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77" r:id="rId6"/>
    <p:sldId id="278" r:id="rId7"/>
    <p:sldId id="279" r:id="rId8"/>
    <p:sldId id="280" r:id="rId9"/>
    <p:sldId id="282" r:id="rId10"/>
    <p:sldId id="259" r:id="rId11"/>
    <p:sldId id="283" r:id="rId12"/>
    <p:sldId id="284" r:id="rId13"/>
    <p:sldId id="27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FCD79E-62E7-B64F-D947-D5DA3415C3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970ED2-CC42-51BB-3CFB-34C72EAD34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FCDF63-F481-6657-7DDD-85EA186270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4A8553-1A27-409E-B38A-DA5D5BB8A513}" type="datetimeFigureOut">
              <a:rPr lang="en-SG" smtClean="0"/>
              <a:t>22/4/2025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7CD9B7-C021-8CA9-0DF1-6B2CBE48A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24FFEB-D89C-0828-A58B-86B21231C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08F9D69-5E87-43F4-ADCB-55D5F3799E0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857182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60751-BE82-D4B6-753D-234E76E2C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016793-A930-6509-65AD-D4C627207E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005287-79C0-13EA-BD83-17987FF5F8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4A8553-1A27-409E-B38A-DA5D5BB8A513}" type="datetimeFigureOut">
              <a:rPr lang="en-SG" smtClean="0"/>
              <a:t>22/4/2025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5795CF-5A19-5895-33AF-5D8B3E179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B3BA0A-2370-A76C-18AC-B9F37A234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08F9D69-5E87-43F4-ADCB-55D5F3799E0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691160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6EDD393-4C45-18AD-53E3-813C9921C7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7710EF-A8EF-481C-1720-610314CE53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7E4C87-51FC-B9DB-42B7-D152D42DA5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4A8553-1A27-409E-B38A-DA5D5BB8A513}" type="datetimeFigureOut">
              <a:rPr lang="en-SG" smtClean="0"/>
              <a:t>22/4/2025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A1F6B4-2327-335C-9584-16DC2C042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188BD-76D1-41A0-6247-64FA275E1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08F9D69-5E87-43F4-ADCB-55D5F3799E0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930413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996BC8-22A8-0DB4-EE67-2E240FC6F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E3FEA4-8649-1818-165F-67658A1147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838872-BEEF-C2FC-615A-6AEBAB5352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4A8553-1A27-409E-B38A-DA5D5BB8A513}" type="datetimeFigureOut">
              <a:rPr lang="en-SG" smtClean="0"/>
              <a:t>22/4/2025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FF4CE8-6820-0B6D-4EE8-D687860B0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CCE28D-4CEE-1C7D-EDEE-2F36C9522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08F9D69-5E87-43F4-ADCB-55D5F3799E0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290334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DB1133-F7E9-CB9C-F1F7-36B42CD45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A53B40-01CE-928D-22B2-2ED64B64AD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661010-3968-14DE-81A2-363EF1DFF8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4A8553-1A27-409E-B38A-DA5D5BB8A513}" type="datetimeFigureOut">
              <a:rPr lang="en-SG" smtClean="0"/>
              <a:t>22/4/2025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8DD2BB-20BF-2817-29D0-26A40766B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9BE477-0744-F121-5A1C-53EBEC091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08F9D69-5E87-43F4-ADCB-55D5F3799E0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712602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396C3A-1D7E-A18C-25E3-A1039AB1C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10B324-EB7F-B30D-C74B-12E5D2EB11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D14D2B-D5DC-3B9D-E674-5E58552AB2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3D626C-8D72-309E-3E9D-CB0BD652E1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4A8553-1A27-409E-B38A-DA5D5BB8A513}" type="datetimeFigureOut">
              <a:rPr lang="en-SG" smtClean="0"/>
              <a:t>22/4/2025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2ED560-C294-FE47-7A4E-82E16613A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9E4416-9C44-72AE-E46D-91FC614BD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08F9D69-5E87-43F4-ADCB-55D5F3799E0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703936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1E6CA-2C81-5E17-B443-954AFFEAB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692B95-F6A3-26EB-DC9A-C24FFB4699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421F75-78B5-E3C5-31A6-E162928950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FA60A91-F97B-E262-AD3E-692A5FF212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EDD8D13-6F1C-16BF-7F5E-8F9C53DCF7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309B57-A902-ADFF-0735-3D0BE17823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4A8553-1A27-409E-B38A-DA5D5BB8A513}" type="datetimeFigureOut">
              <a:rPr lang="en-SG" smtClean="0"/>
              <a:t>22/4/2025</a:t>
            </a:fld>
            <a:endParaRPr lang="en-SG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911A240-AE92-7377-9F94-E04D565BC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487EB58-CAAE-0E04-436F-35B3DFB6D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08F9D69-5E87-43F4-ADCB-55D5F3799E0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12242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DC6F49-5898-3ADC-59A8-94F7CFA87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4FB38A-9242-B332-924E-8EA8846C82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4A8553-1A27-409E-B38A-DA5D5BB8A513}" type="datetimeFigureOut">
              <a:rPr lang="en-SG" smtClean="0"/>
              <a:t>22/4/2025</a:t>
            </a:fld>
            <a:endParaRPr lang="en-SG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965A0F-918F-BDE2-5A8B-211887EF1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300BF6-B866-0D6D-1831-F2A674839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08F9D69-5E87-43F4-ADCB-55D5F3799E0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799223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9860914-9EFC-1A6D-95D0-2BB10628E5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4A8553-1A27-409E-B38A-DA5D5BB8A513}" type="datetimeFigureOut">
              <a:rPr lang="en-SG" smtClean="0"/>
              <a:t>22/4/2025</a:t>
            </a:fld>
            <a:endParaRPr lang="en-SG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F92625-CE99-BBAC-353D-BA9863E00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79CCD9-F4B8-59BB-10E0-F8FEFD4FB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08F9D69-5E87-43F4-ADCB-55D5F3799E0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969112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D1AAB-E06F-AF70-C1AF-2849EC42F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F62DD0-63DB-7146-57A3-4B3D2B3CE0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AA0D29-772B-6FE2-51E2-70ED5F8F35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0475AF-064F-DC19-8180-B5A50BE51A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4A8553-1A27-409E-B38A-DA5D5BB8A513}" type="datetimeFigureOut">
              <a:rPr lang="en-SG" smtClean="0"/>
              <a:t>22/4/2025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F2CD3D-0493-8437-F3C7-64DB7F8CE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600A63-8069-6ACD-8352-01F39F062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08F9D69-5E87-43F4-ADCB-55D5F3799E0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255956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B1AFA-9DA4-0BEE-689D-59F5B2586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3D457A-1EEC-6E18-67CD-C10A96C0D0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FDAA73-0940-3657-29BF-96F2BB3924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EE5A27-BC56-1A63-8A03-286BAF0AFE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4A8553-1A27-409E-B38A-DA5D5BB8A513}" type="datetimeFigureOut">
              <a:rPr lang="en-SG" smtClean="0"/>
              <a:t>22/4/2025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368D58-E26D-60F9-3BCF-68AF5D492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94DA70-7EEC-9D8F-A0A5-3918126CC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08F9D69-5E87-43F4-ADCB-55D5F3799E0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197196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35D6AC0-23B8-C5B8-6B0F-9674A38E38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5" y="-221073"/>
            <a:ext cx="2186247" cy="231740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192F8CF-44D4-9DCF-9F10-90BD25C4DA05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1" y="-26525563"/>
            <a:ext cx="2186247" cy="37177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0CF0F87-3DA3-42C9-DB9E-5CDC15D20A4C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9" y="-26525563"/>
            <a:ext cx="2186247" cy="37177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1FD45CD-EDC6-227E-AC36-CB52A67D7EC5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6" y="29176639"/>
            <a:ext cx="2186247" cy="371775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6EFDFCA-B310-4F2E-42B1-0AD3929122FE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1" y="29176639"/>
            <a:ext cx="2186247" cy="3717751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434E3DA0-C5F2-DAE3-10D0-B5D67C1A5549}"/>
              </a:ext>
            </a:extLst>
          </p:cNvPr>
          <p:cNvSpPr txBox="1">
            <a:spLocks/>
          </p:cNvSpPr>
          <p:nvPr userDrawn="1"/>
        </p:nvSpPr>
        <p:spPr>
          <a:xfrm>
            <a:off x="-570116" y="6070600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E7BC9E5F-EDB6-2455-A358-D78D67EB8E13}"/>
              </a:ext>
            </a:extLst>
          </p:cNvPr>
          <p:cNvSpPr txBox="1">
            <a:spLocks/>
          </p:cNvSpPr>
          <p:nvPr userDrawn="1"/>
        </p:nvSpPr>
        <p:spPr>
          <a:xfrm>
            <a:off x="-2052207" y="1690687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50AE47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686DFF0-AFFB-39F1-B60C-772AF849D7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-19326756"/>
            <a:ext cx="3627531" cy="476167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FAECD50-77BC-FF8C-8EF2-A320C5503E1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23671819"/>
            <a:ext cx="3627531" cy="476167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C9B71DB-9937-E414-9FA0-4E3046098F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B7D9F96-600D-DC53-C6AB-3DA47A389F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9"/>
            <a:ext cx="3627531" cy="4761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026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6EACFD82-1485-0B28-0F86-4971DB6B2ED1}"/>
              </a:ext>
            </a:extLst>
          </p:cNvPr>
          <p:cNvSpPr/>
          <p:nvPr/>
        </p:nvSpPr>
        <p:spPr>
          <a:xfrm>
            <a:off x="644293" y="1183597"/>
            <a:ext cx="10076089" cy="4994830"/>
          </a:xfrm>
          <a:prstGeom prst="roundRect">
            <a:avLst/>
          </a:prstGeom>
          <a:solidFill>
            <a:schemeClr val="bg1">
              <a:alpha val="49000"/>
            </a:schemeClr>
          </a:solidFill>
          <a:ln w="571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609630">
              <a:buClr>
                <a:srgbClr val="000000"/>
              </a:buClr>
              <a:defRPr/>
            </a:pPr>
            <a:endParaRPr lang="en-US" sz="2667" b="1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080" y="-262921"/>
            <a:ext cx="1818640" cy="1818640"/>
          </a:xfrm>
          <a:prstGeom prst="rect">
            <a:avLst/>
          </a:prstGeom>
        </p:spPr>
      </p:pic>
      <p:pic>
        <p:nvPicPr>
          <p:cNvPr id="14" name="图片 37">
            <a:extLst>
              <a:ext uri="{FF2B5EF4-FFF2-40B4-BE49-F238E27FC236}">
                <a16:creationId xmlns:a16="http://schemas.microsoft.com/office/drawing/2014/main" id="{ED3EEAAC-1118-34C1-2904-9EC1129C019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38"/>
          <a:stretch/>
        </p:blipFill>
        <p:spPr>
          <a:xfrm>
            <a:off x="3505885" y="-114301"/>
            <a:ext cx="3207333" cy="274749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A5BFA24-E6FF-E9AD-F8EF-0361955BE2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5471" y="1259448"/>
            <a:ext cx="2608163" cy="7873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1022FED-EC8F-3B14-1B92-79BFA962A4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7569" y="2070336"/>
            <a:ext cx="8181541" cy="152413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DB72808-9634-8333-899F-AEF59E9C66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91178" y="3361831"/>
            <a:ext cx="7462151" cy="2816596"/>
          </a:xfrm>
          <a:prstGeom prst="rect">
            <a:avLst/>
          </a:prstGeom>
        </p:spPr>
      </p:pic>
      <p:sp>
        <p:nvSpPr>
          <p:cNvPr id="30" name="文本框 22">
            <a:extLst>
              <a:ext uri="{FF2B5EF4-FFF2-40B4-BE49-F238E27FC236}">
                <a16:creationId xmlns:a16="http://schemas.microsoft.com/office/drawing/2014/main" id="{6CB5FF41-B1C7-81D2-FE04-B105721A99A5}"/>
              </a:ext>
            </a:extLst>
          </p:cNvPr>
          <p:cNvSpPr txBox="1"/>
          <p:nvPr/>
        </p:nvSpPr>
        <p:spPr>
          <a:xfrm rot="16200000">
            <a:off x="3338531" y="1677895"/>
            <a:ext cx="646331" cy="799301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3000" b="1" i="0" u="none" strike="noStrike" kern="1200" cap="none" spc="0" normalizeH="0" baseline="0" noProof="0" dirty="0">
                <a:solidFill>
                  <a:srgbClr val="C00000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reflection blurRad="6350" stA="55000" endA="300" endPos="45500" dir="5400000" sy="-100000" algn="bl" rotWithShape="0"/>
                </a:effectLst>
                <a:uLnTx/>
                <a:uFillTx/>
                <a:latin typeface="UVF Candlescript Pro" panose="02000000000000000000" pitchFamily="50" charset="0"/>
                <a:ea typeface="微软雅黑" panose="020B0503020204020204" pitchFamily="34" charset="-122"/>
              </a:rPr>
              <a:t>(Tiết 3 – trang 112)</a:t>
            </a:r>
            <a:endParaRPr kumimoji="0" lang="en-US" altLang="zh-CN" sz="3000" b="1" i="0" u="none" strike="noStrike" kern="1200" cap="none" spc="0" normalizeH="0" baseline="0" noProof="0" dirty="0">
              <a:solidFill>
                <a:srgbClr val="C00000"/>
              </a:solidFill>
              <a:effectLst>
                <a:glow rad="63500">
                  <a:srgbClr val="A5A5A5">
                    <a:satMod val="175000"/>
                    <a:alpha val="40000"/>
                  </a:srgbClr>
                </a:glow>
                <a:reflection blurRad="6350" stA="55000" endA="300" endPos="45500" dir="5400000" sy="-100000" algn="bl" rotWithShape="0"/>
              </a:effectLst>
              <a:uLnTx/>
              <a:uFillTx/>
              <a:latin typeface="UVF Candlescript Pro" panose="02000000000000000000" pitchFamily="50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30536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D51C152-C4B6-728B-51EB-8967C1D961D0}"/>
              </a:ext>
            </a:extLst>
          </p:cNvPr>
          <p:cNvSpPr/>
          <p:nvPr/>
        </p:nvSpPr>
        <p:spPr>
          <a:xfrm>
            <a:off x="1121813" y="1223090"/>
            <a:ext cx="10076089" cy="4077258"/>
          </a:xfrm>
          <a:prstGeom prst="roundRect">
            <a:avLst/>
          </a:prstGeom>
          <a:solidFill>
            <a:srgbClr val="FFFFFF">
              <a:alpha val="89020"/>
            </a:srgbClr>
          </a:solidFill>
          <a:ln w="571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609630">
              <a:buClr>
                <a:srgbClr val="000000"/>
              </a:buClr>
              <a:defRPr/>
            </a:pPr>
            <a:endParaRPr lang="en-US" sz="2667" b="1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2B4A30-B7E2-F075-C30D-BC979A69F1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813" y="1866536"/>
            <a:ext cx="9948373" cy="2535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5625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DB965F1-703A-2AD0-1FF8-43E49EA1D3F9}"/>
              </a:ext>
            </a:extLst>
          </p:cNvPr>
          <p:cNvSpPr/>
          <p:nvPr/>
        </p:nvSpPr>
        <p:spPr>
          <a:xfrm>
            <a:off x="1635761" y="2719958"/>
            <a:ext cx="8412480" cy="3377988"/>
          </a:xfrm>
          <a:prstGeom prst="roundRect">
            <a:avLst/>
          </a:prstGeom>
          <a:solidFill>
            <a:srgbClr val="FFFFFF">
              <a:alpha val="89020"/>
            </a:srgbClr>
          </a:solidFill>
          <a:ln w="571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buClr>
                <a:srgbClr val="000000"/>
              </a:buClr>
              <a:defRPr/>
            </a:pPr>
            <a:endParaRPr lang="en-US" sz="5000" b="1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sp>
        <p:nvSpPr>
          <p:cNvPr id="7" name="任意多边形 2">
            <a:extLst>
              <a:ext uri="{FF2B5EF4-FFF2-40B4-BE49-F238E27FC236}">
                <a16:creationId xmlns:a16="http://schemas.microsoft.com/office/drawing/2014/main" id="{B97E5982-A4F4-7DC8-0A40-6C4401C403F7}"/>
              </a:ext>
            </a:extLst>
          </p:cNvPr>
          <p:cNvSpPr/>
          <p:nvPr/>
        </p:nvSpPr>
        <p:spPr>
          <a:xfrm>
            <a:off x="1824538" y="0"/>
            <a:ext cx="7959542" cy="2719957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cd4">
                <a:pos x="hc" y="t"/>
              </a:cxn>
              <a:cxn ang="3cd4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cd4">
                <a:pos x="ir" y="it"/>
              </a:cxn>
            </a:cxnLst>
            <a:rect l="l" t="t" r="r" b="b"/>
            <a:pathLst>
              <a:path w="11155" h="7233">
                <a:moveTo>
                  <a:pt x="2110" y="1715"/>
                </a:moveTo>
                <a:cubicBezTo>
                  <a:pt x="2074" y="754"/>
                  <a:pt x="3126" y="-21"/>
                  <a:pt x="4155" y="2"/>
                </a:cubicBezTo>
                <a:cubicBezTo>
                  <a:pt x="4867" y="-28"/>
                  <a:pt x="5582" y="389"/>
                  <a:pt x="5859" y="767"/>
                </a:cubicBezTo>
                <a:cubicBezTo>
                  <a:pt x="6101" y="308"/>
                  <a:pt x="6791" y="-20"/>
                  <a:pt x="7356" y="0"/>
                </a:cubicBezTo>
                <a:cubicBezTo>
                  <a:pt x="8359" y="-24"/>
                  <a:pt x="9164" y="761"/>
                  <a:pt x="9141" y="1491"/>
                </a:cubicBezTo>
                <a:cubicBezTo>
                  <a:pt x="9146" y="1569"/>
                  <a:pt x="9117" y="1751"/>
                  <a:pt x="9119" y="1725"/>
                </a:cubicBezTo>
                <a:lnTo>
                  <a:pt x="9134" y="1723"/>
                </a:lnTo>
                <a:lnTo>
                  <a:pt x="9181" y="1720"/>
                </a:lnTo>
                <a:lnTo>
                  <a:pt x="9228" y="1717"/>
                </a:lnTo>
                <a:lnTo>
                  <a:pt x="9276" y="1716"/>
                </a:lnTo>
                <a:lnTo>
                  <a:pt x="9324" y="1715"/>
                </a:lnTo>
                <a:cubicBezTo>
                  <a:pt x="10350" y="1690"/>
                  <a:pt x="11177" y="2436"/>
                  <a:pt x="11152" y="3166"/>
                </a:cubicBezTo>
                <a:cubicBezTo>
                  <a:pt x="11205" y="3884"/>
                  <a:pt x="10373" y="4508"/>
                  <a:pt x="9689" y="4588"/>
                </a:cubicBezTo>
                <a:cubicBezTo>
                  <a:pt x="9748" y="4720"/>
                  <a:pt x="9821" y="5122"/>
                  <a:pt x="9806" y="5229"/>
                </a:cubicBezTo>
                <a:cubicBezTo>
                  <a:pt x="9866" y="6034"/>
                  <a:pt x="9064" y="6619"/>
                  <a:pt x="8318" y="6563"/>
                </a:cubicBezTo>
                <a:cubicBezTo>
                  <a:pt x="8099" y="6573"/>
                  <a:pt x="7704" y="6488"/>
                  <a:pt x="7585" y="6446"/>
                </a:cubicBezTo>
                <a:cubicBezTo>
                  <a:pt x="7202" y="6932"/>
                  <a:pt x="6390" y="7247"/>
                  <a:pt x="5747" y="7230"/>
                </a:cubicBezTo>
                <a:cubicBezTo>
                  <a:pt x="4810" y="7269"/>
                  <a:pt x="3934" y="6658"/>
                  <a:pt x="3668" y="6096"/>
                </a:cubicBezTo>
                <a:cubicBezTo>
                  <a:pt x="3414" y="6247"/>
                  <a:pt x="2971" y="6339"/>
                  <a:pt x="2753" y="6325"/>
                </a:cubicBezTo>
                <a:cubicBezTo>
                  <a:pt x="1996" y="6374"/>
                  <a:pt x="1334" y="5685"/>
                  <a:pt x="1374" y="5036"/>
                </a:cubicBezTo>
                <a:cubicBezTo>
                  <a:pt x="1367" y="4895"/>
                  <a:pt x="1416" y="4664"/>
                  <a:pt x="1442" y="4594"/>
                </a:cubicBezTo>
                <a:cubicBezTo>
                  <a:pt x="577" y="4430"/>
                  <a:pt x="-28" y="3650"/>
                  <a:pt x="0" y="3021"/>
                </a:cubicBezTo>
                <a:cubicBezTo>
                  <a:pt x="-26" y="2237"/>
                  <a:pt x="795" y="1664"/>
                  <a:pt x="1550" y="1692"/>
                </a:cubicBezTo>
                <a:cubicBezTo>
                  <a:pt x="1725" y="1685"/>
                  <a:pt x="2004" y="1737"/>
                  <a:pt x="2111" y="1771"/>
                </a:cubicBezTo>
                <a:lnTo>
                  <a:pt x="2110" y="1760"/>
                </a:lnTo>
                <a:lnTo>
                  <a:pt x="2110" y="171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rgbClr val="F63C5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609630">
              <a:buClr>
                <a:srgbClr val="000000"/>
              </a:buClr>
              <a:defRPr/>
            </a:pPr>
            <a:r>
              <a:rPr lang="vi-VN" sz="5000" b="1" dirty="0">
                <a:solidFill>
                  <a:srgbClr val="C00000"/>
                </a:solidFill>
                <a:latin typeface="UTM Avo" panose="02040603050506020204" pitchFamily="18" charset="0"/>
              </a:rPr>
              <a:t>TRÒ CHƠI</a:t>
            </a:r>
          </a:p>
          <a:p>
            <a:pPr algn="ctr" defTabSz="609630">
              <a:buClr>
                <a:srgbClr val="000000"/>
              </a:buClr>
              <a:defRPr/>
            </a:pPr>
            <a:r>
              <a:rPr lang="vi-VN" sz="5000" b="1" dirty="0">
                <a:solidFill>
                  <a:srgbClr val="C00000"/>
                </a:solidFill>
                <a:latin typeface="UTM Avo" panose="02040603050506020204" pitchFamily="18" charset="0"/>
              </a:rPr>
              <a:t>AI NHANH – AI THẮNG</a:t>
            </a:r>
            <a:endParaRPr lang="en-US" sz="5000" b="1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F0A4BD-F0C0-C127-1D55-A6FDBFAD18D7}"/>
              </a:ext>
            </a:extLst>
          </p:cNvPr>
          <p:cNvSpPr txBox="1"/>
          <p:nvPr/>
        </p:nvSpPr>
        <p:spPr>
          <a:xfrm>
            <a:off x="1930400" y="2926359"/>
            <a:ext cx="7853680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Luật chơi: Chia lớp thành 2 đội chơi, mỗi đội cử 3 thành viên lên tham gia trò chơi. Trong thời gian 3 phút đội nào tạo ra được nhiều chuỗi thức ăn đúng  đội đó sẽ </a:t>
            </a:r>
            <a:r>
              <a:rPr lang="en-US" sz="35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</a:t>
            </a:r>
            <a:r>
              <a:rPr lang="vi-VN" sz="3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ành chiến thắng! </a:t>
            </a:r>
            <a:endParaRPr lang="en-SG" sz="35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7200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2">
            <a:extLst>
              <a:ext uri="{FF2B5EF4-FFF2-40B4-BE49-F238E27FC236}">
                <a16:creationId xmlns:a16="http://schemas.microsoft.com/office/drawing/2014/main" id="{C5B792E5-667A-D309-A88D-3C266F60AAB0}"/>
              </a:ext>
            </a:extLst>
          </p:cNvPr>
          <p:cNvSpPr/>
          <p:nvPr/>
        </p:nvSpPr>
        <p:spPr>
          <a:xfrm>
            <a:off x="87178" y="741680"/>
            <a:ext cx="8660582" cy="599440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cd4">
                <a:pos x="hc" y="t"/>
              </a:cxn>
              <a:cxn ang="3cd4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cd4">
                <a:pos x="ir" y="it"/>
              </a:cxn>
            </a:cxnLst>
            <a:rect l="l" t="t" r="r" b="b"/>
            <a:pathLst>
              <a:path w="11155" h="7233">
                <a:moveTo>
                  <a:pt x="2110" y="1715"/>
                </a:moveTo>
                <a:cubicBezTo>
                  <a:pt x="2074" y="754"/>
                  <a:pt x="3126" y="-21"/>
                  <a:pt x="4155" y="2"/>
                </a:cubicBezTo>
                <a:cubicBezTo>
                  <a:pt x="4867" y="-28"/>
                  <a:pt x="5582" y="389"/>
                  <a:pt x="5859" y="767"/>
                </a:cubicBezTo>
                <a:cubicBezTo>
                  <a:pt x="6101" y="308"/>
                  <a:pt x="6791" y="-20"/>
                  <a:pt x="7356" y="0"/>
                </a:cubicBezTo>
                <a:cubicBezTo>
                  <a:pt x="8359" y="-24"/>
                  <a:pt x="9164" y="761"/>
                  <a:pt x="9141" y="1491"/>
                </a:cubicBezTo>
                <a:cubicBezTo>
                  <a:pt x="9146" y="1569"/>
                  <a:pt x="9117" y="1751"/>
                  <a:pt x="9119" y="1725"/>
                </a:cubicBezTo>
                <a:lnTo>
                  <a:pt x="9134" y="1723"/>
                </a:lnTo>
                <a:lnTo>
                  <a:pt x="9181" y="1720"/>
                </a:lnTo>
                <a:lnTo>
                  <a:pt x="9228" y="1717"/>
                </a:lnTo>
                <a:lnTo>
                  <a:pt x="9276" y="1716"/>
                </a:lnTo>
                <a:lnTo>
                  <a:pt x="9324" y="1715"/>
                </a:lnTo>
                <a:cubicBezTo>
                  <a:pt x="10350" y="1690"/>
                  <a:pt x="11177" y="2436"/>
                  <a:pt x="11152" y="3166"/>
                </a:cubicBezTo>
                <a:cubicBezTo>
                  <a:pt x="11205" y="3884"/>
                  <a:pt x="10373" y="4508"/>
                  <a:pt x="9689" y="4588"/>
                </a:cubicBezTo>
                <a:cubicBezTo>
                  <a:pt x="9748" y="4720"/>
                  <a:pt x="9821" y="5122"/>
                  <a:pt x="9806" y="5229"/>
                </a:cubicBezTo>
                <a:cubicBezTo>
                  <a:pt x="9866" y="6034"/>
                  <a:pt x="9064" y="6619"/>
                  <a:pt x="8318" y="6563"/>
                </a:cubicBezTo>
                <a:cubicBezTo>
                  <a:pt x="8099" y="6573"/>
                  <a:pt x="7704" y="6488"/>
                  <a:pt x="7585" y="6446"/>
                </a:cubicBezTo>
                <a:cubicBezTo>
                  <a:pt x="7202" y="6932"/>
                  <a:pt x="6390" y="7247"/>
                  <a:pt x="5747" y="7230"/>
                </a:cubicBezTo>
                <a:cubicBezTo>
                  <a:pt x="4810" y="7269"/>
                  <a:pt x="3934" y="6658"/>
                  <a:pt x="3668" y="6096"/>
                </a:cubicBezTo>
                <a:cubicBezTo>
                  <a:pt x="3414" y="6247"/>
                  <a:pt x="2971" y="6339"/>
                  <a:pt x="2753" y="6325"/>
                </a:cubicBezTo>
                <a:cubicBezTo>
                  <a:pt x="1996" y="6374"/>
                  <a:pt x="1334" y="5685"/>
                  <a:pt x="1374" y="5036"/>
                </a:cubicBezTo>
                <a:cubicBezTo>
                  <a:pt x="1367" y="4895"/>
                  <a:pt x="1416" y="4664"/>
                  <a:pt x="1442" y="4594"/>
                </a:cubicBezTo>
                <a:cubicBezTo>
                  <a:pt x="577" y="4430"/>
                  <a:pt x="-28" y="3650"/>
                  <a:pt x="0" y="3021"/>
                </a:cubicBezTo>
                <a:cubicBezTo>
                  <a:pt x="-26" y="2237"/>
                  <a:pt x="795" y="1664"/>
                  <a:pt x="1550" y="1692"/>
                </a:cubicBezTo>
                <a:cubicBezTo>
                  <a:pt x="1725" y="1685"/>
                  <a:pt x="2004" y="1737"/>
                  <a:pt x="2111" y="1771"/>
                </a:cubicBezTo>
                <a:lnTo>
                  <a:pt x="2110" y="1760"/>
                </a:lnTo>
                <a:lnTo>
                  <a:pt x="2110" y="1715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rgbClr val="F63C5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609630">
              <a:buClr>
                <a:srgbClr val="000000"/>
              </a:buClr>
              <a:defRPr/>
            </a:pPr>
            <a:endParaRPr lang="en-US" sz="5000" b="1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8199" y="985520"/>
            <a:ext cx="4828398" cy="5527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552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0603DEC-D761-DC4E-6FC6-811653A9A34F}"/>
              </a:ext>
            </a:extLst>
          </p:cNvPr>
          <p:cNvSpPr/>
          <p:nvPr/>
        </p:nvSpPr>
        <p:spPr>
          <a:xfrm>
            <a:off x="1169694" y="1390371"/>
            <a:ext cx="10076089" cy="4077258"/>
          </a:xfrm>
          <a:prstGeom prst="roundRect">
            <a:avLst/>
          </a:prstGeom>
          <a:solidFill>
            <a:srgbClr val="FFFFFF">
              <a:alpha val="89020"/>
            </a:srgbClr>
          </a:solidFill>
          <a:ln w="571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609630">
              <a:buClr>
                <a:srgbClr val="000000"/>
              </a:buClr>
              <a:defRPr/>
            </a:pPr>
            <a:endParaRPr lang="en-US" sz="2667" b="1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824D03-CCC5-C063-8185-91A2C37FF5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18" y="2244457"/>
            <a:ext cx="12229840" cy="2369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9901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567D7D0-E3C4-5E88-F864-458D2C3E5E81}"/>
              </a:ext>
            </a:extLst>
          </p:cNvPr>
          <p:cNvSpPr/>
          <p:nvPr/>
        </p:nvSpPr>
        <p:spPr>
          <a:xfrm>
            <a:off x="817013" y="1233250"/>
            <a:ext cx="10076089" cy="4077258"/>
          </a:xfrm>
          <a:prstGeom prst="roundRect">
            <a:avLst/>
          </a:prstGeom>
          <a:solidFill>
            <a:srgbClr val="FFFFFF">
              <a:alpha val="89020"/>
            </a:srgbClr>
          </a:solidFill>
          <a:ln w="571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609630">
              <a:buClr>
                <a:srgbClr val="000000"/>
              </a:buClr>
              <a:defRPr/>
            </a:pPr>
            <a:endParaRPr lang="en-US" sz="2667" b="1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2EEB3A-E27A-BFE6-6274-2F81AC5DD0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3601" y="2251603"/>
            <a:ext cx="9534525" cy="2246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5788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D2CA2C1-690F-8C40-E7CB-9E9CC4FC8B80}"/>
              </a:ext>
            </a:extLst>
          </p:cNvPr>
          <p:cNvSpPr/>
          <p:nvPr/>
        </p:nvSpPr>
        <p:spPr>
          <a:xfrm>
            <a:off x="660400" y="445491"/>
            <a:ext cx="10607040" cy="1281709"/>
          </a:xfrm>
          <a:prstGeom prst="roundRect">
            <a:avLst/>
          </a:prstGeom>
          <a:solidFill>
            <a:srgbClr val="FFFFFF">
              <a:alpha val="89020"/>
            </a:srgbClr>
          </a:solidFill>
          <a:ln w="571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vi-VN" sz="30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3. Một nhóm học sinh quan sát khu vườn và phát hiện được một số sinh vật. (Hình 8)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FA49B39-57EC-EB45-EEE9-87087D23CA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2493" r="7152"/>
          <a:stretch/>
        </p:blipFill>
        <p:spPr>
          <a:xfrm>
            <a:off x="5059758" y="1950720"/>
            <a:ext cx="7132242" cy="4596227"/>
          </a:xfrm>
          <a:prstGeom prst="rect">
            <a:avLst/>
          </a:prstGeom>
        </p:spPr>
      </p:pic>
      <p:grpSp>
        <p:nvGrpSpPr>
          <p:cNvPr id="11" name="Group 3"/>
          <p:cNvGrpSpPr/>
          <p:nvPr/>
        </p:nvGrpSpPr>
        <p:grpSpPr>
          <a:xfrm>
            <a:off x="248731" y="2345439"/>
            <a:ext cx="4724400" cy="3564819"/>
            <a:chOff x="0" y="0"/>
            <a:chExt cx="4218789" cy="1883033"/>
          </a:xfrm>
        </p:grpSpPr>
        <p:sp>
          <p:nvSpPr>
            <p:cNvPr id="12" name="Freeform 4"/>
            <p:cNvSpPr/>
            <p:nvPr/>
          </p:nvSpPr>
          <p:spPr>
            <a:xfrm>
              <a:off x="0" y="0"/>
              <a:ext cx="4218789" cy="1883033"/>
            </a:xfrm>
            <a:custGeom>
              <a:avLst/>
              <a:gdLst/>
              <a:ahLst/>
              <a:cxnLst/>
              <a:rect l="l" t="t" r="r" b="b"/>
              <a:pathLst>
                <a:path w="4218789" h="1883033">
                  <a:moveTo>
                    <a:pt x="24649" y="0"/>
                  </a:moveTo>
                  <a:lnTo>
                    <a:pt x="4194140" y="0"/>
                  </a:lnTo>
                  <a:cubicBezTo>
                    <a:pt x="4200677" y="0"/>
                    <a:pt x="4206947" y="2597"/>
                    <a:pt x="4211569" y="7220"/>
                  </a:cubicBezTo>
                  <a:cubicBezTo>
                    <a:pt x="4216192" y="11842"/>
                    <a:pt x="4218789" y="18112"/>
                    <a:pt x="4218789" y="24649"/>
                  </a:cubicBezTo>
                  <a:lnTo>
                    <a:pt x="4218789" y="1858384"/>
                  </a:lnTo>
                  <a:cubicBezTo>
                    <a:pt x="4218789" y="1864921"/>
                    <a:pt x="4216192" y="1871191"/>
                    <a:pt x="4211569" y="1875813"/>
                  </a:cubicBezTo>
                  <a:cubicBezTo>
                    <a:pt x="4206947" y="1880436"/>
                    <a:pt x="4200677" y="1883033"/>
                    <a:pt x="4194140" y="1883033"/>
                  </a:cubicBezTo>
                  <a:lnTo>
                    <a:pt x="24649" y="1883033"/>
                  </a:lnTo>
                  <a:cubicBezTo>
                    <a:pt x="18112" y="1883033"/>
                    <a:pt x="11842" y="1880436"/>
                    <a:pt x="7220" y="1875813"/>
                  </a:cubicBezTo>
                  <a:cubicBezTo>
                    <a:pt x="2597" y="1871191"/>
                    <a:pt x="0" y="1864921"/>
                    <a:pt x="0" y="1858384"/>
                  </a:cubicBezTo>
                  <a:lnTo>
                    <a:pt x="0" y="24649"/>
                  </a:lnTo>
                  <a:cubicBezTo>
                    <a:pt x="0" y="18112"/>
                    <a:pt x="2597" y="11842"/>
                    <a:pt x="7220" y="7220"/>
                  </a:cubicBezTo>
                  <a:cubicBezTo>
                    <a:pt x="11842" y="2597"/>
                    <a:pt x="18112" y="0"/>
                    <a:pt x="24649" y="0"/>
                  </a:cubicBezTo>
                  <a:close/>
                </a:path>
              </a:pathLst>
            </a:custGeom>
            <a:solidFill>
              <a:srgbClr val="FCF9DA"/>
            </a:solidFill>
            <a:ln w="76200" cap="rnd">
              <a:solidFill>
                <a:srgbClr val="462718"/>
              </a:solidFill>
              <a:prstDash val="solid"/>
              <a:rou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13" name="TextBox 5"/>
            <p:cNvSpPr txBox="1"/>
            <p:nvPr/>
          </p:nvSpPr>
          <p:spPr>
            <a:xfrm>
              <a:off x="0" y="0"/>
              <a:ext cx="4218789" cy="18830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1"/>
                </a:lnSpc>
              </a:pPr>
              <a:endParaRPr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AE0F8E30-1E4A-C3FB-F4C9-D6A4D4BE6D25}"/>
              </a:ext>
            </a:extLst>
          </p:cNvPr>
          <p:cNvSpPr txBox="1"/>
          <p:nvPr/>
        </p:nvSpPr>
        <p:spPr>
          <a:xfrm>
            <a:off x="387763" y="2696687"/>
            <a:ext cx="4585368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4500" b="1" i="0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Hãy vẽ các chuỗi thức ăn giữa các sinh vật trong khu vườn.</a:t>
            </a:r>
          </a:p>
        </p:txBody>
      </p:sp>
    </p:spTree>
    <p:extLst>
      <p:ext uri="{BB962C8B-B14F-4D97-AF65-F5344CB8AC3E}">
        <p14:creationId xmlns:p14="http://schemas.microsoft.com/office/powerpoint/2010/main" val="2405765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DD2B177-2786-8491-0155-8F99C1B2B3FB}"/>
              </a:ext>
            </a:extLst>
          </p:cNvPr>
          <p:cNvSpPr/>
          <p:nvPr/>
        </p:nvSpPr>
        <p:spPr>
          <a:xfrm>
            <a:off x="658175" y="148143"/>
            <a:ext cx="11242907" cy="6535576"/>
          </a:xfrm>
          <a:prstGeom prst="roundRect">
            <a:avLst/>
          </a:prstGeom>
          <a:solidFill>
            <a:schemeClr val="bg1">
              <a:alpha val="49000"/>
            </a:schemeClr>
          </a:solidFill>
          <a:ln w="571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609630">
              <a:buClr>
                <a:srgbClr val="000000"/>
              </a:buClr>
              <a:defRPr/>
            </a:pPr>
            <a:endParaRPr lang="en-US" sz="2667" b="1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grpSp>
        <p:nvGrpSpPr>
          <p:cNvPr id="5" name="Group 3">
            <a:extLst>
              <a:ext uri="{FF2B5EF4-FFF2-40B4-BE49-F238E27FC236}">
                <a16:creationId xmlns:a16="http://schemas.microsoft.com/office/drawing/2014/main" id="{F439D7F6-A699-EF14-82FC-D10E09EE512E}"/>
              </a:ext>
            </a:extLst>
          </p:cNvPr>
          <p:cNvGrpSpPr/>
          <p:nvPr/>
        </p:nvGrpSpPr>
        <p:grpSpPr>
          <a:xfrm>
            <a:off x="6711895" y="161212"/>
            <a:ext cx="5474895" cy="3517644"/>
            <a:chOff x="0" y="0"/>
            <a:chExt cx="4218789" cy="1883033"/>
          </a:xfrm>
        </p:grpSpPr>
        <p:sp>
          <p:nvSpPr>
            <p:cNvPr id="6" name="Freeform 4">
              <a:extLst>
                <a:ext uri="{FF2B5EF4-FFF2-40B4-BE49-F238E27FC236}">
                  <a16:creationId xmlns:a16="http://schemas.microsoft.com/office/drawing/2014/main" id="{48DB98F1-99E7-97BC-0CCB-3A2486B63003}"/>
                </a:ext>
              </a:extLst>
            </p:cNvPr>
            <p:cNvSpPr/>
            <p:nvPr/>
          </p:nvSpPr>
          <p:spPr>
            <a:xfrm>
              <a:off x="0" y="0"/>
              <a:ext cx="4218789" cy="1883033"/>
            </a:xfrm>
            <a:custGeom>
              <a:avLst/>
              <a:gdLst/>
              <a:ahLst/>
              <a:cxnLst/>
              <a:rect l="l" t="t" r="r" b="b"/>
              <a:pathLst>
                <a:path w="4218789" h="1883033">
                  <a:moveTo>
                    <a:pt x="24649" y="0"/>
                  </a:moveTo>
                  <a:lnTo>
                    <a:pt x="4194140" y="0"/>
                  </a:lnTo>
                  <a:cubicBezTo>
                    <a:pt x="4200677" y="0"/>
                    <a:pt x="4206947" y="2597"/>
                    <a:pt x="4211569" y="7220"/>
                  </a:cubicBezTo>
                  <a:cubicBezTo>
                    <a:pt x="4216192" y="11842"/>
                    <a:pt x="4218789" y="18112"/>
                    <a:pt x="4218789" y="24649"/>
                  </a:cubicBezTo>
                  <a:lnTo>
                    <a:pt x="4218789" y="1858384"/>
                  </a:lnTo>
                  <a:cubicBezTo>
                    <a:pt x="4218789" y="1864921"/>
                    <a:pt x="4216192" y="1871191"/>
                    <a:pt x="4211569" y="1875813"/>
                  </a:cubicBezTo>
                  <a:cubicBezTo>
                    <a:pt x="4206947" y="1880436"/>
                    <a:pt x="4200677" y="1883033"/>
                    <a:pt x="4194140" y="1883033"/>
                  </a:cubicBezTo>
                  <a:lnTo>
                    <a:pt x="24649" y="1883033"/>
                  </a:lnTo>
                  <a:cubicBezTo>
                    <a:pt x="18112" y="1883033"/>
                    <a:pt x="11842" y="1880436"/>
                    <a:pt x="7220" y="1875813"/>
                  </a:cubicBezTo>
                  <a:cubicBezTo>
                    <a:pt x="2597" y="1871191"/>
                    <a:pt x="0" y="1864921"/>
                    <a:pt x="0" y="1858384"/>
                  </a:cubicBezTo>
                  <a:lnTo>
                    <a:pt x="0" y="24649"/>
                  </a:lnTo>
                  <a:cubicBezTo>
                    <a:pt x="0" y="18112"/>
                    <a:pt x="2597" y="11842"/>
                    <a:pt x="7220" y="7220"/>
                  </a:cubicBezTo>
                  <a:cubicBezTo>
                    <a:pt x="11842" y="2597"/>
                    <a:pt x="18112" y="0"/>
                    <a:pt x="24649" y="0"/>
                  </a:cubicBezTo>
                  <a:close/>
                </a:path>
              </a:pathLst>
            </a:custGeom>
            <a:solidFill>
              <a:srgbClr val="FCF9DA"/>
            </a:solidFill>
            <a:ln w="76200" cap="rnd">
              <a:solidFill>
                <a:srgbClr val="462718"/>
              </a:solidFill>
              <a:prstDash val="solid"/>
              <a:rou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7" name="TextBox 5">
              <a:extLst>
                <a:ext uri="{FF2B5EF4-FFF2-40B4-BE49-F238E27FC236}">
                  <a16:creationId xmlns:a16="http://schemas.microsoft.com/office/drawing/2014/main" id="{10B274C8-F4CE-5FC0-204D-3B6200519FEC}"/>
                </a:ext>
              </a:extLst>
            </p:cNvPr>
            <p:cNvSpPr txBox="1"/>
            <p:nvPr/>
          </p:nvSpPr>
          <p:spPr>
            <a:xfrm>
              <a:off x="0" y="0"/>
              <a:ext cx="4218789" cy="18830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1"/>
                </a:lnSpc>
              </a:pPr>
              <a:endParaRPr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C1AF93CB-FE19-3A27-3E54-7556866D151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2493" r="7152"/>
          <a:stretch/>
        </p:blipFill>
        <p:spPr>
          <a:xfrm>
            <a:off x="6717105" y="161212"/>
            <a:ext cx="5474895" cy="3517644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639083" y="3650724"/>
            <a:ext cx="7689218" cy="3162712"/>
            <a:chOff x="942996" y="1478391"/>
            <a:chExt cx="7689218" cy="3162712"/>
          </a:xfrm>
        </p:grpSpPr>
        <p:grpSp>
          <p:nvGrpSpPr>
            <p:cNvPr id="13" name="Group 6"/>
            <p:cNvGrpSpPr/>
            <p:nvPr/>
          </p:nvGrpSpPr>
          <p:grpSpPr>
            <a:xfrm>
              <a:off x="1051269" y="1496662"/>
              <a:ext cx="7580945" cy="3144441"/>
              <a:chOff x="-692737" y="-363046"/>
              <a:chExt cx="1996628" cy="828165"/>
            </a:xfrm>
          </p:grpSpPr>
          <p:sp>
            <p:nvSpPr>
              <p:cNvPr id="22" name="Freeform 7"/>
              <p:cNvSpPr/>
              <p:nvPr/>
            </p:nvSpPr>
            <p:spPr>
              <a:xfrm>
                <a:off x="-692737" y="-363046"/>
                <a:ext cx="634408" cy="195896"/>
              </a:xfrm>
              <a:custGeom>
                <a:avLst/>
                <a:gdLst/>
                <a:ahLst/>
                <a:cxnLst/>
                <a:rect l="l" t="t" r="r" b="b"/>
                <a:pathLst>
                  <a:path w="1303891" h="465119">
                    <a:moveTo>
                      <a:pt x="37531" y="0"/>
                    </a:moveTo>
                    <a:lnTo>
                      <a:pt x="1266359" y="0"/>
                    </a:lnTo>
                    <a:cubicBezTo>
                      <a:pt x="1287087" y="0"/>
                      <a:pt x="1303891" y="16803"/>
                      <a:pt x="1303891" y="37531"/>
                    </a:cubicBezTo>
                    <a:lnTo>
                      <a:pt x="1303891" y="427588"/>
                    </a:lnTo>
                    <a:cubicBezTo>
                      <a:pt x="1303891" y="448316"/>
                      <a:pt x="1287087" y="465119"/>
                      <a:pt x="1266359" y="465119"/>
                    </a:cubicBezTo>
                    <a:lnTo>
                      <a:pt x="37531" y="465119"/>
                    </a:lnTo>
                    <a:cubicBezTo>
                      <a:pt x="16803" y="465119"/>
                      <a:pt x="0" y="448316"/>
                      <a:pt x="0" y="427588"/>
                    </a:cubicBezTo>
                    <a:lnTo>
                      <a:pt x="0" y="37531"/>
                    </a:lnTo>
                    <a:cubicBezTo>
                      <a:pt x="0" y="16803"/>
                      <a:pt x="16803" y="0"/>
                      <a:pt x="37531" y="0"/>
                    </a:cubicBezTo>
                    <a:close/>
                  </a:path>
                </a:pathLst>
              </a:custGeom>
              <a:solidFill>
                <a:srgbClr val="FEC572"/>
              </a:solidFill>
            </p:spPr>
            <p:txBody>
              <a:bodyPr/>
              <a:lstStyle/>
              <a:p>
                <a:endParaRPr lang="en-SG" dirty="0"/>
              </a:p>
            </p:txBody>
          </p:sp>
          <p:sp>
            <p:nvSpPr>
              <p:cNvPr id="23" name="TextBox 8"/>
              <p:cNvSpPr txBox="1"/>
              <p:nvPr/>
            </p:nvSpPr>
            <p:spPr>
              <a:xfrm>
                <a:off x="0" y="-85725"/>
                <a:ext cx="1303891" cy="55084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>
                  <a:lnSpc>
                    <a:spcPts val="5700"/>
                  </a:lnSpc>
                </a:pPr>
                <a:r>
                  <a:rPr lang="en-US" sz="5000" dirty="0">
                    <a:solidFill>
                      <a:srgbClr val="623926"/>
                    </a:solidFill>
                    <a:latin typeface="Calibri (MS)"/>
                  </a:rPr>
                  <a:t> </a:t>
                </a:r>
              </a:p>
            </p:txBody>
          </p:sp>
        </p:grpSp>
        <p:grpSp>
          <p:nvGrpSpPr>
            <p:cNvPr id="14" name="Group 32"/>
            <p:cNvGrpSpPr/>
            <p:nvPr/>
          </p:nvGrpSpPr>
          <p:grpSpPr>
            <a:xfrm>
              <a:off x="942996" y="1478391"/>
              <a:ext cx="5697106" cy="3086561"/>
              <a:chOff x="-4095727" y="-1862282"/>
              <a:chExt cx="7596142" cy="4115414"/>
            </a:xfrm>
          </p:grpSpPr>
          <p:sp>
            <p:nvSpPr>
              <p:cNvPr id="19" name="TextBox 33"/>
              <p:cNvSpPr txBox="1"/>
              <p:nvPr/>
            </p:nvSpPr>
            <p:spPr>
              <a:xfrm>
                <a:off x="-4095727" y="-1862282"/>
                <a:ext cx="3500415" cy="99172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5750"/>
                  </a:lnSpc>
                </a:pPr>
                <a:r>
                  <a:rPr lang="vi-VN" sz="5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Lá cây</a:t>
                </a:r>
                <a:endParaRPr lang="en-US" sz="50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0" name="TextBox 34"/>
              <p:cNvSpPr txBox="1"/>
              <p:nvPr/>
            </p:nvSpPr>
            <p:spPr>
              <a:xfrm>
                <a:off x="0" y="1261408"/>
                <a:ext cx="3500415" cy="99172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5750"/>
                  </a:lnSpc>
                </a:pPr>
                <a:endParaRPr lang="en-US" sz="5000" dirty="0">
                  <a:solidFill>
                    <a:srgbClr val="623926"/>
                  </a:solidFill>
                  <a:latin typeface="Calibri (MS) Bold"/>
                </a:endParaRPr>
              </a:p>
            </p:txBody>
          </p:sp>
        </p:grpSp>
      </p:grp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990141E0-AF86-33AD-EB71-880AFFA0ADA3}"/>
              </a:ext>
            </a:extLst>
          </p:cNvPr>
          <p:cNvSpPr/>
          <p:nvPr/>
        </p:nvSpPr>
        <p:spPr>
          <a:xfrm>
            <a:off x="3180526" y="3946469"/>
            <a:ext cx="530352" cy="371897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7" name="Freeform 7">
            <a:extLst>
              <a:ext uri="{FF2B5EF4-FFF2-40B4-BE49-F238E27FC236}">
                <a16:creationId xmlns:a16="http://schemas.microsoft.com/office/drawing/2014/main" id="{AF439ED0-7B95-4DE5-EE0A-80159D1A2D02}"/>
              </a:ext>
            </a:extLst>
          </p:cNvPr>
          <p:cNvSpPr/>
          <p:nvPr/>
        </p:nvSpPr>
        <p:spPr>
          <a:xfrm>
            <a:off x="3710878" y="3678856"/>
            <a:ext cx="2487791" cy="743793"/>
          </a:xfrm>
          <a:custGeom>
            <a:avLst/>
            <a:gdLst/>
            <a:ahLst/>
            <a:cxnLst/>
            <a:rect l="l" t="t" r="r" b="b"/>
            <a:pathLst>
              <a:path w="1303891" h="465119">
                <a:moveTo>
                  <a:pt x="37531" y="0"/>
                </a:moveTo>
                <a:lnTo>
                  <a:pt x="1266359" y="0"/>
                </a:lnTo>
                <a:cubicBezTo>
                  <a:pt x="1287087" y="0"/>
                  <a:pt x="1303891" y="16803"/>
                  <a:pt x="1303891" y="37531"/>
                </a:cubicBezTo>
                <a:lnTo>
                  <a:pt x="1303891" y="427588"/>
                </a:lnTo>
                <a:cubicBezTo>
                  <a:pt x="1303891" y="448316"/>
                  <a:pt x="1287087" y="465119"/>
                  <a:pt x="1266359" y="465119"/>
                </a:cubicBezTo>
                <a:lnTo>
                  <a:pt x="37531" y="465119"/>
                </a:lnTo>
                <a:cubicBezTo>
                  <a:pt x="16803" y="465119"/>
                  <a:pt x="0" y="448316"/>
                  <a:pt x="0" y="427588"/>
                </a:cubicBezTo>
                <a:lnTo>
                  <a:pt x="0" y="37531"/>
                </a:lnTo>
                <a:cubicBezTo>
                  <a:pt x="0" y="16803"/>
                  <a:pt x="16803" y="0"/>
                  <a:pt x="37531" y="0"/>
                </a:cubicBezTo>
                <a:close/>
              </a:path>
            </a:pathLst>
          </a:custGeom>
          <a:solidFill>
            <a:srgbClr val="FEC572"/>
          </a:solidFill>
        </p:spPr>
        <p:txBody>
          <a:bodyPr/>
          <a:lstStyle/>
          <a:p>
            <a:r>
              <a:rPr lang="vi-VN" sz="5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Con sâu</a:t>
            </a:r>
            <a:endParaRPr lang="en-SG" sz="50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8" name="Arrow: Right 27">
            <a:extLst>
              <a:ext uri="{FF2B5EF4-FFF2-40B4-BE49-F238E27FC236}">
                <a16:creationId xmlns:a16="http://schemas.microsoft.com/office/drawing/2014/main" id="{C6302F74-6E79-198B-B769-ED5B5BCEB2E3}"/>
              </a:ext>
            </a:extLst>
          </p:cNvPr>
          <p:cNvSpPr/>
          <p:nvPr/>
        </p:nvSpPr>
        <p:spPr>
          <a:xfrm>
            <a:off x="6279629" y="3946469"/>
            <a:ext cx="530352" cy="371897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9" name="Freeform 7">
            <a:extLst>
              <a:ext uri="{FF2B5EF4-FFF2-40B4-BE49-F238E27FC236}">
                <a16:creationId xmlns:a16="http://schemas.microsoft.com/office/drawing/2014/main" id="{F56D6C1F-9AE3-E13B-679B-C55D5FAC62BF}"/>
              </a:ext>
            </a:extLst>
          </p:cNvPr>
          <p:cNvSpPr/>
          <p:nvPr/>
        </p:nvSpPr>
        <p:spPr>
          <a:xfrm>
            <a:off x="6809981" y="3678856"/>
            <a:ext cx="2869075" cy="743793"/>
          </a:xfrm>
          <a:custGeom>
            <a:avLst/>
            <a:gdLst/>
            <a:ahLst/>
            <a:cxnLst/>
            <a:rect l="l" t="t" r="r" b="b"/>
            <a:pathLst>
              <a:path w="1303891" h="465119">
                <a:moveTo>
                  <a:pt x="37531" y="0"/>
                </a:moveTo>
                <a:lnTo>
                  <a:pt x="1266359" y="0"/>
                </a:lnTo>
                <a:cubicBezTo>
                  <a:pt x="1287087" y="0"/>
                  <a:pt x="1303891" y="16803"/>
                  <a:pt x="1303891" y="37531"/>
                </a:cubicBezTo>
                <a:lnTo>
                  <a:pt x="1303891" y="427588"/>
                </a:lnTo>
                <a:cubicBezTo>
                  <a:pt x="1303891" y="448316"/>
                  <a:pt x="1287087" y="465119"/>
                  <a:pt x="1266359" y="465119"/>
                </a:cubicBezTo>
                <a:lnTo>
                  <a:pt x="37531" y="465119"/>
                </a:lnTo>
                <a:cubicBezTo>
                  <a:pt x="16803" y="465119"/>
                  <a:pt x="0" y="448316"/>
                  <a:pt x="0" y="427588"/>
                </a:cubicBezTo>
                <a:lnTo>
                  <a:pt x="0" y="37531"/>
                </a:lnTo>
                <a:cubicBezTo>
                  <a:pt x="0" y="16803"/>
                  <a:pt x="16803" y="0"/>
                  <a:pt x="37531" y="0"/>
                </a:cubicBezTo>
                <a:close/>
              </a:path>
            </a:pathLst>
          </a:custGeom>
          <a:solidFill>
            <a:srgbClr val="FEC572"/>
          </a:solidFill>
        </p:spPr>
        <p:txBody>
          <a:bodyPr/>
          <a:lstStyle/>
          <a:p>
            <a:r>
              <a:rPr lang="vi-VN" sz="5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Chim sâu</a:t>
            </a:r>
            <a:endParaRPr lang="en-SG" sz="50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0" name="Arrow: Right 29">
            <a:extLst>
              <a:ext uri="{FF2B5EF4-FFF2-40B4-BE49-F238E27FC236}">
                <a16:creationId xmlns:a16="http://schemas.microsoft.com/office/drawing/2014/main" id="{D9DE6312-0F6A-6CB0-1B11-A52FA73D7323}"/>
              </a:ext>
            </a:extLst>
          </p:cNvPr>
          <p:cNvSpPr/>
          <p:nvPr/>
        </p:nvSpPr>
        <p:spPr>
          <a:xfrm>
            <a:off x="3318046" y="4986007"/>
            <a:ext cx="530352" cy="371897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1" name="Freeform 7">
            <a:extLst>
              <a:ext uri="{FF2B5EF4-FFF2-40B4-BE49-F238E27FC236}">
                <a16:creationId xmlns:a16="http://schemas.microsoft.com/office/drawing/2014/main" id="{21228A65-1725-4F11-7DC2-0A6691E52AD8}"/>
              </a:ext>
            </a:extLst>
          </p:cNvPr>
          <p:cNvSpPr/>
          <p:nvPr/>
        </p:nvSpPr>
        <p:spPr>
          <a:xfrm>
            <a:off x="3848398" y="4718394"/>
            <a:ext cx="2487791" cy="743793"/>
          </a:xfrm>
          <a:custGeom>
            <a:avLst/>
            <a:gdLst/>
            <a:ahLst/>
            <a:cxnLst/>
            <a:rect l="l" t="t" r="r" b="b"/>
            <a:pathLst>
              <a:path w="1303891" h="465119">
                <a:moveTo>
                  <a:pt x="37531" y="0"/>
                </a:moveTo>
                <a:lnTo>
                  <a:pt x="1266359" y="0"/>
                </a:lnTo>
                <a:cubicBezTo>
                  <a:pt x="1287087" y="0"/>
                  <a:pt x="1303891" y="16803"/>
                  <a:pt x="1303891" y="37531"/>
                </a:cubicBezTo>
                <a:lnTo>
                  <a:pt x="1303891" y="427588"/>
                </a:lnTo>
                <a:cubicBezTo>
                  <a:pt x="1303891" y="448316"/>
                  <a:pt x="1287087" y="465119"/>
                  <a:pt x="1266359" y="465119"/>
                </a:cubicBezTo>
                <a:lnTo>
                  <a:pt x="37531" y="465119"/>
                </a:lnTo>
                <a:cubicBezTo>
                  <a:pt x="16803" y="465119"/>
                  <a:pt x="0" y="448316"/>
                  <a:pt x="0" y="427588"/>
                </a:cubicBezTo>
                <a:lnTo>
                  <a:pt x="0" y="37531"/>
                </a:lnTo>
                <a:cubicBezTo>
                  <a:pt x="0" y="16803"/>
                  <a:pt x="16803" y="0"/>
                  <a:pt x="37531" y="0"/>
                </a:cubicBezTo>
                <a:close/>
              </a:path>
            </a:pathLst>
          </a:custGeom>
          <a:solidFill>
            <a:srgbClr val="FEC572"/>
          </a:solidFill>
        </p:spPr>
        <p:txBody>
          <a:bodyPr/>
          <a:lstStyle/>
          <a:p>
            <a:r>
              <a:rPr lang="vi-VN" sz="5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Con rệp</a:t>
            </a:r>
            <a:endParaRPr lang="en-SG" sz="50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6" name="Arrow: Right 35">
            <a:extLst>
              <a:ext uri="{FF2B5EF4-FFF2-40B4-BE49-F238E27FC236}">
                <a16:creationId xmlns:a16="http://schemas.microsoft.com/office/drawing/2014/main" id="{6ADE4A8A-E1C7-29DE-A824-AF9EB0A351A7}"/>
              </a:ext>
            </a:extLst>
          </p:cNvPr>
          <p:cNvSpPr/>
          <p:nvPr/>
        </p:nvSpPr>
        <p:spPr>
          <a:xfrm>
            <a:off x="6417149" y="4986007"/>
            <a:ext cx="530352" cy="371897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63" name="Freeform 7">
            <a:extLst>
              <a:ext uri="{FF2B5EF4-FFF2-40B4-BE49-F238E27FC236}">
                <a16:creationId xmlns:a16="http://schemas.microsoft.com/office/drawing/2014/main" id="{10F9D561-8282-11C6-93FC-F393E75596A8}"/>
              </a:ext>
            </a:extLst>
          </p:cNvPr>
          <p:cNvSpPr/>
          <p:nvPr/>
        </p:nvSpPr>
        <p:spPr>
          <a:xfrm>
            <a:off x="6947501" y="4718394"/>
            <a:ext cx="2869075" cy="743793"/>
          </a:xfrm>
          <a:custGeom>
            <a:avLst/>
            <a:gdLst/>
            <a:ahLst/>
            <a:cxnLst/>
            <a:rect l="l" t="t" r="r" b="b"/>
            <a:pathLst>
              <a:path w="1303891" h="465119">
                <a:moveTo>
                  <a:pt x="37531" y="0"/>
                </a:moveTo>
                <a:lnTo>
                  <a:pt x="1266359" y="0"/>
                </a:lnTo>
                <a:cubicBezTo>
                  <a:pt x="1287087" y="0"/>
                  <a:pt x="1303891" y="16803"/>
                  <a:pt x="1303891" y="37531"/>
                </a:cubicBezTo>
                <a:lnTo>
                  <a:pt x="1303891" y="427588"/>
                </a:lnTo>
                <a:cubicBezTo>
                  <a:pt x="1303891" y="448316"/>
                  <a:pt x="1287087" y="465119"/>
                  <a:pt x="1266359" y="465119"/>
                </a:cubicBezTo>
                <a:lnTo>
                  <a:pt x="37531" y="465119"/>
                </a:lnTo>
                <a:cubicBezTo>
                  <a:pt x="16803" y="465119"/>
                  <a:pt x="0" y="448316"/>
                  <a:pt x="0" y="427588"/>
                </a:cubicBezTo>
                <a:lnTo>
                  <a:pt x="0" y="37531"/>
                </a:lnTo>
                <a:cubicBezTo>
                  <a:pt x="0" y="16803"/>
                  <a:pt x="16803" y="0"/>
                  <a:pt x="37531" y="0"/>
                </a:cubicBezTo>
                <a:close/>
              </a:path>
            </a:pathLst>
          </a:custGeom>
          <a:solidFill>
            <a:srgbClr val="FEC572"/>
          </a:solidFill>
        </p:spPr>
        <p:txBody>
          <a:bodyPr/>
          <a:lstStyle/>
          <a:p>
            <a:r>
              <a:rPr lang="vi-VN" sz="5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Chim sâu</a:t>
            </a:r>
            <a:endParaRPr lang="en-SG" sz="50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9" name="Freeform 7">
            <a:extLst>
              <a:ext uri="{FF2B5EF4-FFF2-40B4-BE49-F238E27FC236}">
                <a16:creationId xmlns:a16="http://schemas.microsoft.com/office/drawing/2014/main" id="{71A98966-DD25-0A38-1E75-9EF1AFDCAB4A}"/>
              </a:ext>
            </a:extLst>
          </p:cNvPr>
          <p:cNvSpPr/>
          <p:nvPr/>
        </p:nvSpPr>
        <p:spPr>
          <a:xfrm>
            <a:off x="806559" y="4790433"/>
            <a:ext cx="2408767" cy="743793"/>
          </a:xfrm>
          <a:custGeom>
            <a:avLst/>
            <a:gdLst/>
            <a:ahLst/>
            <a:cxnLst/>
            <a:rect l="l" t="t" r="r" b="b"/>
            <a:pathLst>
              <a:path w="1303891" h="465119">
                <a:moveTo>
                  <a:pt x="37531" y="0"/>
                </a:moveTo>
                <a:lnTo>
                  <a:pt x="1266359" y="0"/>
                </a:lnTo>
                <a:cubicBezTo>
                  <a:pt x="1287087" y="0"/>
                  <a:pt x="1303891" y="16803"/>
                  <a:pt x="1303891" y="37531"/>
                </a:cubicBezTo>
                <a:lnTo>
                  <a:pt x="1303891" y="427588"/>
                </a:lnTo>
                <a:cubicBezTo>
                  <a:pt x="1303891" y="448316"/>
                  <a:pt x="1287087" y="465119"/>
                  <a:pt x="1266359" y="465119"/>
                </a:cubicBezTo>
                <a:lnTo>
                  <a:pt x="37531" y="465119"/>
                </a:lnTo>
                <a:cubicBezTo>
                  <a:pt x="16803" y="465119"/>
                  <a:pt x="0" y="448316"/>
                  <a:pt x="0" y="427588"/>
                </a:cubicBezTo>
                <a:lnTo>
                  <a:pt x="0" y="37531"/>
                </a:lnTo>
                <a:cubicBezTo>
                  <a:pt x="0" y="16803"/>
                  <a:pt x="16803" y="0"/>
                  <a:pt x="37531" y="0"/>
                </a:cubicBezTo>
                <a:close/>
              </a:path>
            </a:pathLst>
          </a:custGeom>
          <a:solidFill>
            <a:srgbClr val="FEC572"/>
          </a:solidFill>
        </p:spPr>
        <p:txBody>
          <a:bodyPr/>
          <a:lstStyle/>
          <a:p>
            <a:r>
              <a:rPr lang="vi-VN" sz="5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Lá cây</a:t>
            </a:r>
            <a:endParaRPr lang="en-SG" sz="50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5" name="Arrow: Right 74">
            <a:extLst>
              <a:ext uri="{FF2B5EF4-FFF2-40B4-BE49-F238E27FC236}">
                <a16:creationId xmlns:a16="http://schemas.microsoft.com/office/drawing/2014/main" id="{9787553C-AD83-6B87-2548-541AE1C29C37}"/>
              </a:ext>
            </a:extLst>
          </p:cNvPr>
          <p:cNvSpPr/>
          <p:nvPr/>
        </p:nvSpPr>
        <p:spPr>
          <a:xfrm>
            <a:off x="2119823" y="6016388"/>
            <a:ext cx="530352" cy="371897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76" name="Freeform 7">
            <a:extLst>
              <a:ext uri="{FF2B5EF4-FFF2-40B4-BE49-F238E27FC236}">
                <a16:creationId xmlns:a16="http://schemas.microsoft.com/office/drawing/2014/main" id="{745693E9-85D1-1BFE-8246-1E8B3E220A01}"/>
              </a:ext>
            </a:extLst>
          </p:cNvPr>
          <p:cNvSpPr/>
          <p:nvPr/>
        </p:nvSpPr>
        <p:spPr>
          <a:xfrm>
            <a:off x="2650175" y="5756852"/>
            <a:ext cx="2487791" cy="743793"/>
          </a:xfrm>
          <a:custGeom>
            <a:avLst/>
            <a:gdLst/>
            <a:ahLst/>
            <a:cxnLst/>
            <a:rect l="l" t="t" r="r" b="b"/>
            <a:pathLst>
              <a:path w="1303891" h="465119">
                <a:moveTo>
                  <a:pt x="37531" y="0"/>
                </a:moveTo>
                <a:lnTo>
                  <a:pt x="1266359" y="0"/>
                </a:lnTo>
                <a:cubicBezTo>
                  <a:pt x="1287087" y="0"/>
                  <a:pt x="1303891" y="16803"/>
                  <a:pt x="1303891" y="37531"/>
                </a:cubicBezTo>
                <a:lnTo>
                  <a:pt x="1303891" y="427588"/>
                </a:lnTo>
                <a:cubicBezTo>
                  <a:pt x="1303891" y="448316"/>
                  <a:pt x="1287087" y="465119"/>
                  <a:pt x="1266359" y="465119"/>
                </a:cubicBezTo>
                <a:lnTo>
                  <a:pt x="37531" y="465119"/>
                </a:lnTo>
                <a:cubicBezTo>
                  <a:pt x="16803" y="465119"/>
                  <a:pt x="0" y="448316"/>
                  <a:pt x="0" y="427588"/>
                </a:cubicBezTo>
                <a:lnTo>
                  <a:pt x="0" y="37531"/>
                </a:lnTo>
                <a:cubicBezTo>
                  <a:pt x="0" y="16803"/>
                  <a:pt x="16803" y="0"/>
                  <a:pt x="37531" y="0"/>
                </a:cubicBezTo>
                <a:close/>
              </a:path>
            </a:pathLst>
          </a:custGeom>
          <a:solidFill>
            <a:srgbClr val="FEC572"/>
          </a:solidFill>
        </p:spPr>
        <p:txBody>
          <a:bodyPr/>
          <a:lstStyle/>
          <a:p>
            <a:r>
              <a:rPr lang="vi-VN" sz="5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Con rệp</a:t>
            </a:r>
            <a:endParaRPr lang="en-SG" sz="50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7" name="Arrow: Right 76">
            <a:extLst>
              <a:ext uri="{FF2B5EF4-FFF2-40B4-BE49-F238E27FC236}">
                <a16:creationId xmlns:a16="http://schemas.microsoft.com/office/drawing/2014/main" id="{C74C92C7-B58B-AC86-D133-43D313443A2C}"/>
              </a:ext>
            </a:extLst>
          </p:cNvPr>
          <p:cNvSpPr/>
          <p:nvPr/>
        </p:nvSpPr>
        <p:spPr>
          <a:xfrm>
            <a:off x="8542086" y="5993492"/>
            <a:ext cx="530352" cy="371897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78" name="Freeform 7">
            <a:extLst>
              <a:ext uri="{FF2B5EF4-FFF2-40B4-BE49-F238E27FC236}">
                <a16:creationId xmlns:a16="http://schemas.microsoft.com/office/drawing/2014/main" id="{021C4686-8466-646D-456C-11D0CACA8E47}"/>
              </a:ext>
            </a:extLst>
          </p:cNvPr>
          <p:cNvSpPr/>
          <p:nvPr/>
        </p:nvSpPr>
        <p:spPr>
          <a:xfrm>
            <a:off x="9174861" y="5756851"/>
            <a:ext cx="2869075" cy="743793"/>
          </a:xfrm>
          <a:custGeom>
            <a:avLst/>
            <a:gdLst/>
            <a:ahLst/>
            <a:cxnLst/>
            <a:rect l="l" t="t" r="r" b="b"/>
            <a:pathLst>
              <a:path w="1303891" h="465119">
                <a:moveTo>
                  <a:pt x="37531" y="0"/>
                </a:moveTo>
                <a:lnTo>
                  <a:pt x="1266359" y="0"/>
                </a:lnTo>
                <a:cubicBezTo>
                  <a:pt x="1287087" y="0"/>
                  <a:pt x="1303891" y="16803"/>
                  <a:pt x="1303891" y="37531"/>
                </a:cubicBezTo>
                <a:lnTo>
                  <a:pt x="1303891" y="427588"/>
                </a:lnTo>
                <a:cubicBezTo>
                  <a:pt x="1303891" y="448316"/>
                  <a:pt x="1287087" y="465119"/>
                  <a:pt x="1266359" y="465119"/>
                </a:cubicBezTo>
                <a:lnTo>
                  <a:pt x="37531" y="465119"/>
                </a:lnTo>
                <a:cubicBezTo>
                  <a:pt x="16803" y="465119"/>
                  <a:pt x="0" y="448316"/>
                  <a:pt x="0" y="427588"/>
                </a:cubicBezTo>
                <a:lnTo>
                  <a:pt x="0" y="37531"/>
                </a:lnTo>
                <a:cubicBezTo>
                  <a:pt x="0" y="16803"/>
                  <a:pt x="16803" y="0"/>
                  <a:pt x="37531" y="0"/>
                </a:cubicBezTo>
                <a:close/>
              </a:path>
            </a:pathLst>
          </a:custGeom>
          <a:solidFill>
            <a:srgbClr val="FEC572"/>
          </a:solidFill>
        </p:spPr>
        <p:txBody>
          <a:bodyPr/>
          <a:lstStyle/>
          <a:p>
            <a:r>
              <a:rPr lang="vi-VN" sz="5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Chim sâu</a:t>
            </a:r>
            <a:endParaRPr lang="en-SG" sz="50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9" name="Freeform 7">
            <a:extLst>
              <a:ext uri="{FF2B5EF4-FFF2-40B4-BE49-F238E27FC236}">
                <a16:creationId xmlns:a16="http://schemas.microsoft.com/office/drawing/2014/main" id="{5636AE1E-66DD-AC1E-8473-78836C6538AE}"/>
              </a:ext>
            </a:extLst>
          </p:cNvPr>
          <p:cNvSpPr/>
          <p:nvPr/>
        </p:nvSpPr>
        <p:spPr>
          <a:xfrm>
            <a:off x="69109" y="5756852"/>
            <a:ext cx="2008276" cy="743793"/>
          </a:xfrm>
          <a:custGeom>
            <a:avLst/>
            <a:gdLst/>
            <a:ahLst/>
            <a:cxnLst/>
            <a:rect l="l" t="t" r="r" b="b"/>
            <a:pathLst>
              <a:path w="1303891" h="465119">
                <a:moveTo>
                  <a:pt x="37531" y="0"/>
                </a:moveTo>
                <a:lnTo>
                  <a:pt x="1266359" y="0"/>
                </a:lnTo>
                <a:cubicBezTo>
                  <a:pt x="1287087" y="0"/>
                  <a:pt x="1303891" y="16803"/>
                  <a:pt x="1303891" y="37531"/>
                </a:cubicBezTo>
                <a:lnTo>
                  <a:pt x="1303891" y="427588"/>
                </a:lnTo>
                <a:cubicBezTo>
                  <a:pt x="1303891" y="448316"/>
                  <a:pt x="1287087" y="465119"/>
                  <a:pt x="1266359" y="465119"/>
                </a:cubicBezTo>
                <a:lnTo>
                  <a:pt x="37531" y="465119"/>
                </a:lnTo>
                <a:cubicBezTo>
                  <a:pt x="16803" y="465119"/>
                  <a:pt x="0" y="448316"/>
                  <a:pt x="0" y="427588"/>
                </a:cubicBezTo>
                <a:lnTo>
                  <a:pt x="0" y="37531"/>
                </a:lnTo>
                <a:cubicBezTo>
                  <a:pt x="0" y="16803"/>
                  <a:pt x="16803" y="0"/>
                  <a:pt x="37531" y="0"/>
                </a:cubicBezTo>
                <a:close/>
              </a:path>
            </a:pathLst>
          </a:custGeom>
          <a:solidFill>
            <a:srgbClr val="FEC572"/>
          </a:solidFill>
        </p:spPr>
        <p:txBody>
          <a:bodyPr/>
          <a:lstStyle/>
          <a:p>
            <a:r>
              <a:rPr lang="vi-VN" sz="5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Lá cây</a:t>
            </a:r>
            <a:endParaRPr lang="en-SG" sz="50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0" name="Arrow: Right 79">
            <a:extLst>
              <a:ext uri="{FF2B5EF4-FFF2-40B4-BE49-F238E27FC236}">
                <a16:creationId xmlns:a16="http://schemas.microsoft.com/office/drawing/2014/main" id="{C284D55A-6C7C-D188-349E-DA7A3AADDB86}"/>
              </a:ext>
            </a:extLst>
          </p:cNvPr>
          <p:cNvSpPr/>
          <p:nvPr/>
        </p:nvSpPr>
        <p:spPr>
          <a:xfrm>
            <a:off x="5159184" y="6016518"/>
            <a:ext cx="530352" cy="371897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81" name="Freeform 7">
            <a:extLst>
              <a:ext uri="{FF2B5EF4-FFF2-40B4-BE49-F238E27FC236}">
                <a16:creationId xmlns:a16="http://schemas.microsoft.com/office/drawing/2014/main" id="{42DFC79A-58EA-D3D2-97FF-926D456EDA17}"/>
              </a:ext>
            </a:extLst>
          </p:cNvPr>
          <p:cNvSpPr/>
          <p:nvPr/>
        </p:nvSpPr>
        <p:spPr>
          <a:xfrm>
            <a:off x="5724833" y="5587458"/>
            <a:ext cx="2719528" cy="1161120"/>
          </a:xfrm>
          <a:custGeom>
            <a:avLst/>
            <a:gdLst/>
            <a:ahLst/>
            <a:cxnLst/>
            <a:rect l="l" t="t" r="r" b="b"/>
            <a:pathLst>
              <a:path w="1303891" h="465119">
                <a:moveTo>
                  <a:pt x="37531" y="0"/>
                </a:moveTo>
                <a:lnTo>
                  <a:pt x="1266359" y="0"/>
                </a:lnTo>
                <a:cubicBezTo>
                  <a:pt x="1287087" y="0"/>
                  <a:pt x="1303891" y="16803"/>
                  <a:pt x="1303891" y="37531"/>
                </a:cubicBezTo>
                <a:lnTo>
                  <a:pt x="1303891" y="427588"/>
                </a:lnTo>
                <a:cubicBezTo>
                  <a:pt x="1303891" y="448316"/>
                  <a:pt x="1287087" y="465119"/>
                  <a:pt x="1266359" y="465119"/>
                </a:cubicBezTo>
                <a:lnTo>
                  <a:pt x="37531" y="465119"/>
                </a:lnTo>
                <a:cubicBezTo>
                  <a:pt x="16803" y="465119"/>
                  <a:pt x="0" y="448316"/>
                  <a:pt x="0" y="427588"/>
                </a:cubicBezTo>
                <a:lnTo>
                  <a:pt x="0" y="37531"/>
                </a:lnTo>
                <a:cubicBezTo>
                  <a:pt x="0" y="16803"/>
                  <a:pt x="16803" y="0"/>
                  <a:pt x="37531" y="0"/>
                </a:cubicBezTo>
                <a:close/>
              </a:path>
            </a:pathLst>
          </a:custGeom>
          <a:solidFill>
            <a:srgbClr val="FEC572"/>
          </a:solidFill>
        </p:spPr>
        <p:txBody>
          <a:bodyPr/>
          <a:lstStyle/>
          <a:p>
            <a:pPr algn="ctr"/>
            <a:r>
              <a:rPr lang="vi-VN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Ấu trùng</a:t>
            </a:r>
          </a:p>
          <a:p>
            <a:pPr algn="ctr"/>
            <a:r>
              <a:rPr lang="vi-VN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bọ rùa</a:t>
            </a:r>
            <a:endParaRPr lang="en-SG" sz="40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3390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6" grpId="0" animBg="1"/>
      <p:bldP spid="63" grpId="0" animBg="1"/>
      <p:bldP spid="69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590D6F2-2D30-31FB-5F48-06D23AF72D5A}"/>
              </a:ext>
            </a:extLst>
          </p:cNvPr>
          <p:cNvSpPr/>
          <p:nvPr/>
        </p:nvSpPr>
        <p:spPr>
          <a:xfrm>
            <a:off x="423910" y="587766"/>
            <a:ext cx="10193290" cy="1597182"/>
          </a:xfrm>
          <a:prstGeom prst="roundRect">
            <a:avLst/>
          </a:prstGeom>
          <a:solidFill>
            <a:srgbClr val="FFFFFF">
              <a:alpha val="89020"/>
            </a:srgbClr>
          </a:solidFill>
          <a:ln w="571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5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4. Hãy quan sát xung quanh nơi ở hoặc trường học của em, ghi chép những sinh vật sống trong các khu vực đó.</a:t>
            </a:r>
            <a:endParaRPr lang="en-SG" sz="35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7ED0151-4A71-7167-78AE-269F14630D69}"/>
              </a:ext>
            </a:extLst>
          </p:cNvPr>
          <p:cNvSpPr/>
          <p:nvPr/>
        </p:nvSpPr>
        <p:spPr>
          <a:xfrm>
            <a:off x="423910" y="2491910"/>
            <a:ext cx="9563370" cy="1597182"/>
          </a:xfrm>
          <a:prstGeom prst="roundRect">
            <a:avLst/>
          </a:prstGeom>
          <a:solidFill>
            <a:srgbClr val="FFFFFF">
              <a:alpha val="89020"/>
            </a:srgbClr>
          </a:solidFill>
          <a:ln w="571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Vẽ sơ đồ chuỗi thức ăn giữa các sinh vật mà em quan sát được và chia sẻ.</a:t>
            </a:r>
            <a:endParaRPr lang="en-SG" sz="40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55799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ACF4E76-2A7A-CC30-BDEC-6B0A6B236094}"/>
              </a:ext>
            </a:extLst>
          </p:cNvPr>
          <p:cNvSpPr/>
          <p:nvPr/>
        </p:nvSpPr>
        <p:spPr>
          <a:xfrm>
            <a:off x="1057954" y="641032"/>
            <a:ext cx="10076089" cy="5811837"/>
          </a:xfrm>
          <a:prstGeom prst="roundRect">
            <a:avLst/>
          </a:prstGeom>
          <a:solidFill>
            <a:srgbClr val="FFFFFF">
              <a:alpha val="89020"/>
            </a:srgbClr>
          </a:solidFill>
          <a:ln w="571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609630">
              <a:buClr>
                <a:srgbClr val="000000"/>
              </a:buClr>
              <a:defRPr/>
            </a:pPr>
            <a:endParaRPr lang="en-US" sz="2667" b="1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pic>
        <p:nvPicPr>
          <p:cNvPr id="9" name="Content Placeholder 5" descr="A cartoon of a child raising his hand and holding a pencil and a book&#10;&#10;Description automatically generated">
            <a:extLst>
              <a:ext uri="{FF2B5EF4-FFF2-40B4-BE49-F238E27FC236}">
                <a16:creationId xmlns:a16="http://schemas.microsoft.com/office/drawing/2014/main" id="{2609B230-B08F-FB47-C8C7-600386E173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081" y="782320"/>
            <a:ext cx="5561498" cy="5670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3518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011BD3F2-4B1B-9777-D8ED-8EED5AE1F352}"/>
              </a:ext>
            </a:extLst>
          </p:cNvPr>
          <p:cNvSpPr/>
          <p:nvPr/>
        </p:nvSpPr>
        <p:spPr>
          <a:xfrm>
            <a:off x="583110" y="1165170"/>
            <a:ext cx="10076089" cy="4994830"/>
          </a:xfrm>
          <a:prstGeom prst="roundRect">
            <a:avLst/>
          </a:prstGeom>
          <a:solidFill>
            <a:schemeClr val="bg1">
              <a:alpha val="49000"/>
            </a:schemeClr>
          </a:solidFill>
          <a:ln w="571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609630">
              <a:buClr>
                <a:srgbClr val="000000"/>
              </a:buClr>
              <a:defRPr/>
            </a:pPr>
            <a:endParaRPr lang="en-US" sz="2667" b="1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58AFA92-5D32-C63C-42F5-B88E72F92324}"/>
              </a:ext>
            </a:extLst>
          </p:cNvPr>
          <p:cNvGrpSpPr/>
          <p:nvPr/>
        </p:nvGrpSpPr>
        <p:grpSpPr>
          <a:xfrm>
            <a:off x="787147" y="1740644"/>
            <a:ext cx="7689218" cy="3162712"/>
            <a:chOff x="942996" y="1478391"/>
            <a:chExt cx="7689218" cy="3162712"/>
          </a:xfrm>
        </p:grpSpPr>
        <p:grpSp>
          <p:nvGrpSpPr>
            <p:cNvPr id="5" name="Group 6">
              <a:extLst>
                <a:ext uri="{FF2B5EF4-FFF2-40B4-BE49-F238E27FC236}">
                  <a16:creationId xmlns:a16="http://schemas.microsoft.com/office/drawing/2014/main" id="{F7386CAF-04FC-809C-ABF0-4E5270685A81}"/>
                </a:ext>
              </a:extLst>
            </p:cNvPr>
            <p:cNvGrpSpPr/>
            <p:nvPr/>
          </p:nvGrpSpPr>
          <p:grpSpPr>
            <a:xfrm>
              <a:off x="1051269" y="1496662"/>
              <a:ext cx="7580945" cy="3144441"/>
              <a:chOff x="-692737" y="-363046"/>
              <a:chExt cx="1996628" cy="828165"/>
            </a:xfrm>
          </p:grpSpPr>
          <p:sp>
            <p:nvSpPr>
              <p:cNvPr id="9" name="Freeform 7">
                <a:extLst>
                  <a:ext uri="{FF2B5EF4-FFF2-40B4-BE49-F238E27FC236}">
                    <a16:creationId xmlns:a16="http://schemas.microsoft.com/office/drawing/2014/main" id="{D6386E35-03B6-7582-EB48-96B6F8D533A8}"/>
                  </a:ext>
                </a:extLst>
              </p:cNvPr>
              <p:cNvSpPr/>
              <p:nvPr/>
            </p:nvSpPr>
            <p:spPr>
              <a:xfrm>
                <a:off x="-692737" y="-363046"/>
                <a:ext cx="634408" cy="195896"/>
              </a:xfrm>
              <a:custGeom>
                <a:avLst/>
                <a:gdLst/>
                <a:ahLst/>
                <a:cxnLst/>
                <a:rect l="l" t="t" r="r" b="b"/>
                <a:pathLst>
                  <a:path w="1303891" h="465119">
                    <a:moveTo>
                      <a:pt x="37531" y="0"/>
                    </a:moveTo>
                    <a:lnTo>
                      <a:pt x="1266359" y="0"/>
                    </a:lnTo>
                    <a:cubicBezTo>
                      <a:pt x="1287087" y="0"/>
                      <a:pt x="1303891" y="16803"/>
                      <a:pt x="1303891" y="37531"/>
                    </a:cubicBezTo>
                    <a:lnTo>
                      <a:pt x="1303891" y="427588"/>
                    </a:lnTo>
                    <a:cubicBezTo>
                      <a:pt x="1303891" y="448316"/>
                      <a:pt x="1287087" y="465119"/>
                      <a:pt x="1266359" y="465119"/>
                    </a:cubicBezTo>
                    <a:lnTo>
                      <a:pt x="37531" y="465119"/>
                    </a:lnTo>
                    <a:cubicBezTo>
                      <a:pt x="16803" y="465119"/>
                      <a:pt x="0" y="448316"/>
                      <a:pt x="0" y="427588"/>
                    </a:cubicBezTo>
                    <a:lnTo>
                      <a:pt x="0" y="37531"/>
                    </a:lnTo>
                    <a:cubicBezTo>
                      <a:pt x="0" y="16803"/>
                      <a:pt x="16803" y="0"/>
                      <a:pt x="37531" y="0"/>
                    </a:cubicBezTo>
                    <a:close/>
                  </a:path>
                </a:pathLst>
              </a:custGeom>
              <a:solidFill>
                <a:srgbClr val="FEC572"/>
              </a:solidFill>
            </p:spPr>
            <p:txBody>
              <a:bodyPr/>
              <a:lstStyle/>
              <a:p>
                <a:endParaRPr lang="en-SG" dirty="0"/>
              </a:p>
            </p:txBody>
          </p:sp>
          <p:sp>
            <p:nvSpPr>
              <p:cNvPr id="10" name="TextBox 8">
                <a:extLst>
                  <a:ext uri="{FF2B5EF4-FFF2-40B4-BE49-F238E27FC236}">
                    <a16:creationId xmlns:a16="http://schemas.microsoft.com/office/drawing/2014/main" id="{1F16685C-E624-FD2C-FF02-42239736177D}"/>
                  </a:ext>
                </a:extLst>
              </p:cNvPr>
              <p:cNvSpPr txBox="1"/>
              <p:nvPr/>
            </p:nvSpPr>
            <p:spPr>
              <a:xfrm>
                <a:off x="0" y="-85725"/>
                <a:ext cx="1303891" cy="55084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>
                  <a:lnSpc>
                    <a:spcPts val="5700"/>
                  </a:lnSpc>
                </a:pPr>
                <a:r>
                  <a:rPr lang="en-US" sz="5000" dirty="0">
                    <a:solidFill>
                      <a:srgbClr val="623926"/>
                    </a:solidFill>
                    <a:latin typeface="Calibri (MS)"/>
                  </a:rPr>
                  <a:t> </a:t>
                </a:r>
              </a:p>
            </p:txBody>
          </p:sp>
        </p:grpSp>
        <p:grpSp>
          <p:nvGrpSpPr>
            <p:cNvPr id="6" name="Group 32">
              <a:extLst>
                <a:ext uri="{FF2B5EF4-FFF2-40B4-BE49-F238E27FC236}">
                  <a16:creationId xmlns:a16="http://schemas.microsoft.com/office/drawing/2014/main" id="{3A571F4B-4481-B58D-2BF2-A350EF412FE9}"/>
                </a:ext>
              </a:extLst>
            </p:cNvPr>
            <p:cNvGrpSpPr/>
            <p:nvPr/>
          </p:nvGrpSpPr>
          <p:grpSpPr>
            <a:xfrm>
              <a:off x="942996" y="1478391"/>
              <a:ext cx="5697106" cy="3086561"/>
              <a:chOff x="-4095727" y="-1862282"/>
              <a:chExt cx="7596142" cy="4115414"/>
            </a:xfrm>
          </p:grpSpPr>
          <p:sp>
            <p:nvSpPr>
              <p:cNvPr id="7" name="TextBox 33">
                <a:extLst>
                  <a:ext uri="{FF2B5EF4-FFF2-40B4-BE49-F238E27FC236}">
                    <a16:creationId xmlns:a16="http://schemas.microsoft.com/office/drawing/2014/main" id="{F11169EF-D91F-44E4-C0DB-4ABEB5C2117E}"/>
                  </a:ext>
                </a:extLst>
              </p:cNvPr>
              <p:cNvSpPr txBox="1"/>
              <p:nvPr/>
            </p:nvSpPr>
            <p:spPr>
              <a:xfrm>
                <a:off x="-4095727" y="-1862282"/>
                <a:ext cx="3500415" cy="99172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5750"/>
                  </a:lnSpc>
                </a:pPr>
                <a:r>
                  <a:rPr lang="vi-VN" sz="5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Thóc</a:t>
                </a:r>
                <a:endParaRPr lang="en-US" sz="50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8" name="TextBox 34">
                <a:extLst>
                  <a:ext uri="{FF2B5EF4-FFF2-40B4-BE49-F238E27FC236}">
                    <a16:creationId xmlns:a16="http://schemas.microsoft.com/office/drawing/2014/main" id="{4E7B6E32-8921-A04E-2A01-22ABADDCE77F}"/>
                  </a:ext>
                </a:extLst>
              </p:cNvPr>
              <p:cNvSpPr txBox="1"/>
              <p:nvPr/>
            </p:nvSpPr>
            <p:spPr>
              <a:xfrm>
                <a:off x="0" y="1261408"/>
                <a:ext cx="3500415" cy="99172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5750"/>
                  </a:lnSpc>
                </a:pPr>
                <a:endParaRPr lang="en-US" sz="5000" dirty="0">
                  <a:solidFill>
                    <a:srgbClr val="623926"/>
                  </a:solidFill>
                  <a:latin typeface="Calibri (MS) Bold"/>
                </a:endParaRPr>
              </a:p>
            </p:txBody>
          </p:sp>
        </p:grpSp>
      </p:grp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24AEADBF-FDE1-9CFD-D12C-968575A0E5DA}"/>
              </a:ext>
            </a:extLst>
          </p:cNvPr>
          <p:cNvSpPr/>
          <p:nvPr/>
        </p:nvSpPr>
        <p:spPr>
          <a:xfrm>
            <a:off x="3328590" y="2036389"/>
            <a:ext cx="530352" cy="371897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E203BD26-0413-6B3D-D1C1-D6DFAC398593}"/>
              </a:ext>
            </a:extLst>
          </p:cNvPr>
          <p:cNvSpPr/>
          <p:nvPr/>
        </p:nvSpPr>
        <p:spPr>
          <a:xfrm>
            <a:off x="3858942" y="1768776"/>
            <a:ext cx="2487791" cy="743793"/>
          </a:xfrm>
          <a:custGeom>
            <a:avLst/>
            <a:gdLst/>
            <a:ahLst/>
            <a:cxnLst/>
            <a:rect l="l" t="t" r="r" b="b"/>
            <a:pathLst>
              <a:path w="1303891" h="465119">
                <a:moveTo>
                  <a:pt x="37531" y="0"/>
                </a:moveTo>
                <a:lnTo>
                  <a:pt x="1266359" y="0"/>
                </a:lnTo>
                <a:cubicBezTo>
                  <a:pt x="1287087" y="0"/>
                  <a:pt x="1303891" y="16803"/>
                  <a:pt x="1303891" y="37531"/>
                </a:cubicBezTo>
                <a:lnTo>
                  <a:pt x="1303891" y="427588"/>
                </a:lnTo>
                <a:cubicBezTo>
                  <a:pt x="1303891" y="448316"/>
                  <a:pt x="1287087" y="465119"/>
                  <a:pt x="1266359" y="465119"/>
                </a:cubicBezTo>
                <a:lnTo>
                  <a:pt x="37531" y="465119"/>
                </a:lnTo>
                <a:cubicBezTo>
                  <a:pt x="16803" y="465119"/>
                  <a:pt x="0" y="448316"/>
                  <a:pt x="0" y="427588"/>
                </a:cubicBezTo>
                <a:lnTo>
                  <a:pt x="0" y="37531"/>
                </a:lnTo>
                <a:cubicBezTo>
                  <a:pt x="0" y="16803"/>
                  <a:pt x="16803" y="0"/>
                  <a:pt x="37531" y="0"/>
                </a:cubicBezTo>
                <a:close/>
              </a:path>
            </a:pathLst>
          </a:custGeom>
          <a:solidFill>
            <a:srgbClr val="FEC572"/>
          </a:solidFill>
        </p:spPr>
        <p:txBody>
          <a:bodyPr/>
          <a:lstStyle/>
          <a:p>
            <a:r>
              <a:rPr lang="vi-VN" sz="5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Chuột</a:t>
            </a:r>
            <a:endParaRPr lang="en-SG" sz="50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47EAE529-D0CA-1670-0808-D710F51312D1}"/>
              </a:ext>
            </a:extLst>
          </p:cNvPr>
          <p:cNvSpPr/>
          <p:nvPr/>
        </p:nvSpPr>
        <p:spPr>
          <a:xfrm>
            <a:off x="6427693" y="2036389"/>
            <a:ext cx="530352" cy="371897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4" name="Freeform 7">
            <a:extLst>
              <a:ext uri="{FF2B5EF4-FFF2-40B4-BE49-F238E27FC236}">
                <a16:creationId xmlns:a16="http://schemas.microsoft.com/office/drawing/2014/main" id="{037F949D-4821-D05D-7759-B978E304F08A}"/>
              </a:ext>
            </a:extLst>
          </p:cNvPr>
          <p:cNvSpPr/>
          <p:nvPr/>
        </p:nvSpPr>
        <p:spPr>
          <a:xfrm>
            <a:off x="6958045" y="1768776"/>
            <a:ext cx="1850675" cy="743793"/>
          </a:xfrm>
          <a:custGeom>
            <a:avLst/>
            <a:gdLst/>
            <a:ahLst/>
            <a:cxnLst/>
            <a:rect l="l" t="t" r="r" b="b"/>
            <a:pathLst>
              <a:path w="1303891" h="465119">
                <a:moveTo>
                  <a:pt x="37531" y="0"/>
                </a:moveTo>
                <a:lnTo>
                  <a:pt x="1266359" y="0"/>
                </a:lnTo>
                <a:cubicBezTo>
                  <a:pt x="1287087" y="0"/>
                  <a:pt x="1303891" y="16803"/>
                  <a:pt x="1303891" y="37531"/>
                </a:cubicBezTo>
                <a:lnTo>
                  <a:pt x="1303891" y="427588"/>
                </a:lnTo>
                <a:cubicBezTo>
                  <a:pt x="1303891" y="448316"/>
                  <a:pt x="1287087" y="465119"/>
                  <a:pt x="1266359" y="465119"/>
                </a:cubicBezTo>
                <a:lnTo>
                  <a:pt x="37531" y="465119"/>
                </a:lnTo>
                <a:cubicBezTo>
                  <a:pt x="16803" y="465119"/>
                  <a:pt x="0" y="448316"/>
                  <a:pt x="0" y="427588"/>
                </a:cubicBezTo>
                <a:lnTo>
                  <a:pt x="0" y="37531"/>
                </a:lnTo>
                <a:cubicBezTo>
                  <a:pt x="0" y="16803"/>
                  <a:pt x="16803" y="0"/>
                  <a:pt x="37531" y="0"/>
                </a:cubicBezTo>
                <a:close/>
              </a:path>
            </a:pathLst>
          </a:custGeom>
          <a:solidFill>
            <a:srgbClr val="FEC572"/>
          </a:solidFill>
        </p:spPr>
        <p:txBody>
          <a:bodyPr/>
          <a:lstStyle/>
          <a:p>
            <a:r>
              <a:rPr lang="vi-VN" sz="50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Mèo</a:t>
            </a:r>
            <a:endParaRPr lang="en-SG" sz="50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C20ECC20-9009-C7B9-FF60-583B401A8869}"/>
              </a:ext>
            </a:extLst>
          </p:cNvPr>
          <p:cNvSpPr/>
          <p:nvPr/>
        </p:nvSpPr>
        <p:spPr>
          <a:xfrm>
            <a:off x="2057846" y="3075927"/>
            <a:ext cx="530352" cy="371897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6" name="Freeform 7">
            <a:extLst>
              <a:ext uri="{FF2B5EF4-FFF2-40B4-BE49-F238E27FC236}">
                <a16:creationId xmlns:a16="http://schemas.microsoft.com/office/drawing/2014/main" id="{5E8BC52A-FED9-E234-2583-B7EA2164880E}"/>
              </a:ext>
            </a:extLst>
          </p:cNvPr>
          <p:cNvSpPr/>
          <p:nvPr/>
        </p:nvSpPr>
        <p:spPr>
          <a:xfrm>
            <a:off x="2608664" y="2808314"/>
            <a:ext cx="3875589" cy="743793"/>
          </a:xfrm>
          <a:custGeom>
            <a:avLst/>
            <a:gdLst/>
            <a:ahLst/>
            <a:cxnLst/>
            <a:rect l="l" t="t" r="r" b="b"/>
            <a:pathLst>
              <a:path w="1303891" h="465119">
                <a:moveTo>
                  <a:pt x="37531" y="0"/>
                </a:moveTo>
                <a:lnTo>
                  <a:pt x="1266359" y="0"/>
                </a:lnTo>
                <a:cubicBezTo>
                  <a:pt x="1287087" y="0"/>
                  <a:pt x="1303891" y="16803"/>
                  <a:pt x="1303891" y="37531"/>
                </a:cubicBezTo>
                <a:lnTo>
                  <a:pt x="1303891" y="427588"/>
                </a:lnTo>
                <a:cubicBezTo>
                  <a:pt x="1303891" y="448316"/>
                  <a:pt x="1287087" y="465119"/>
                  <a:pt x="1266359" y="465119"/>
                </a:cubicBezTo>
                <a:lnTo>
                  <a:pt x="37531" y="465119"/>
                </a:lnTo>
                <a:cubicBezTo>
                  <a:pt x="16803" y="465119"/>
                  <a:pt x="0" y="448316"/>
                  <a:pt x="0" y="427588"/>
                </a:cubicBezTo>
                <a:lnTo>
                  <a:pt x="0" y="37531"/>
                </a:lnTo>
                <a:cubicBezTo>
                  <a:pt x="0" y="16803"/>
                  <a:pt x="16803" y="0"/>
                  <a:pt x="37531" y="0"/>
                </a:cubicBezTo>
                <a:close/>
              </a:path>
            </a:pathLst>
          </a:custGeom>
          <a:solidFill>
            <a:srgbClr val="FEC572"/>
          </a:solidFill>
        </p:spPr>
        <p:txBody>
          <a:bodyPr/>
          <a:lstStyle/>
          <a:p>
            <a:r>
              <a:rPr lang="vi-VN" sz="5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Châu chấu</a:t>
            </a:r>
            <a:endParaRPr lang="en-SG" sz="50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2C330844-3719-2F28-F4AE-8A70C37B4C36}"/>
              </a:ext>
            </a:extLst>
          </p:cNvPr>
          <p:cNvSpPr/>
          <p:nvPr/>
        </p:nvSpPr>
        <p:spPr>
          <a:xfrm>
            <a:off x="6565213" y="3075927"/>
            <a:ext cx="530352" cy="371897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8" name="Freeform 7">
            <a:extLst>
              <a:ext uri="{FF2B5EF4-FFF2-40B4-BE49-F238E27FC236}">
                <a16:creationId xmlns:a16="http://schemas.microsoft.com/office/drawing/2014/main" id="{AFB321D5-283C-6610-B9C9-497F6375FAB4}"/>
              </a:ext>
            </a:extLst>
          </p:cNvPr>
          <p:cNvSpPr/>
          <p:nvPr/>
        </p:nvSpPr>
        <p:spPr>
          <a:xfrm>
            <a:off x="7095566" y="2808314"/>
            <a:ext cx="1496860" cy="743793"/>
          </a:xfrm>
          <a:custGeom>
            <a:avLst/>
            <a:gdLst/>
            <a:ahLst/>
            <a:cxnLst/>
            <a:rect l="l" t="t" r="r" b="b"/>
            <a:pathLst>
              <a:path w="1303891" h="465119">
                <a:moveTo>
                  <a:pt x="37531" y="0"/>
                </a:moveTo>
                <a:lnTo>
                  <a:pt x="1266359" y="0"/>
                </a:lnTo>
                <a:cubicBezTo>
                  <a:pt x="1287087" y="0"/>
                  <a:pt x="1303891" y="16803"/>
                  <a:pt x="1303891" y="37531"/>
                </a:cubicBezTo>
                <a:lnTo>
                  <a:pt x="1303891" y="427588"/>
                </a:lnTo>
                <a:cubicBezTo>
                  <a:pt x="1303891" y="448316"/>
                  <a:pt x="1287087" y="465119"/>
                  <a:pt x="1266359" y="465119"/>
                </a:cubicBezTo>
                <a:lnTo>
                  <a:pt x="37531" y="465119"/>
                </a:lnTo>
                <a:cubicBezTo>
                  <a:pt x="16803" y="465119"/>
                  <a:pt x="0" y="448316"/>
                  <a:pt x="0" y="427588"/>
                </a:cubicBezTo>
                <a:lnTo>
                  <a:pt x="0" y="37531"/>
                </a:lnTo>
                <a:cubicBezTo>
                  <a:pt x="0" y="16803"/>
                  <a:pt x="16803" y="0"/>
                  <a:pt x="37531" y="0"/>
                </a:cubicBezTo>
                <a:close/>
              </a:path>
            </a:pathLst>
          </a:custGeom>
          <a:solidFill>
            <a:srgbClr val="FEC572"/>
          </a:solidFill>
        </p:spPr>
        <p:txBody>
          <a:bodyPr/>
          <a:lstStyle/>
          <a:p>
            <a:r>
              <a:rPr lang="vi-VN" sz="50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Ếch</a:t>
            </a:r>
            <a:endParaRPr lang="en-SG" sz="50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Freeform 7">
            <a:extLst>
              <a:ext uri="{FF2B5EF4-FFF2-40B4-BE49-F238E27FC236}">
                <a16:creationId xmlns:a16="http://schemas.microsoft.com/office/drawing/2014/main" id="{77078FCB-4D3F-12C7-D497-2B997C62EBC7}"/>
              </a:ext>
            </a:extLst>
          </p:cNvPr>
          <p:cNvSpPr/>
          <p:nvPr/>
        </p:nvSpPr>
        <p:spPr>
          <a:xfrm>
            <a:off x="954623" y="2880353"/>
            <a:ext cx="1082757" cy="743793"/>
          </a:xfrm>
          <a:custGeom>
            <a:avLst/>
            <a:gdLst/>
            <a:ahLst/>
            <a:cxnLst/>
            <a:rect l="l" t="t" r="r" b="b"/>
            <a:pathLst>
              <a:path w="1303891" h="465119">
                <a:moveTo>
                  <a:pt x="37531" y="0"/>
                </a:moveTo>
                <a:lnTo>
                  <a:pt x="1266359" y="0"/>
                </a:lnTo>
                <a:cubicBezTo>
                  <a:pt x="1287087" y="0"/>
                  <a:pt x="1303891" y="16803"/>
                  <a:pt x="1303891" y="37531"/>
                </a:cubicBezTo>
                <a:lnTo>
                  <a:pt x="1303891" y="427588"/>
                </a:lnTo>
                <a:cubicBezTo>
                  <a:pt x="1303891" y="448316"/>
                  <a:pt x="1287087" y="465119"/>
                  <a:pt x="1266359" y="465119"/>
                </a:cubicBezTo>
                <a:lnTo>
                  <a:pt x="37531" y="465119"/>
                </a:lnTo>
                <a:cubicBezTo>
                  <a:pt x="16803" y="465119"/>
                  <a:pt x="0" y="448316"/>
                  <a:pt x="0" y="427588"/>
                </a:cubicBezTo>
                <a:lnTo>
                  <a:pt x="0" y="37531"/>
                </a:lnTo>
                <a:cubicBezTo>
                  <a:pt x="0" y="16803"/>
                  <a:pt x="16803" y="0"/>
                  <a:pt x="37531" y="0"/>
                </a:cubicBezTo>
                <a:close/>
              </a:path>
            </a:pathLst>
          </a:custGeom>
          <a:solidFill>
            <a:srgbClr val="FEC572"/>
          </a:solidFill>
        </p:spPr>
        <p:txBody>
          <a:bodyPr/>
          <a:lstStyle/>
          <a:p>
            <a:r>
              <a:rPr lang="vi-VN" sz="5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Cỏ</a:t>
            </a:r>
            <a:endParaRPr lang="en-SG" sz="50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9131FB84-09C6-422E-87AB-F2545DC179C1}"/>
              </a:ext>
            </a:extLst>
          </p:cNvPr>
          <p:cNvSpPr/>
          <p:nvPr/>
        </p:nvSpPr>
        <p:spPr>
          <a:xfrm>
            <a:off x="3005337" y="4107388"/>
            <a:ext cx="530352" cy="371897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1" name="Freeform 7">
            <a:extLst>
              <a:ext uri="{FF2B5EF4-FFF2-40B4-BE49-F238E27FC236}">
                <a16:creationId xmlns:a16="http://schemas.microsoft.com/office/drawing/2014/main" id="{831DD3CC-6185-F678-2A9A-6023E1E59FF5}"/>
              </a:ext>
            </a:extLst>
          </p:cNvPr>
          <p:cNvSpPr/>
          <p:nvPr/>
        </p:nvSpPr>
        <p:spPr>
          <a:xfrm>
            <a:off x="3535689" y="3847852"/>
            <a:ext cx="1488275" cy="743793"/>
          </a:xfrm>
          <a:custGeom>
            <a:avLst/>
            <a:gdLst/>
            <a:ahLst/>
            <a:cxnLst/>
            <a:rect l="l" t="t" r="r" b="b"/>
            <a:pathLst>
              <a:path w="1303891" h="465119">
                <a:moveTo>
                  <a:pt x="37531" y="0"/>
                </a:moveTo>
                <a:lnTo>
                  <a:pt x="1266359" y="0"/>
                </a:lnTo>
                <a:cubicBezTo>
                  <a:pt x="1287087" y="0"/>
                  <a:pt x="1303891" y="16803"/>
                  <a:pt x="1303891" y="37531"/>
                </a:cubicBezTo>
                <a:lnTo>
                  <a:pt x="1303891" y="427588"/>
                </a:lnTo>
                <a:cubicBezTo>
                  <a:pt x="1303891" y="448316"/>
                  <a:pt x="1287087" y="465119"/>
                  <a:pt x="1266359" y="465119"/>
                </a:cubicBezTo>
                <a:lnTo>
                  <a:pt x="37531" y="465119"/>
                </a:lnTo>
                <a:cubicBezTo>
                  <a:pt x="16803" y="465119"/>
                  <a:pt x="0" y="448316"/>
                  <a:pt x="0" y="427588"/>
                </a:cubicBezTo>
                <a:lnTo>
                  <a:pt x="0" y="37531"/>
                </a:lnTo>
                <a:cubicBezTo>
                  <a:pt x="0" y="16803"/>
                  <a:pt x="16803" y="0"/>
                  <a:pt x="37531" y="0"/>
                </a:cubicBezTo>
                <a:close/>
              </a:path>
            </a:pathLst>
          </a:custGeom>
          <a:solidFill>
            <a:srgbClr val="FEC572"/>
          </a:solidFill>
        </p:spPr>
        <p:txBody>
          <a:bodyPr/>
          <a:lstStyle/>
          <a:p>
            <a:r>
              <a:rPr lang="vi-VN" sz="5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Thỏ</a:t>
            </a:r>
            <a:endParaRPr lang="en-SG" sz="50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4" name="Freeform 7">
            <a:extLst>
              <a:ext uri="{FF2B5EF4-FFF2-40B4-BE49-F238E27FC236}">
                <a16:creationId xmlns:a16="http://schemas.microsoft.com/office/drawing/2014/main" id="{47E9E6BB-7F0E-948B-A1AF-E99E298AACAE}"/>
              </a:ext>
            </a:extLst>
          </p:cNvPr>
          <p:cNvSpPr/>
          <p:nvPr/>
        </p:nvSpPr>
        <p:spPr>
          <a:xfrm>
            <a:off x="954623" y="3847852"/>
            <a:ext cx="2008276" cy="743793"/>
          </a:xfrm>
          <a:custGeom>
            <a:avLst/>
            <a:gdLst/>
            <a:ahLst/>
            <a:cxnLst/>
            <a:rect l="l" t="t" r="r" b="b"/>
            <a:pathLst>
              <a:path w="1303891" h="465119">
                <a:moveTo>
                  <a:pt x="37531" y="0"/>
                </a:moveTo>
                <a:lnTo>
                  <a:pt x="1266359" y="0"/>
                </a:lnTo>
                <a:cubicBezTo>
                  <a:pt x="1287087" y="0"/>
                  <a:pt x="1303891" y="16803"/>
                  <a:pt x="1303891" y="37531"/>
                </a:cubicBezTo>
                <a:lnTo>
                  <a:pt x="1303891" y="427588"/>
                </a:lnTo>
                <a:cubicBezTo>
                  <a:pt x="1303891" y="448316"/>
                  <a:pt x="1287087" y="465119"/>
                  <a:pt x="1266359" y="465119"/>
                </a:cubicBezTo>
                <a:lnTo>
                  <a:pt x="37531" y="465119"/>
                </a:lnTo>
                <a:cubicBezTo>
                  <a:pt x="16803" y="465119"/>
                  <a:pt x="0" y="448316"/>
                  <a:pt x="0" y="427588"/>
                </a:cubicBezTo>
                <a:lnTo>
                  <a:pt x="0" y="37531"/>
                </a:lnTo>
                <a:cubicBezTo>
                  <a:pt x="0" y="16803"/>
                  <a:pt x="16803" y="0"/>
                  <a:pt x="37531" y="0"/>
                </a:cubicBezTo>
                <a:close/>
              </a:path>
            </a:pathLst>
          </a:custGeom>
          <a:solidFill>
            <a:srgbClr val="FEC572"/>
          </a:solidFill>
        </p:spPr>
        <p:txBody>
          <a:bodyPr/>
          <a:lstStyle/>
          <a:p>
            <a:r>
              <a:rPr lang="vi-VN" sz="5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Cà rốt</a:t>
            </a:r>
            <a:endParaRPr lang="en-SG" sz="50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B932512B-AAFC-6954-C2E9-7E66D9E9F0EB}"/>
              </a:ext>
            </a:extLst>
          </p:cNvPr>
          <p:cNvSpPr/>
          <p:nvPr/>
        </p:nvSpPr>
        <p:spPr>
          <a:xfrm>
            <a:off x="5090803" y="4107388"/>
            <a:ext cx="530352" cy="371897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6" name="Freeform 7">
            <a:extLst>
              <a:ext uri="{FF2B5EF4-FFF2-40B4-BE49-F238E27FC236}">
                <a16:creationId xmlns:a16="http://schemas.microsoft.com/office/drawing/2014/main" id="{52090388-66C7-D7FF-48FA-DE3299E80D86}"/>
              </a:ext>
            </a:extLst>
          </p:cNvPr>
          <p:cNvSpPr/>
          <p:nvPr/>
        </p:nvSpPr>
        <p:spPr>
          <a:xfrm>
            <a:off x="5668283" y="3882785"/>
            <a:ext cx="1634380" cy="743792"/>
          </a:xfrm>
          <a:custGeom>
            <a:avLst/>
            <a:gdLst/>
            <a:ahLst/>
            <a:cxnLst/>
            <a:rect l="l" t="t" r="r" b="b"/>
            <a:pathLst>
              <a:path w="1303891" h="465119">
                <a:moveTo>
                  <a:pt x="37531" y="0"/>
                </a:moveTo>
                <a:lnTo>
                  <a:pt x="1266359" y="0"/>
                </a:lnTo>
                <a:cubicBezTo>
                  <a:pt x="1287087" y="0"/>
                  <a:pt x="1303891" y="16803"/>
                  <a:pt x="1303891" y="37531"/>
                </a:cubicBezTo>
                <a:lnTo>
                  <a:pt x="1303891" y="427588"/>
                </a:lnTo>
                <a:cubicBezTo>
                  <a:pt x="1303891" y="448316"/>
                  <a:pt x="1287087" y="465119"/>
                  <a:pt x="1266359" y="465119"/>
                </a:cubicBezTo>
                <a:lnTo>
                  <a:pt x="37531" y="465119"/>
                </a:lnTo>
                <a:cubicBezTo>
                  <a:pt x="16803" y="465119"/>
                  <a:pt x="0" y="448316"/>
                  <a:pt x="0" y="427588"/>
                </a:cubicBezTo>
                <a:lnTo>
                  <a:pt x="0" y="37531"/>
                </a:lnTo>
                <a:cubicBezTo>
                  <a:pt x="0" y="16803"/>
                  <a:pt x="16803" y="0"/>
                  <a:pt x="37531" y="0"/>
                </a:cubicBezTo>
                <a:close/>
              </a:path>
            </a:pathLst>
          </a:custGeom>
          <a:solidFill>
            <a:srgbClr val="FEC572"/>
          </a:solidFill>
        </p:spPr>
        <p:txBody>
          <a:bodyPr/>
          <a:lstStyle/>
          <a:p>
            <a:pPr algn="ctr"/>
            <a:r>
              <a:rPr lang="vi-VN" sz="5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Cáo</a:t>
            </a:r>
            <a:endParaRPr lang="en-SG" sz="50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029D1AA6-3859-E15E-A467-8B1C8518BAE1}"/>
              </a:ext>
            </a:extLst>
          </p:cNvPr>
          <p:cNvSpPr/>
          <p:nvPr/>
        </p:nvSpPr>
        <p:spPr>
          <a:xfrm>
            <a:off x="8592425" y="3075927"/>
            <a:ext cx="530352" cy="371897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8" name="Freeform 7">
            <a:extLst>
              <a:ext uri="{FF2B5EF4-FFF2-40B4-BE49-F238E27FC236}">
                <a16:creationId xmlns:a16="http://schemas.microsoft.com/office/drawing/2014/main" id="{A88AB76D-F4CF-3F24-6265-5129D3AB3A30}"/>
              </a:ext>
            </a:extLst>
          </p:cNvPr>
          <p:cNvSpPr/>
          <p:nvPr/>
        </p:nvSpPr>
        <p:spPr>
          <a:xfrm>
            <a:off x="9122778" y="2808314"/>
            <a:ext cx="1496860" cy="743793"/>
          </a:xfrm>
          <a:custGeom>
            <a:avLst/>
            <a:gdLst/>
            <a:ahLst/>
            <a:cxnLst/>
            <a:rect l="l" t="t" r="r" b="b"/>
            <a:pathLst>
              <a:path w="1303891" h="465119">
                <a:moveTo>
                  <a:pt x="37531" y="0"/>
                </a:moveTo>
                <a:lnTo>
                  <a:pt x="1266359" y="0"/>
                </a:lnTo>
                <a:cubicBezTo>
                  <a:pt x="1287087" y="0"/>
                  <a:pt x="1303891" y="16803"/>
                  <a:pt x="1303891" y="37531"/>
                </a:cubicBezTo>
                <a:lnTo>
                  <a:pt x="1303891" y="427588"/>
                </a:lnTo>
                <a:cubicBezTo>
                  <a:pt x="1303891" y="448316"/>
                  <a:pt x="1287087" y="465119"/>
                  <a:pt x="1266359" y="465119"/>
                </a:cubicBezTo>
                <a:lnTo>
                  <a:pt x="37531" y="465119"/>
                </a:lnTo>
                <a:cubicBezTo>
                  <a:pt x="16803" y="465119"/>
                  <a:pt x="0" y="448316"/>
                  <a:pt x="0" y="427588"/>
                </a:cubicBezTo>
                <a:lnTo>
                  <a:pt x="0" y="37531"/>
                </a:lnTo>
                <a:cubicBezTo>
                  <a:pt x="0" y="16803"/>
                  <a:pt x="16803" y="0"/>
                  <a:pt x="37531" y="0"/>
                </a:cubicBezTo>
                <a:close/>
              </a:path>
            </a:pathLst>
          </a:custGeom>
          <a:solidFill>
            <a:srgbClr val="FEC572"/>
          </a:solidFill>
        </p:spPr>
        <p:txBody>
          <a:bodyPr/>
          <a:lstStyle/>
          <a:p>
            <a:r>
              <a:rPr lang="vi-VN" sz="5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Rắn</a:t>
            </a:r>
            <a:endParaRPr lang="en-SG" sz="50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1E21EDBE-2EC6-6FFD-0A8D-A055C8F55F88}"/>
              </a:ext>
            </a:extLst>
          </p:cNvPr>
          <p:cNvSpPr/>
          <p:nvPr/>
        </p:nvSpPr>
        <p:spPr>
          <a:xfrm>
            <a:off x="4019674" y="5173641"/>
            <a:ext cx="530352" cy="371897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0" name="Freeform 7">
            <a:extLst>
              <a:ext uri="{FF2B5EF4-FFF2-40B4-BE49-F238E27FC236}">
                <a16:creationId xmlns:a16="http://schemas.microsoft.com/office/drawing/2014/main" id="{07FAC721-82B3-2CB1-4A13-F6444E19FE8F}"/>
              </a:ext>
            </a:extLst>
          </p:cNvPr>
          <p:cNvSpPr/>
          <p:nvPr/>
        </p:nvSpPr>
        <p:spPr>
          <a:xfrm>
            <a:off x="4550026" y="4966420"/>
            <a:ext cx="1287744" cy="743793"/>
          </a:xfrm>
          <a:custGeom>
            <a:avLst/>
            <a:gdLst/>
            <a:ahLst/>
            <a:cxnLst/>
            <a:rect l="l" t="t" r="r" b="b"/>
            <a:pathLst>
              <a:path w="1303891" h="465119">
                <a:moveTo>
                  <a:pt x="37531" y="0"/>
                </a:moveTo>
                <a:lnTo>
                  <a:pt x="1266359" y="0"/>
                </a:lnTo>
                <a:cubicBezTo>
                  <a:pt x="1287087" y="0"/>
                  <a:pt x="1303891" y="16803"/>
                  <a:pt x="1303891" y="37531"/>
                </a:cubicBezTo>
                <a:lnTo>
                  <a:pt x="1303891" y="427588"/>
                </a:lnTo>
                <a:cubicBezTo>
                  <a:pt x="1303891" y="448316"/>
                  <a:pt x="1287087" y="465119"/>
                  <a:pt x="1266359" y="465119"/>
                </a:cubicBezTo>
                <a:lnTo>
                  <a:pt x="37531" y="465119"/>
                </a:lnTo>
                <a:cubicBezTo>
                  <a:pt x="16803" y="465119"/>
                  <a:pt x="0" y="448316"/>
                  <a:pt x="0" y="427588"/>
                </a:cubicBezTo>
                <a:lnTo>
                  <a:pt x="0" y="37531"/>
                </a:lnTo>
                <a:cubicBezTo>
                  <a:pt x="0" y="16803"/>
                  <a:pt x="16803" y="0"/>
                  <a:pt x="37531" y="0"/>
                </a:cubicBezTo>
                <a:close/>
              </a:path>
            </a:pathLst>
          </a:custGeom>
          <a:solidFill>
            <a:srgbClr val="FEC572"/>
          </a:solidFill>
        </p:spPr>
        <p:txBody>
          <a:bodyPr/>
          <a:lstStyle/>
          <a:p>
            <a:r>
              <a:rPr lang="vi-VN" sz="5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 </a:t>
            </a:r>
            <a:endParaRPr lang="en-SG" sz="50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1" name="Freeform 7">
            <a:extLst>
              <a:ext uri="{FF2B5EF4-FFF2-40B4-BE49-F238E27FC236}">
                <a16:creationId xmlns:a16="http://schemas.microsoft.com/office/drawing/2014/main" id="{7BFB25CB-26FC-3310-4960-3501C5C57FFF}"/>
              </a:ext>
            </a:extLst>
          </p:cNvPr>
          <p:cNvSpPr/>
          <p:nvPr/>
        </p:nvSpPr>
        <p:spPr>
          <a:xfrm>
            <a:off x="832647" y="4949037"/>
            <a:ext cx="3139899" cy="743793"/>
          </a:xfrm>
          <a:custGeom>
            <a:avLst/>
            <a:gdLst/>
            <a:ahLst/>
            <a:cxnLst/>
            <a:rect l="l" t="t" r="r" b="b"/>
            <a:pathLst>
              <a:path w="1303891" h="465119">
                <a:moveTo>
                  <a:pt x="37531" y="0"/>
                </a:moveTo>
                <a:lnTo>
                  <a:pt x="1266359" y="0"/>
                </a:lnTo>
                <a:cubicBezTo>
                  <a:pt x="1287087" y="0"/>
                  <a:pt x="1303891" y="16803"/>
                  <a:pt x="1303891" y="37531"/>
                </a:cubicBezTo>
                <a:lnTo>
                  <a:pt x="1303891" y="427588"/>
                </a:lnTo>
                <a:cubicBezTo>
                  <a:pt x="1303891" y="448316"/>
                  <a:pt x="1287087" y="465119"/>
                  <a:pt x="1266359" y="465119"/>
                </a:cubicBezTo>
                <a:lnTo>
                  <a:pt x="37531" y="465119"/>
                </a:lnTo>
                <a:cubicBezTo>
                  <a:pt x="16803" y="465119"/>
                  <a:pt x="0" y="448316"/>
                  <a:pt x="0" y="427588"/>
                </a:cubicBezTo>
                <a:lnTo>
                  <a:pt x="0" y="37531"/>
                </a:lnTo>
                <a:cubicBezTo>
                  <a:pt x="0" y="16803"/>
                  <a:pt x="16803" y="0"/>
                  <a:pt x="37531" y="0"/>
                </a:cubicBezTo>
                <a:close/>
              </a:path>
            </a:pathLst>
          </a:custGeom>
          <a:solidFill>
            <a:srgbClr val="FEC572"/>
          </a:solidFill>
        </p:spPr>
        <p:txBody>
          <a:bodyPr/>
          <a:lstStyle/>
          <a:p>
            <a:r>
              <a:rPr lang="vi-VN" sz="50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Bèo, rong</a:t>
            </a:r>
            <a:endParaRPr lang="en-SG" sz="50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2" name="Arrow: Right 31">
            <a:extLst>
              <a:ext uri="{FF2B5EF4-FFF2-40B4-BE49-F238E27FC236}">
                <a16:creationId xmlns:a16="http://schemas.microsoft.com/office/drawing/2014/main" id="{C5A133A8-C7A2-1D14-4A30-47CEC349DDB2}"/>
              </a:ext>
            </a:extLst>
          </p:cNvPr>
          <p:cNvSpPr/>
          <p:nvPr/>
        </p:nvSpPr>
        <p:spPr>
          <a:xfrm>
            <a:off x="6105140" y="5173641"/>
            <a:ext cx="530352" cy="371897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3" name="Freeform 7">
            <a:extLst>
              <a:ext uri="{FF2B5EF4-FFF2-40B4-BE49-F238E27FC236}">
                <a16:creationId xmlns:a16="http://schemas.microsoft.com/office/drawing/2014/main" id="{E6E98CF9-D693-BB81-87B2-DEBA58B51787}"/>
              </a:ext>
            </a:extLst>
          </p:cNvPr>
          <p:cNvSpPr/>
          <p:nvPr/>
        </p:nvSpPr>
        <p:spPr>
          <a:xfrm>
            <a:off x="6682620" y="4949038"/>
            <a:ext cx="1634380" cy="743792"/>
          </a:xfrm>
          <a:custGeom>
            <a:avLst/>
            <a:gdLst/>
            <a:ahLst/>
            <a:cxnLst/>
            <a:rect l="l" t="t" r="r" b="b"/>
            <a:pathLst>
              <a:path w="1303891" h="465119">
                <a:moveTo>
                  <a:pt x="37531" y="0"/>
                </a:moveTo>
                <a:lnTo>
                  <a:pt x="1266359" y="0"/>
                </a:lnTo>
                <a:cubicBezTo>
                  <a:pt x="1287087" y="0"/>
                  <a:pt x="1303891" y="16803"/>
                  <a:pt x="1303891" y="37531"/>
                </a:cubicBezTo>
                <a:lnTo>
                  <a:pt x="1303891" y="427588"/>
                </a:lnTo>
                <a:cubicBezTo>
                  <a:pt x="1303891" y="448316"/>
                  <a:pt x="1287087" y="465119"/>
                  <a:pt x="1266359" y="465119"/>
                </a:cubicBezTo>
                <a:lnTo>
                  <a:pt x="37531" y="465119"/>
                </a:lnTo>
                <a:cubicBezTo>
                  <a:pt x="16803" y="465119"/>
                  <a:pt x="0" y="448316"/>
                  <a:pt x="0" y="427588"/>
                </a:cubicBezTo>
                <a:lnTo>
                  <a:pt x="0" y="37531"/>
                </a:lnTo>
                <a:cubicBezTo>
                  <a:pt x="0" y="16803"/>
                  <a:pt x="16803" y="0"/>
                  <a:pt x="37531" y="0"/>
                </a:cubicBezTo>
                <a:close/>
              </a:path>
            </a:pathLst>
          </a:custGeom>
          <a:solidFill>
            <a:srgbClr val="FEC572"/>
          </a:solidFill>
        </p:spPr>
        <p:txBody>
          <a:bodyPr/>
          <a:lstStyle/>
          <a:p>
            <a:pPr algn="ctr"/>
            <a:r>
              <a:rPr lang="vi-VN" sz="5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Vịt</a:t>
            </a:r>
            <a:endParaRPr lang="en-SG" sz="50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3041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5CD0AB1-CED0-EBB1-968E-8039082A6EF4}"/>
              </a:ext>
            </a:extLst>
          </p:cNvPr>
          <p:cNvSpPr/>
          <p:nvPr/>
        </p:nvSpPr>
        <p:spPr>
          <a:xfrm>
            <a:off x="722016" y="718074"/>
            <a:ext cx="10544763" cy="5952808"/>
          </a:xfrm>
          <a:prstGeom prst="roundRect">
            <a:avLst/>
          </a:prstGeom>
          <a:solidFill>
            <a:srgbClr val="FFFFFF">
              <a:alpha val="89020"/>
            </a:srgbClr>
          </a:solidFill>
          <a:ln w="571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609630">
              <a:buClr>
                <a:srgbClr val="000000"/>
              </a:buClr>
              <a:defRPr/>
            </a:pPr>
            <a:endParaRPr lang="en-US" sz="2667" b="1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E7BAA7-7554-59C4-772C-8296F459EB49}"/>
              </a:ext>
            </a:extLst>
          </p:cNvPr>
          <p:cNvSpPr txBox="1"/>
          <p:nvPr/>
        </p:nvSpPr>
        <p:spPr>
          <a:xfrm>
            <a:off x="1013012" y="1493875"/>
            <a:ext cx="10004612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SG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</a:t>
            </a:r>
            <a:r>
              <a:rPr lang="en-SG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SG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sinh</a:t>
            </a:r>
            <a:r>
              <a:rPr lang="en-SG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SG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SG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SG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nhiên</a:t>
            </a:r>
            <a:r>
              <a:rPr lang="en-SG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SG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mối</a:t>
            </a:r>
            <a:r>
              <a:rPr lang="en-SG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liên</a:t>
            </a:r>
            <a:r>
              <a:rPr lang="en-SG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hệ</a:t>
            </a:r>
            <a:r>
              <a:rPr lang="en-SG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SG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SG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SG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thức</a:t>
            </a:r>
            <a:r>
              <a:rPr lang="en-SG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ăn</a:t>
            </a:r>
            <a:r>
              <a:rPr lang="en-SG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SG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sinh</a:t>
            </a:r>
            <a:r>
              <a:rPr lang="en-SG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SG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này</a:t>
            </a:r>
            <a:r>
              <a:rPr lang="en-SG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SG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thức</a:t>
            </a:r>
            <a:r>
              <a:rPr lang="en-SG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ăn</a:t>
            </a:r>
            <a:r>
              <a:rPr lang="en-SG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SG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sinh</a:t>
            </a:r>
            <a:r>
              <a:rPr lang="en-SG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SG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khác</a:t>
            </a:r>
            <a:r>
              <a:rPr lang="en-SG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SG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mối</a:t>
            </a:r>
            <a:r>
              <a:rPr lang="en-SG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liên</a:t>
            </a:r>
            <a:r>
              <a:rPr lang="en-SG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hệ</a:t>
            </a:r>
            <a:r>
              <a:rPr lang="en-SG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SG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nối</a:t>
            </a:r>
            <a:r>
              <a:rPr lang="en-SG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tiếp</a:t>
            </a:r>
            <a:r>
              <a:rPr lang="en-SG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SG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tạo</a:t>
            </a:r>
            <a:r>
              <a:rPr lang="en-SG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SG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chuỗi</a:t>
            </a:r>
            <a:r>
              <a:rPr lang="en-SG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thức</a:t>
            </a:r>
            <a:r>
              <a:rPr lang="en-SG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ăn</a:t>
            </a:r>
            <a:r>
              <a:rPr lang="en-SG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r>
              <a:rPr lang="vi-VN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algn="just"/>
            <a:r>
              <a:rPr lang="en-SG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</a:t>
            </a:r>
            <a:r>
              <a:rPr lang="en-SG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SG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chuỗi</a:t>
            </a:r>
            <a:r>
              <a:rPr lang="en-SG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thức</a:t>
            </a:r>
            <a:r>
              <a:rPr lang="en-SG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ăn</a:t>
            </a:r>
            <a:r>
              <a:rPr lang="en-SG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SG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SG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SG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SG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sơ</a:t>
            </a:r>
            <a:r>
              <a:rPr lang="en-SG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r>
              <a:rPr lang="en-SG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SG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SG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mũi</a:t>
            </a:r>
            <a:r>
              <a:rPr lang="en-SG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tên</a:t>
            </a:r>
            <a:r>
              <a:rPr lang="en-SG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SG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sinh</a:t>
            </a:r>
            <a:r>
              <a:rPr lang="en-SG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SG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đứng</a:t>
            </a:r>
            <a:r>
              <a:rPr lang="en-SG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trước</a:t>
            </a:r>
            <a:r>
              <a:rPr lang="en-SG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SG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thức</a:t>
            </a:r>
            <a:r>
              <a:rPr lang="en-SG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ăn</a:t>
            </a:r>
            <a:r>
              <a:rPr lang="en-SG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SG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sinh</a:t>
            </a:r>
            <a:r>
              <a:rPr lang="en-SG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SG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đứng</a:t>
            </a:r>
            <a:r>
              <a:rPr lang="en-SG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SG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mũi</a:t>
            </a:r>
            <a:r>
              <a:rPr lang="en-SG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tên</a:t>
            </a:r>
            <a:r>
              <a:rPr lang="en-SG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6518" y="0"/>
            <a:ext cx="4962574" cy="160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654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169</TotalTime>
  <Words>256</Words>
  <Application>Microsoft Office PowerPoint</Application>
  <PresentationFormat>Widescreen</PresentationFormat>
  <Paragraphs>36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微软雅黑</vt:lpstr>
      <vt:lpstr>#9Slide07 HoneyCream</vt:lpstr>
      <vt:lpstr>Aptos</vt:lpstr>
      <vt:lpstr>Aptos Display</vt:lpstr>
      <vt:lpstr>Arial</vt:lpstr>
      <vt:lpstr>Calibri (MS)</vt:lpstr>
      <vt:lpstr>Calibri (MS) Bold</vt:lpstr>
      <vt:lpstr>Cambria</vt:lpstr>
      <vt:lpstr>UTM Avo</vt:lpstr>
      <vt:lpstr>UVF Candlescript Pro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MANGNONTEAM</dc:creator>
  <cp:keywords>MĂNG NON TEAM</cp:keywords>
  <cp:lastModifiedBy>WINDOWS</cp:lastModifiedBy>
  <cp:revision>7</cp:revision>
  <dcterms:created xsi:type="dcterms:W3CDTF">2024-03-31T04:00:21Z</dcterms:created>
  <dcterms:modified xsi:type="dcterms:W3CDTF">2025-04-22T11:27:07Z</dcterms:modified>
</cp:coreProperties>
</file>