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84" r:id="rId4"/>
    <p:sldId id="287" r:id="rId5"/>
    <p:sldId id="288" r:id="rId6"/>
    <p:sldId id="289" r:id="rId7"/>
    <p:sldId id="290" r:id="rId8"/>
    <p:sldId id="260" r:id="rId9"/>
    <p:sldId id="259" r:id="rId10"/>
    <p:sldId id="291" r:id="rId11"/>
    <p:sldId id="262" r:id="rId12"/>
    <p:sldId id="292" r:id="rId13"/>
    <p:sldId id="261" r:id="rId14"/>
    <p:sldId id="258" r:id="rId15"/>
    <p:sldId id="269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B6E5"/>
    <a:srgbClr val="B8C7FF"/>
    <a:srgbClr val="F63C51"/>
    <a:srgbClr val="FFFFFF"/>
    <a:srgbClr val="F9699A"/>
    <a:srgbClr val="FFEB3C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" y="186"/>
      </p:cViewPr>
      <p:guideLst>
        <p:guide orient="horz" pos="2160"/>
        <p:guide pos="385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2025/3/27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F403B45A-BDEB-833A-1822-278135313C81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CD8B5B79-8AC0-A4BC-9D06-453759387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5622E3C-9FEF-EE2A-894F-8C77C0223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FC7B2C48-4A8F-88CC-7DD1-AEA2B48DB5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4E192A5-61EF-DC59-9983-D6AD198BEA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28F467D1-0C8D-F238-DE22-D4EF7F22E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A7122CEE-22D8-30BE-2C4E-47BC5B872F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5C3310D1-5771-6C86-4818-8C632B655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7B305D99-4B2E-6212-372E-2B03605E1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17" name="Hình ảnh 31">
            <a:extLst>
              <a:ext uri="{FF2B5EF4-FFF2-40B4-BE49-F238E27FC236}">
                <a16:creationId xmlns:a16="http://schemas.microsoft.com/office/drawing/2014/main" id="{82B7B778-1D36-E4AE-C3B4-16F60C7DDB85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8" name="Hình ảnh 32">
            <a:extLst>
              <a:ext uri="{FF2B5EF4-FFF2-40B4-BE49-F238E27FC236}">
                <a16:creationId xmlns:a16="http://schemas.microsoft.com/office/drawing/2014/main" id="{FB6BF72E-326E-3841-BED4-FB16BE60D5ED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59063" y="-2659063"/>
            <a:ext cx="6858000" cy="12207875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 rot="480000">
            <a:off x="1061356" y="200123"/>
            <a:ext cx="10403931" cy="6489502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 descr="C:/Users/Administrator/AppData/Local/Temp/picturecompress_20220509111335/output_1.pngoutput_1"/>
          <p:cNvPicPr>
            <a:picLocks noChangeAspect="1"/>
          </p:cNvPicPr>
          <p:nvPr/>
        </p:nvPicPr>
        <p:blipFill>
          <a:blip r:embed="rId4"/>
          <a:srcRect t="5935" b="19602"/>
          <a:stretch>
            <a:fillRect/>
          </a:stretch>
        </p:blipFill>
        <p:spPr>
          <a:xfrm>
            <a:off x="852143" y="2919261"/>
            <a:ext cx="3565525" cy="3983086"/>
          </a:xfrm>
          <a:prstGeom prst="rect">
            <a:avLst/>
          </a:prstGeom>
        </p:spPr>
      </p:pic>
      <p:pic>
        <p:nvPicPr>
          <p:cNvPr id="2" name="图片 1" descr="C:/Users/Administrator/AppData/Local/Temp/picturecompress_20220509164717/output_1.pngoutput_1"/>
          <p:cNvPicPr>
            <a:picLocks noChangeAspect="1"/>
          </p:cNvPicPr>
          <p:nvPr/>
        </p:nvPicPr>
        <p:blipFill>
          <a:blip r:embed="rId5"/>
          <a:srcRect l="4624" t="3669" r="6471"/>
          <a:stretch>
            <a:fillRect/>
          </a:stretch>
        </p:blipFill>
        <p:spPr>
          <a:xfrm>
            <a:off x="8643251" y="2540000"/>
            <a:ext cx="3395714" cy="4333875"/>
          </a:xfrm>
          <a:prstGeom prst="rect">
            <a:avLst/>
          </a:prstGeom>
        </p:spPr>
      </p:pic>
      <p:pic>
        <p:nvPicPr>
          <p:cNvPr id="16" name="图片 15" descr="包图网_17998003爱心棒棒糖AI矢量元素"/>
          <p:cNvPicPr>
            <a:picLocks noChangeAspect="1"/>
          </p:cNvPicPr>
          <p:nvPr/>
        </p:nvPicPr>
        <p:blipFill>
          <a:blip r:embed="rId6"/>
          <a:srcRect l="35753" t="63630" r="38320" b="5454"/>
          <a:stretch>
            <a:fillRect/>
          </a:stretch>
        </p:blipFill>
        <p:spPr>
          <a:xfrm rot="21000000">
            <a:off x="10775315" y="1292860"/>
            <a:ext cx="1153160" cy="970280"/>
          </a:xfrm>
          <a:prstGeom prst="rect">
            <a:avLst/>
          </a:prstGeom>
        </p:spPr>
      </p:pic>
      <p:pic>
        <p:nvPicPr>
          <p:cNvPr id="17" name="图片 16" descr="包图网_17998003爱心棒棒糖AI矢量元素"/>
          <p:cNvPicPr>
            <a:picLocks noChangeAspect="1"/>
          </p:cNvPicPr>
          <p:nvPr/>
        </p:nvPicPr>
        <p:blipFill>
          <a:blip r:embed="rId6"/>
          <a:srcRect l="35753" t="63630" r="38320" b="5454"/>
          <a:stretch>
            <a:fillRect/>
          </a:stretch>
        </p:blipFill>
        <p:spPr>
          <a:xfrm rot="600000" flipH="1">
            <a:off x="9321800" y="305435"/>
            <a:ext cx="706755" cy="594995"/>
          </a:xfrm>
          <a:prstGeom prst="rect">
            <a:avLst/>
          </a:prstGeom>
        </p:spPr>
      </p:pic>
      <p:pic>
        <p:nvPicPr>
          <p:cNvPr id="18" name="图片 17" descr="包图网_17998003爱心棒棒糖AI矢量元素"/>
          <p:cNvPicPr>
            <a:picLocks noChangeAspect="1"/>
          </p:cNvPicPr>
          <p:nvPr/>
        </p:nvPicPr>
        <p:blipFill>
          <a:blip r:embed="rId6"/>
          <a:srcRect l="35753" t="63630" r="38320" b="5454"/>
          <a:stretch>
            <a:fillRect/>
          </a:stretch>
        </p:blipFill>
        <p:spPr>
          <a:xfrm rot="1020000">
            <a:off x="6491605" y="5311775"/>
            <a:ext cx="1264920" cy="1064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553014-F453-5469-502C-94265F3F43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938" t="43105" r="31300" b="15483"/>
          <a:stretch/>
        </p:blipFill>
        <p:spPr>
          <a:xfrm>
            <a:off x="4638841" y="4641967"/>
            <a:ext cx="2214765" cy="840403"/>
          </a:xfrm>
          <a:prstGeom prst="rect">
            <a:avLst/>
          </a:prstGeom>
        </p:spPr>
      </p:pic>
      <p:sp>
        <p:nvSpPr>
          <p:cNvPr id="10" name="文本框 68">
            <a:extLst>
              <a:ext uri="{FF2B5EF4-FFF2-40B4-BE49-F238E27FC236}">
                <a16:creationId xmlns:a16="http://schemas.microsoft.com/office/drawing/2014/main" id="{5C319F13-C996-274C-75E5-C67409BBF9A1}"/>
              </a:ext>
            </a:extLst>
          </p:cNvPr>
          <p:cNvSpPr txBox="1"/>
          <p:nvPr/>
        </p:nvSpPr>
        <p:spPr>
          <a:xfrm>
            <a:off x="4233446" y="969668"/>
            <a:ext cx="3467834" cy="707886"/>
          </a:xfrm>
          <a:custGeom>
            <a:avLst/>
            <a:gdLst>
              <a:gd name="connsiteX0" fmla="*/ 0 w 3019135"/>
              <a:gd name="connsiteY0" fmla="*/ 0 h 707886"/>
              <a:gd name="connsiteX1" fmla="*/ 3019135 w 3019135"/>
              <a:gd name="connsiteY1" fmla="*/ 0 h 707886"/>
              <a:gd name="connsiteX2" fmla="*/ 3019135 w 3019135"/>
              <a:gd name="connsiteY2" fmla="*/ 707886 h 707886"/>
              <a:gd name="connsiteX3" fmla="*/ 0 w 3019135"/>
              <a:gd name="connsiteY3" fmla="*/ 707886 h 707886"/>
              <a:gd name="connsiteX4" fmla="*/ 0 w 3019135"/>
              <a:gd name="connsiteY4" fmla="*/ 0 h 707886"/>
              <a:gd name="connsiteX0" fmla="*/ 336884 w 3019135"/>
              <a:gd name="connsiteY0" fmla="*/ 176464 h 707886"/>
              <a:gd name="connsiteX1" fmla="*/ 3019135 w 3019135"/>
              <a:gd name="connsiteY1" fmla="*/ 0 h 707886"/>
              <a:gd name="connsiteX2" fmla="*/ 3019135 w 3019135"/>
              <a:gd name="connsiteY2" fmla="*/ 707886 h 707886"/>
              <a:gd name="connsiteX3" fmla="*/ 0 w 3019135"/>
              <a:gd name="connsiteY3" fmla="*/ 707886 h 707886"/>
              <a:gd name="connsiteX4" fmla="*/ 336884 w 3019135"/>
              <a:gd name="connsiteY4" fmla="*/ 176464 h 707886"/>
              <a:gd name="connsiteX0" fmla="*/ 336884 w 3019135"/>
              <a:gd name="connsiteY0" fmla="*/ 176464 h 707886"/>
              <a:gd name="connsiteX1" fmla="*/ 3019135 w 3019135"/>
              <a:gd name="connsiteY1" fmla="*/ 0 h 707886"/>
              <a:gd name="connsiteX2" fmla="*/ 2441619 w 3019135"/>
              <a:gd name="connsiteY2" fmla="*/ 627675 h 707886"/>
              <a:gd name="connsiteX3" fmla="*/ 0 w 3019135"/>
              <a:gd name="connsiteY3" fmla="*/ 707886 h 707886"/>
              <a:gd name="connsiteX4" fmla="*/ 336884 w 3019135"/>
              <a:gd name="connsiteY4" fmla="*/ 176464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135" h="707886">
                <a:moveTo>
                  <a:pt x="336884" y="176464"/>
                </a:moveTo>
                <a:lnTo>
                  <a:pt x="3019135" y="0"/>
                </a:lnTo>
                <a:lnTo>
                  <a:pt x="2441619" y="627675"/>
                </a:lnTo>
                <a:lnTo>
                  <a:pt x="0" y="707886"/>
                </a:lnTo>
                <a:lnTo>
                  <a:pt x="336884" y="17646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317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  <a:ea typeface="汉仪铸字木头人W" panose="00020600040101010101" pitchFamily="18" charset="-122"/>
                <a:cs typeface="+mn-cs"/>
              </a:rPr>
              <a:t>KHOA HỌC 4</a:t>
            </a:r>
            <a:endParaRPr kumimoji="0" lang="zh-CN" altLang="en-US" sz="4000" b="1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#9Slide07 IcielCadena" panose="02000503000000020004" pitchFamily="2" charset="0"/>
              <a:ea typeface="汉仪铸字木头人W" panose="00020600040101010101" pitchFamily="18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AAFE35-40A1-2A27-3757-59E60C31B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6599" y="719596"/>
            <a:ext cx="1523956" cy="15088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r="9777"/>
          <a:stretch/>
        </p:blipFill>
        <p:spPr>
          <a:xfrm>
            <a:off x="1528730" y="2198724"/>
            <a:ext cx="9171100" cy="12770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202CD8-ACB4-151F-ED0A-37222FEB7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81A8EA5-0275-6130-43B7-EC39CC085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724987"/>
              </p:ext>
            </p:extLst>
          </p:nvPr>
        </p:nvGraphicFramePr>
        <p:xfrm>
          <a:off x="168728" y="156635"/>
          <a:ext cx="11620500" cy="67013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05125">
                  <a:extLst>
                    <a:ext uri="{9D8B030D-6E8A-4147-A177-3AD203B41FA5}">
                      <a16:colId xmlns:a16="http://schemas.microsoft.com/office/drawing/2014/main" val="3206513689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2544025565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994652231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233788343"/>
                    </a:ext>
                  </a:extLst>
                </a:gridCol>
              </a:tblGrid>
              <a:tr h="1053253">
                <a:tc>
                  <a:txBody>
                    <a:bodyPr/>
                    <a:lstStyle/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Tên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sản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phẩm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Dấu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hiệu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endParaRPr lang="vi-VN" sz="3000" b="1" i="0" kern="1200" dirty="0">
                        <a:solidFill>
                          <a:schemeClr val="lt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nhận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biết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Đánh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Nguy cơ </a:t>
                      </a:r>
                    </a:p>
                    <a:p>
                      <a:pPr algn="ctr"/>
                      <a:r>
                        <a:rPr lang="vi-VN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nếu sử dụng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32247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táo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thối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an toàn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 bụng,...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70085126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Bánh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mì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NSX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HSD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754604160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Sữa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NSX và HSD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49495544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Hamburger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ruồi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muỗi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bám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an toàn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 bụng,...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228309909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 ép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rõ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nguồn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gốc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hạn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an toàn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bụng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,...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60736592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512208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1193800" y="431800"/>
            <a:ext cx="10629900" cy="583311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包图网_17998003爱心棒棒糖AI矢量元素"/>
          <p:cNvPicPr>
            <a:picLocks noChangeAspect="1"/>
          </p:cNvPicPr>
          <p:nvPr/>
        </p:nvPicPr>
        <p:blipFill>
          <a:blip r:embed="rId3"/>
          <a:srcRect l="35432" t="64306" r="37843" b="5685"/>
          <a:stretch>
            <a:fillRect/>
          </a:stretch>
        </p:blipFill>
        <p:spPr>
          <a:xfrm>
            <a:off x="-28955" y="5061179"/>
            <a:ext cx="2163445" cy="1714041"/>
          </a:xfrm>
          <a:prstGeom prst="rect">
            <a:avLst/>
          </a:prstGeom>
        </p:spPr>
      </p:pic>
      <p:pic>
        <p:nvPicPr>
          <p:cNvPr id="7" name="图片 6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5868" y="2771275"/>
            <a:ext cx="2799335" cy="2923133"/>
          </a:xfrm>
          <a:prstGeom prst="rect">
            <a:avLst/>
          </a:prstGeom>
        </p:spPr>
      </p:pic>
      <p:pic>
        <p:nvPicPr>
          <p:cNvPr id="10" name="图片 9" descr="包图网_17998003爱心棒棒糖AI矢量元素"/>
          <p:cNvPicPr>
            <a:picLocks noChangeAspect="1"/>
          </p:cNvPicPr>
          <p:nvPr/>
        </p:nvPicPr>
        <p:blipFill>
          <a:blip r:embed="rId3"/>
          <a:srcRect l="4597" t="60579" r="68683" b="5685"/>
          <a:stretch>
            <a:fillRect/>
          </a:stretch>
        </p:blipFill>
        <p:spPr>
          <a:xfrm>
            <a:off x="10842439" y="124460"/>
            <a:ext cx="1252944" cy="11163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0AEC35-3F2E-907B-C5F2-356B0BF28FCB}"/>
              </a:ext>
            </a:extLst>
          </p:cNvPr>
          <p:cNvSpPr txBox="1"/>
          <p:nvPr/>
        </p:nvSpPr>
        <p:spPr>
          <a:xfrm>
            <a:off x="2340675" y="878448"/>
            <a:ext cx="8962839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5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 phẩm an toàn có một số dấu hiệu như màu sắc tươi; nguồn gốc, xuất xứ sản phẩm rõ ràng; còn trong thời hạn sử dụng; chế biến, bảo quản hợp vệ sinh. Cần sử dụng thực phẩm an toàn để đảm bảo sức khỏe.</a:t>
            </a:r>
            <a:endParaRPr lang="en-SG" sz="45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1CE5F5-D587-27C6-86B8-333936B95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>
            <a:extLst>
              <a:ext uri="{FF2B5EF4-FFF2-40B4-BE49-F238E27FC236}">
                <a16:creationId xmlns:a16="http://schemas.microsoft.com/office/drawing/2014/main" id="{3E82BBC8-7AE9-9207-E473-FE4FE0A624EC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0A1135-7139-6142-3ADE-B42DE337B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014EFD9-FABF-6E5E-21D6-F1F327FDDE54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D5EFAA7-B33C-47C9-440B-861043750C71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C659C153-2ABC-758E-D96A-5100FA7A4165}"/>
              </a:ext>
            </a:extLst>
          </p:cNvPr>
          <p:cNvSpPr/>
          <p:nvPr/>
        </p:nvSpPr>
        <p:spPr>
          <a:xfrm>
            <a:off x="196088" y="91757"/>
            <a:ext cx="7911592" cy="90392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11B382-D94C-3410-B6C0-0C46405CBADE}"/>
              </a:ext>
            </a:extLst>
          </p:cNvPr>
          <p:cNvSpPr txBox="1"/>
          <p:nvPr/>
        </p:nvSpPr>
        <p:spPr>
          <a:xfrm>
            <a:off x="196088" y="60344"/>
            <a:ext cx="7982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圆角矩形 5">
            <a:extLst>
              <a:ext uri="{FF2B5EF4-FFF2-40B4-BE49-F238E27FC236}">
                <a16:creationId xmlns:a16="http://schemas.microsoft.com/office/drawing/2014/main" id="{B5656647-F241-6808-F961-8F978BC7F296}"/>
              </a:ext>
            </a:extLst>
          </p:cNvPr>
          <p:cNvSpPr/>
          <p:nvPr/>
        </p:nvSpPr>
        <p:spPr>
          <a:xfrm>
            <a:off x="548640" y="2062341"/>
            <a:ext cx="6319521" cy="458243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C0C9B-1111-AC0E-0A39-C7C645003C0D}"/>
              </a:ext>
            </a:extLst>
          </p:cNvPr>
          <p:cNvSpPr txBox="1"/>
          <p:nvPr/>
        </p:nvSpPr>
        <p:spPr>
          <a:xfrm>
            <a:off x="841600" y="2460734"/>
            <a:ext cx="57922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ngừa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4572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584200" y="1130935"/>
            <a:ext cx="10312400" cy="5536565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包图网_17998003爱心棒棒糖AI矢量元素"/>
          <p:cNvPicPr>
            <a:picLocks noChangeAspect="1"/>
          </p:cNvPicPr>
          <p:nvPr/>
        </p:nvPicPr>
        <p:blipFill>
          <a:blip r:embed="rId3"/>
          <a:srcRect l="65900" t="5222" r="7055" b="59315"/>
          <a:stretch>
            <a:fillRect/>
          </a:stretch>
        </p:blipFill>
        <p:spPr>
          <a:xfrm>
            <a:off x="9188927" y="548171"/>
            <a:ext cx="1570355" cy="1452245"/>
          </a:xfrm>
          <a:prstGeom prst="rect">
            <a:avLst/>
          </a:prstGeom>
        </p:spPr>
      </p:pic>
      <p:pic>
        <p:nvPicPr>
          <p:cNvPr id="10" name="图片 9" descr="包图网_17998003爱心棒棒糖AI矢量元素"/>
          <p:cNvPicPr>
            <a:picLocks noChangeAspect="1"/>
          </p:cNvPicPr>
          <p:nvPr/>
        </p:nvPicPr>
        <p:blipFill>
          <a:blip r:embed="rId3"/>
          <a:srcRect l="66173" t="57354" r="4912" b="6423"/>
          <a:stretch>
            <a:fillRect/>
          </a:stretch>
        </p:blipFill>
        <p:spPr>
          <a:xfrm>
            <a:off x="10551204" y="260917"/>
            <a:ext cx="1228090" cy="10852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73EF26-3424-155C-BD1A-979A18E737DC}"/>
              </a:ext>
            </a:extLst>
          </p:cNvPr>
          <p:cNvSpPr txBox="1"/>
          <p:nvPr/>
        </p:nvSpPr>
        <p:spPr>
          <a:xfrm>
            <a:off x="1167809" y="1901940"/>
            <a:ext cx="938339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xứ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002" y="469551"/>
            <a:ext cx="4962574" cy="1609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674620" y="-2674620"/>
            <a:ext cx="6858000" cy="12207875"/>
          </a:xfrm>
          <a:prstGeom prst="rect">
            <a:avLst/>
          </a:prstGeom>
        </p:spPr>
      </p:pic>
      <p:pic>
        <p:nvPicPr>
          <p:cNvPr id="6" name="图片 5" descr="1"/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flipH="1">
            <a:off x="4089400" y="2572385"/>
            <a:ext cx="8118475" cy="4286250"/>
          </a:xfrm>
          <a:prstGeom prst="rect">
            <a:avLst/>
          </a:prstGeom>
        </p:spPr>
      </p:pic>
      <p:pic>
        <p:nvPicPr>
          <p:cNvPr id="5" name="图片 4" descr="C:/Users/Administrator/AppData/Local/Temp/picturecompress_20220509164717/output_1.pngoutput_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0205" y="714375"/>
            <a:ext cx="5215890" cy="6144260"/>
          </a:xfrm>
          <a:prstGeom prst="rect">
            <a:avLst/>
          </a:prstGeom>
        </p:spPr>
      </p:pic>
      <p:pic>
        <p:nvPicPr>
          <p:cNvPr id="8" name="图片 7" descr="包图网_732122彩色棒棒糖促销设计元素"/>
          <p:cNvPicPr>
            <a:picLocks noChangeAspect="1"/>
          </p:cNvPicPr>
          <p:nvPr/>
        </p:nvPicPr>
        <p:blipFill>
          <a:blip r:embed="rId7"/>
          <a:srcRect l="54567" t="25444"/>
          <a:stretch>
            <a:fillRect/>
          </a:stretch>
        </p:blipFill>
        <p:spPr>
          <a:xfrm flipH="1">
            <a:off x="-5715" y="3591560"/>
            <a:ext cx="2817495" cy="3267075"/>
          </a:xfrm>
          <a:prstGeom prst="rect">
            <a:avLst/>
          </a:prstGeom>
        </p:spPr>
      </p:pic>
      <p:sp>
        <p:nvSpPr>
          <p:cNvPr id="9" name="任意多边形 8"/>
          <p:cNvSpPr/>
          <p:nvPr/>
        </p:nvSpPr>
        <p:spPr>
          <a:xfrm rot="1800000">
            <a:off x="853061" y="656253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207135" y="634365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3</a:t>
            </a:r>
            <a:endParaRPr lang="en-US" altLang="zh-CN" sz="12000" b="1" i="1" dirty="0">
              <a:solidFill>
                <a:srgbClr val="FF0000"/>
              </a:solidFill>
              <a:latin typeface="字魂27号-布丁体" panose="00000500000000000000" charset="-122"/>
              <a:ea typeface="字魂27号-布丁体" panose="00000500000000000000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99B511-63F4-18AB-0FFC-194D8C8E71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6939" y="347385"/>
            <a:ext cx="5047926" cy="43407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3263900" y="757914"/>
            <a:ext cx="8534400" cy="153533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441859" y="897846"/>
            <a:ext cx="81784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Xác định được một số thực phẩm an toàn và không an toàn qua quan sát.</a:t>
            </a:r>
            <a:endParaRPr lang="zh-CN" altLang="en-US" sz="3500" b="1" dirty="0">
              <a:latin typeface="Cambria" panose="02040503050406030204" pitchFamily="18" charset="0"/>
              <a:ea typeface="字魂175号-创中圆" panose="00000500000000000000" charset="-122"/>
            </a:endParaRPr>
          </a:p>
        </p:txBody>
      </p:sp>
      <p:sp>
        <p:nvSpPr>
          <p:cNvPr id="2" name="圆角矩形 5">
            <a:extLst>
              <a:ext uri="{FF2B5EF4-FFF2-40B4-BE49-F238E27FC236}">
                <a16:creationId xmlns:a16="http://schemas.microsoft.com/office/drawing/2014/main" id="{8D89BA96-5728-D4B7-D8F5-136D96079038}"/>
              </a:ext>
            </a:extLst>
          </p:cNvPr>
          <p:cNvSpPr/>
          <p:nvPr/>
        </p:nvSpPr>
        <p:spPr>
          <a:xfrm>
            <a:off x="6221436" y="3070067"/>
            <a:ext cx="5646708" cy="1573649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8">
            <a:extLst>
              <a:ext uri="{FF2B5EF4-FFF2-40B4-BE49-F238E27FC236}">
                <a16:creationId xmlns:a16="http://schemas.microsoft.com/office/drawing/2014/main" id="{E9D42A51-BE54-1794-760E-A45AE34416A3}"/>
              </a:ext>
            </a:extLst>
          </p:cNvPr>
          <p:cNvSpPr txBox="1"/>
          <p:nvPr/>
        </p:nvSpPr>
        <p:spPr>
          <a:xfrm>
            <a:off x="6096317" y="3195171"/>
            <a:ext cx="5905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4000" b="1" dirty="0">
              <a:latin typeface="Cambria" panose="02040503050406030204" pitchFamily="18" charset="0"/>
              <a:ea typeface="字魂175号-创中圆" panose="00000500000000000000" charset="-122"/>
            </a:endParaRPr>
          </a:p>
        </p:txBody>
      </p:sp>
      <p:pic>
        <p:nvPicPr>
          <p:cNvPr id="10" name="图片 4" descr="C:/Users/Administrator/AppData/Local/Temp/picturecompress_20220509164717/output_1.pngoutput_1">
            <a:extLst>
              <a:ext uri="{FF2B5EF4-FFF2-40B4-BE49-F238E27FC236}">
                <a16:creationId xmlns:a16="http://schemas.microsoft.com/office/drawing/2014/main" id="{3A11C26E-95D5-46E7-8262-C74616FA3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833" y="3297358"/>
            <a:ext cx="3046407" cy="3588633"/>
          </a:xfrm>
          <a:prstGeom prst="rect">
            <a:avLst/>
          </a:prstGeom>
        </p:spPr>
      </p:pic>
      <p:sp>
        <p:nvSpPr>
          <p:cNvPr id="11" name="任意多边形 8">
            <a:extLst>
              <a:ext uri="{FF2B5EF4-FFF2-40B4-BE49-F238E27FC236}">
                <a16:creationId xmlns:a16="http://schemas.microsoft.com/office/drawing/2014/main" id="{A42A61E9-A719-144C-96F5-09DA9C2ACA83}"/>
              </a:ext>
            </a:extLst>
          </p:cNvPr>
          <p:cNvSpPr/>
          <p:nvPr/>
        </p:nvSpPr>
        <p:spPr>
          <a:xfrm rot="1800000">
            <a:off x="196020" y="382709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D62CF3E6-2EFA-A4AC-2FC0-531649AA3645}"/>
              </a:ext>
            </a:extLst>
          </p:cNvPr>
          <p:cNvSpPr txBox="1"/>
          <p:nvPr/>
        </p:nvSpPr>
        <p:spPr>
          <a:xfrm>
            <a:off x="495520" y="592429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3</a:t>
            </a:r>
            <a:endParaRPr lang="en-US" altLang="zh-CN" sz="12000" b="1" i="1" dirty="0">
              <a:solidFill>
                <a:srgbClr val="FF0000"/>
              </a:solidFill>
              <a:latin typeface="字魂27号-布丁体" panose="00000500000000000000" charset="-122"/>
              <a:ea typeface="字魂27号-布丁体" panose="00000500000000000000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2D5387-3B32-C69C-6D9F-A6F83A57B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646" y="2368196"/>
            <a:ext cx="5047926" cy="43407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2" grpId="0" animBg="1"/>
      <p:bldP spid="3" grpId="0"/>
      <p:bldP spid="11" grpId="0" bldLvl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959394" y="547350"/>
            <a:ext cx="10038080" cy="393065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75">
            <a:extLst>
              <a:ext uri="{FF2B5EF4-FFF2-40B4-BE49-F238E27FC236}">
                <a16:creationId xmlns:a16="http://schemas.microsoft.com/office/drawing/2014/main" id="{B29BD264-40CA-78CC-919F-3A894791E71B}"/>
              </a:ext>
            </a:extLst>
          </p:cNvPr>
          <p:cNvSpPr txBox="1"/>
          <p:nvPr/>
        </p:nvSpPr>
        <p:spPr>
          <a:xfrm>
            <a:off x="1177108" y="878314"/>
            <a:ext cx="8394582" cy="286232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C0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hoạt động 2:</a:t>
            </a:r>
          </a:p>
          <a:p>
            <a:pPr algn="ctr"/>
            <a:r>
              <a:rPr lang="vi-VN" altLang="zh-CN" sz="6000" dirty="0">
                <a:solidFill>
                  <a:srgbClr val="C0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Lí do cần sử dụng thực phẩm an toàn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3C755D-B218-ADBE-1BF1-DC95935AE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>
            <a:extLst>
              <a:ext uri="{FF2B5EF4-FFF2-40B4-BE49-F238E27FC236}">
                <a16:creationId xmlns:a16="http://schemas.microsoft.com/office/drawing/2014/main" id="{EE1D7EF8-CB0B-61EB-CCB5-C50139D6FAAE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C6FC2F-12B8-7BDC-AFA0-3D28A49B3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E99DDE3-E1DE-AD4A-530D-8C17D4DEA9B2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biết có phải do mình ăn xiên thịt mua ở cổng trường không?</a:t>
            </a:r>
            <a:endParaRPr lang="en-SG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D7D2265-A6D2-1E28-7AF1-BDBF7B45C3C4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 bị ngộ độc do ăn thức ăn đã bị nhiễm nấm mốc. Rất may là đã qua cơn nguy kịch.</a:t>
            </a:r>
            <a:endParaRPr lang="en-SG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圆角矩形 5">
            <a:extLst>
              <a:ext uri="{FF2B5EF4-FFF2-40B4-BE49-F238E27FC236}">
                <a16:creationId xmlns:a16="http://schemas.microsoft.com/office/drawing/2014/main" id="{2C592AB9-A281-4517-607B-D6B364CA38B7}"/>
              </a:ext>
            </a:extLst>
          </p:cNvPr>
          <p:cNvSpPr/>
          <p:nvPr/>
        </p:nvSpPr>
        <p:spPr>
          <a:xfrm>
            <a:off x="731520" y="649713"/>
            <a:ext cx="5120640" cy="224677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AA8C30-6B4A-09BC-7CDC-CD5DFE8789DE}"/>
              </a:ext>
            </a:extLst>
          </p:cNvPr>
          <p:cNvSpPr txBox="1"/>
          <p:nvPr/>
        </p:nvSpPr>
        <p:spPr>
          <a:xfrm>
            <a:off x="894080" y="649713"/>
            <a:ext cx="4754879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l-GR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ν</a:t>
            </a:r>
            <a:r>
              <a:rPr lang="vi-VN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el-GR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6162A8C0-59E3-CE78-8A03-5A1A7574D4C1}"/>
              </a:ext>
            </a:extLst>
          </p:cNvPr>
          <p:cNvSpPr/>
          <p:nvPr/>
        </p:nvSpPr>
        <p:spPr>
          <a:xfrm>
            <a:off x="1008889" y="3546626"/>
            <a:ext cx="5480303" cy="231133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B25728-83C1-BAE2-F613-AA6DF6C89344}"/>
              </a:ext>
            </a:extLst>
          </p:cNvPr>
          <p:cNvSpPr txBox="1"/>
          <p:nvPr/>
        </p:nvSpPr>
        <p:spPr>
          <a:xfrm>
            <a:off x="1361440" y="3668643"/>
            <a:ext cx="48771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Chia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toàn.</a:t>
            </a:r>
            <a:endParaRPr lang="en-SG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3936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A9C73D-B0CD-7BB9-FDC8-CC40A864A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>
            <a:extLst>
              <a:ext uri="{FF2B5EF4-FFF2-40B4-BE49-F238E27FC236}">
                <a16:creationId xmlns:a16="http://schemas.microsoft.com/office/drawing/2014/main" id="{1F523EBC-1CC7-B66C-CDB1-97157C9A3BD4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566DD5-D0DC-DD70-EA91-D9D76A37E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4BAEFA0-DED8-CD3C-D140-C44DC2E4BF18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1669380-1CF3-E5F8-BEC1-7DD3F4E1BB72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圆角矩形 5">
            <a:extLst>
              <a:ext uri="{FF2B5EF4-FFF2-40B4-BE49-F238E27FC236}">
                <a16:creationId xmlns:a16="http://schemas.microsoft.com/office/drawing/2014/main" id="{6747C73B-B4B8-941F-B645-FCB25FA82DE5}"/>
              </a:ext>
            </a:extLst>
          </p:cNvPr>
          <p:cNvSpPr/>
          <p:nvPr/>
        </p:nvSpPr>
        <p:spPr>
          <a:xfrm>
            <a:off x="731520" y="649713"/>
            <a:ext cx="5120640" cy="224677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72C40D-F269-DECE-364C-8787919AD7D0}"/>
              </a:ext>
            </a:extLst>
          </p:cNvPr>
          <p:cNvSpPr txBox="1"/>
          <p:nvPr/>
        </p:nvSpPr>
        <p:spPr>
          <a:xfrm>
            <a:off x="894080" y="649713"/>
            <a:ext cx="4754879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l-GR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ν</a:t>
            </a: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à</a:t>
            </a:r>
            <a:r>
              <a:rPr kumimoji="0" lang="el-GR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gặp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vấn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dẫn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ED4CA961-6460-AFF5-0AF4-E363BD5E0F36}"/>
              </a:ext>
            </a:extLst>
          </p:cNvPr>
          <p:cNvSpPr/>
          <p:nvPr/>
        </p:nvSpPr>
        <p:spPr>
          <a:xfrm>
            <a:off x="1008889" y="3546626"/>
            <a:ext cx="5480303" cy="2311330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3000"/>
            </a:schemeClr>
          </a:solidFill>
          <a:ln w="76200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B589DC-AB5C-EF53-A013-887689AEF967}"/>
              </a:ext>
            </a:extLst>
          </p:cNvPr>
          <p:cNvSpPr txBox="1"/>
          <p:nvPr/>
        </p:nvSpPr>
        <p:spPr>
          <a:xfrm>
            <a:off x="1008889" y="3668643"/>
            <a:ext cx="548030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khuẩn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mốc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...</a:t>
            </a:r>
            <a:endParaRPr kumimoji="0" lang="en-SG" sz="3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6296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3615E4-DDEC-DFD2-0F8E-DC9EE189C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>
            <a:extLst>
              <a:ext uri="{FF2B5EF4-FFF2-40B4-BE49-F238E27FC236}">
                <a16:creationId xmlns:a16="http://schemas.microsoft.com/office/drawing/2014/main" id="{2134EBD4-7ABA-8BA5-6CC3-8AF6E8047E40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DE3B93-04EA-B67C-C775-DA27901DE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5C46A5-FFC7-60FA-E502-BC3221352EB2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97AB206-072E-9137-C863-1BB2ADC9EF93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19DFCB52-F5FE-8C14-4013-B6E60E1F21F7}"/>
              </a:ext>
            </a:extLst>
          </p:cNvPr>
          <p:cNvSpPr/>
          <p:nvPr/>
        </p:nvSpPr>
        <p:spPr>
          <a:xfrm>
            <a:off x="196088" y="91757"/>
            <a:ext cx="7911592" cy="90392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F3F717-4FAA-9416-D72B-A6C93BB6934B}"/>
              </a:ext>
            </a:extLst>
          </p:cNvPr>
          <p:cNvSpPr txBox="1"/>
          <p:nvPr/>
        </p:nvSpPr>
        <p:spPr>
          <a:xfrm>
            <a:off x="196088" y="60344"/>
            <a:ext cx="7982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Chia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hậu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toàn.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圆角矩形 5">
            <a:extLst>
              <a:ext uri="{FF2B5EF4-FFF2-40B4-BE49-F238E27FC236}">
                <a16:creationId xmlns:a16="http://schemas.microsoft.com/office/drawing/2014/main" id="{A974BB09-1EF5-27BD-8371-84CB25269756}"/>
              </a:ext>
            </a:extLst>
          </p:cNvPr>
          <p:cNvSpPr/>
          <p:nvPr/>
        </p:nvSpPr>
        <p:spPr>
          <a:xfrm>
            <a:off x="899478" y="2975947"/>
            <a:ext cx="5480303" cy="2154853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3000"/>
            </a:schemeClr>
          </a:solidFill>
          <a:ln w="762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037E45-E937-B894-A45C-06755BD6BED5}"/>
              </a:ext>
            </a:extLst>
          </p:cNvPr>
          <p:cNvSpPr txBox="1"/>
          <p:nvPr/>
        </p:nvSpPr>
        <p:spPr>
          <a:xfrm>
            <a:off x="1067118" y="3072804"/>
            <a:ext cx="5171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nôn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mửa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giật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vong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SG" sz="3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0057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2CB337-4E25-1E0A-5346-45BF13E92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>
            <a:extLst>
              <a:ext uri="{FF2B5EF4-FFF2-40B4-BE49-F238E27FC236}">
                <a16:creationId xmlns:a16="http://schemas.microsoft.com/office/drawing/2014/main" id="{ADC30A3C-F0D7-0FBC-A1AF-B17195990823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BA48AB-613B-82C7-F21A-657AE8AB9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8729" y="507453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A5F8FAC-4911-4213-21DD-C71E66094191}"/>
              </a:ext>
            </a:extLst>
          </p:cNvPr>
          <p:cNvSpPr/>
          <p:nvPr/>
        </p:nvSpPr>
        <p:spPr>
          <a:xfrm>
            <a:off x="7339582" y="1367761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6EDE20A-B100-C09A-0014-FC5F3D0547EA}"/>
              </a:ext>
            </a:extLst>
          </p:cNvPr>
          <p:cNvSpPr/>
          <p:nvPr/>
        </p:nvSpPr>
        <p:spPr>
          <a:xfrm>
            <a:off x="9434609" y="3375637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B5F80189-C29D-5F8C-1C36-B14D2F69AC1F}"/>
              </a:ext>
            </a:extLst>
          </p:cNvPr>
          <p:cNvSpPr/>
          <p:nvPr/>
        </p:nvSpPr>
        <p:spPr>
          <a:xfrm>
            <a:off x="240791" y="599609"/>
            <a:ext cx="7911592" cy="90392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780E75-6DF2-08D8-F03E-6050F420B6A5}"/>
              </a:ext>
            </a:extLst>
          </p:cNvPr>
          <p:cNvSpPr txBox="1"/>
          <p:nvPr/>
        </p:nvSpPr>
        <p:spPr>
          <a:xfrm>
            <a:off x="169671" y="511142"/>
            <a:ext cx="7982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Chia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hậu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toàn.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圆角矩形 5">
            <a:extLst>
              <a:ext uri="{FF2B5EF4-FFF2-40B4-BE49-F238E27FC236}">
                <a16:creationId xmlns:a16="http://schemas.microsoft.com/office/drawing/2014/main" id="{4C3F77C5-CA4C-3BAB-C157-7BAB423CC0ED}"/>
              </a:ext>
            </a:extLst>
          </p:cNvPr>
          <p:cNvSpPr/>
          <p:nvPr/>
        </p:nvSpPr>
        <p:spPr>
          <a:xfrm>
            <a:off x="196088" y="2085316"/>
            <a:ext cx="7301676" cy="4578593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5083B7-C796-8D71-89E1-EC6655AA6816}"/>
              </a:ext>
            </a:extLst>
          </p:cNvPr>
          <p:cNvSpPr txBox="1"/>
          <p:nvPr/>
        </p:nvSpPr>
        <p:spPr>
          <a:xfrm>
            <a:off x="309578" y="2217509"/>
            <a:ext cx="728607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微软雅黑"/>
                <a:cs typeface="+mn-cs"/>
              </a:rPr>
              <a:t> </a:t>
            </a: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 ngộ độc mãn tính: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thoái hóa gan, thận và hệ thống tiêu hóa.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bệnh liên quan đến hệ thống thần kinh.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các bệnh liên quan đến hệ thống miễn dịch.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ảnh hưởng đến hệ thống nội tiết.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ảnh hưởng đến chức năng sinh sản, giới tính và hệ di truyền.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ung thư và các bệnh nan y khác.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3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800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556CB0-6D3C-909D-CAFE-3820630E0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>
            <a:extLst>
              <a:ext uri="{FF2B5EF4-FFF2-40B4-BE49-F238E27FC236}">
                <a16:creationId xmlns:a16="http://schemas.microsoft.com/office/drawing/2014/main" id="{526D7060-E6C0-B780-EBB9-D7B9901C95E3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5BB9CD-9C66-7CD2-25DA-ADDA609A4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7550" y="492759"/>
            <a:ext cx="7100051" cy="2517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538D22-4196-C3DE-3E66-082BE2452D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" r="9731"/>
          <a:stretch/>
        </p:blipFill>
        <p:spPr>
          <a:xfrm>
            <a:off x="4389042" y="3007164"/>
            <a:ext cx="6677066" cy="3611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圆角矩形 5">
            <a:extLst>
              <a:ext uri="{FF2B5EF4-FFF2-40B4-BE49-F238E27FC236}">
                <a16:creationId xmlns:a16="http://schemas.microsoft.com/office/drawing/2014/main" id="{C5E0BAC7-078D-B3D3-77BF-FD93AA740B44}"/>
              </a:ext>
            </a:extLst>
          </p:cNvPr>
          <p:cNvSpPr/>
          <p:nvPr/>
        </p:nvSpPr>
        <p:spPr>
          <a:xfrm>
            <a:off x="738015" y="2824601"/>
            <a:ext cx="3972560" cy="1565062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3E3236-5825-E075-A163-7136BB4541B9}"/>
              </a:ext>
            </a:extLst>
          </p:cNvPr>
          <p:cNvSpPr txBox="1"/>
          <p:nvPr/>
        </p:nvSpPr>
        <p:spPr>
          <a:xfrm>
            <a:off x="548640" y="2998714"/>
            <a:ext cx="44814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từ hình 5 đến hình 9</a:t>
            </a:r>
            <a:endParaRPr kumimoji="0" lang="en-SG" sz="3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2863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5">
            <a:extLst>
              <a:ext uri="{FF2B5EF4-FFF2-40B4-BE49-F238E27FC236}">
                <a16:creationId xmlns:a16="http://schemas.microsoft.com/office/drawing/2014/main" id="{FD78C4E4-4E03-67CC-E362-A5476EE0E90C}"/>
              </a:ext>
            </a:extLst>
          </p:cNvPr>
          <p:cNvSpPr/>
          <p:nvPr/>
        </p:nvSpPr>
        <p:spPr>
          <a:xfrm>
            <a:off x="454660" y="315406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圆角矩形 5">
            <a:extLst>
              <a:ext uri="{FF2B5EF4-FFF2-40B4-BE49-F238E27FC236}">
                <a16:creationId xmlns:a16="http://schemas.microsoft.com/office/drawing/2014/main" id="{CFB922B8-318B-3207-E6CB-7637767EA453}"/>
              </a:ext>
            </a:extLst>
          </p:cNvPr>
          <p:cNvSpPr/>
          <p:nvPr/>
        </p:nvSpPr>
        <p:spPr>
          <a:xfrm>
            <a:off x="1314450" y="194166"/>
            <a:ext cx="9563100" cy="1198433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SG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  <a:endParaRPr kumimoji="0" lang="zh-CN" altLang="en-US" sz="3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B2F7568-9EA6-6B96-9B24-B63E533D9B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299557"/>
              </p:ext>
            </p:extLst>
          </p:nvPr>
        </p:nvGraphicFramePr>
        <p:xfrm>
          <a:off x="548640" y="1709866"/>
          <a:ext cx="10919460" cy="353060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29865">
                  <a:extLst>
                    <a:ext uri="{9D8B030D-6E8A-4147-A177-3AD203B41FA5}">
                      <a16:colId xmlns:a16="http://schemas.microsoft.com/office/drawing/2014/main" val="3206513689"/>
                    </a:ext>
                  </a:extLst>
                </a:gridCol>
                <a:gridCol w="2729865">
                  <a:extLst>
                    <a:ext uri="{9D8B030D-6E8A-4147-A177-3AD203B41FA5}">
                      <a16:colId xmlns:a16="http://schemas.microsoft.com/office/drawing/2014/main" val="2544025565"/>
                    </a:ext>
                  </a:extLst>
                </a:gridCol>
                <a:gridCol w="2729865">
                  <a:extLst>
                    <a:ext uri="{9D8B030D-6E8A-4147-A177-3AD203B41FA5}">
                      <a16:colId xmlns:a16="http://schemas.microsoft.com/office/drawing/2014/main" val="994652231"/>
                    </a:ext>
                  </a:extLst>
                </a:gridCol>
                <a:gridCol w="2729865">
                  <a:extLst>
                    <a:ext uri="{9D8B030D-6E8A-4147-A177-3AD203B41FA5}">
                      <a16:colId xmlns:a16="http://schemas.microsoft.com/office/drawing/2014/main" val="233788343"/>
                    </a:ext>
                  </a:extLst>
                </a:gridCol>
              </a:tblGrid>
              <a:tr h="1176867"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Tên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sản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phẩm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Dấu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hiệu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endParaRPr lang="vi-VN" sz="2800" b="1" i="0" kern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nhận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biết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Đánh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Nguy cơ </a:t>
                      </a:r>
                    </a:p>
                    <a:p>
                      <a:pPr algn="ctr"/>
                      <a:r>
                        <a:rPr lang="vi-VN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nếu sử dụng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32247"/>
                  </a:ext>
                </a:extLst>
              </a:tr>
              <a:tr h="1176867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táo</a:t>
                      </a:r>
                      <a:endParaRPr lang="en-SG" sz="3000" b="1" dirty="0">
                        <a:solidFill>
                          <a:srgbClr val="F63C5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thối</a:t>
                      </a:r>
                      <a:endParaRPr lang="en-SG" sz="3000" b="1" dirty="0">
                        <a:solidFill>
                          <a:srgbClr val="F63C5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an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toàn</a:t>
                      </a:r>
                      <a:endParaRPr lang="en-SG" sz="3000" b="1" dirty="0">
                        <a:solidFill>
                          <a:srgbClr val="F63C5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bụng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,...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470085126"/>
                  </a:ext>
                </a:extLst>
              </a:tr>
              <a:tr h="1176867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54994051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1193800" y="1637030"/>
            <a:ext cx="9834880" cy="462788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7F2ECA8-01FB-E3E1-3C7B-69A66FA12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25" y="1637030"/>
            <a:ext cx="7401670" cy="50509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25,&quot;width&quot;:10800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666</Words>
  <Application>Microsoft Office PowerPoint</Application>
  <PresentationFormat>Widescreen</PresentationFormat>
  <Paragraphs>78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微软雅黑</vt:lpstr>
      <vt:lpstr>#9Slide07 IcielCadena</vt:lpstr>
      <vt:lpstr>Arial</vt:lpstr>
      <vt:lpstr>Cambria</vt:lpstr>
      <vt:lpstr>Roboto</vt:lpstr>
      <vt:lpstr>SVN-Newton</vt:lpstr>
      <vt:lpstr>Times New Roman</vt:lpstr>
      <vt:lpstr>UTM Showcard</vt:lpstr>
      <vt:lpstr>Wingdings</vt:lpstr>
      <vt:lpstr>字魂151号-联盟综艺体</vt:lpstr>
      <vt:lpstr>字魂175号-创中圆</vt:lpstr>
      <vt:lpstr>字魂27号-布丁体</vt:lpstr>
      <vt:lpstr>汉仪铸字木头人W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Măngnong</dc:creator>
  <cp:keywords>MANG NON</cp:keywords>
  <cp:lastModifiedBy>WINDOWS</cp:lastModifiedBy>
  <cp:revision>182</cp:revision>
  <dcterms:created xsi:type="dcterms:W3CDTF">2019-06-19T02:08:00Z</dcterms:created>
  <dcterms:modified xsi:type="dcterms:W3CDTF">2025-03-27T02:17:05Z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2052-11.1.0.10667</vt:lpwstr>
  </property>
  <property fmtid="{D5CDD505-2E9C-101B-9397-08002B2CF9AE}" pid="3" name="ICV">
    <vt:lpwstr>3D577588A25C4D359707D7E4751F097E</vt:lpwstr>
  </property>
</Properties>
</file>