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347" r:id="rId5"/>
    <p:sldId id="314" r:id="rId6"/>
    <p:sldId id="348" r:id="rId7"/>
    <p:sldId id="349" r:id="rId8"/>
    <p:sldId id="350" r:id="rId9"/>
    <p:sldId id="352" r:id="rId10"/>
    <p:sldId id="354" r:id="rId11"/>
    <p:sldId id="316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7"/>
    <a:srgbClr val="FFF1BB"/>
    <a:srgbClr val="D3FFBE"/>
    <a:srgbClr val="633006"/>
    <a:srgbClr val="562905"/>
    <a:srgbClr val="953735"/>
    <a:srgbClr val="EFD82A"/>
    <a:srgbClr val="F44A6E"/>
    <a:srgbClr val="83B8C6"/>
    <a:srgbClr val="48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216" autoAdjust="0"/>
    <p:restoredTop sz="88550" autoAdjust="0"/>
  </p:normalViewPr>
  <p:slideViewPr>
    <p:cSldViewPr snapToGrid="0">
      <p:cViewPr varScale="1">
        <p:scale>
          <a:sx n="52" d="100"/>
          <a:sy n="52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6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7.emf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1D5A4-445D-5547-BC1A-3C882DFF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09" y="519558"/>
            <a:ext cx="9525000" cy="491490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1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17443-7D7C-F049-93BB-70917807D681}"/>
              </a:ext>
            </a:extLst>
          </p:cNvPr>
          <p:cNvGrpSpPr/>
          <p:nvPr/>
        </p:nvGrpSpPr>
        <p:grpSpPr>
          <a:xfrm>
            <a:off x="5240458" y="528929"/>
            <a:ext cx="6722225" cy="4500271"/>
            <a:chOff x="5235732" y="425490"/>
            <a:chExt cx="6722225" cy="4500271"/>
          </a:xfrm>
        </p:grpSpPr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3096F6E3-7569-544B-81B6-88AE49017749}"/>
                </a:ext>
              </a:extLst>
            </p:cNvPr>
            <p:cNvSpPr/>
            <p:nvPr/>
          </p:nvSpPr>
          <p:spPr>
            <a:xfrm>
              <a:off x="5235732" y="425490"/>
              <a:ext cx="6722225" cy="4500271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3BC0-301E-EE44-903A-DDF7A48D4345}"/>
                </a:ext>
              </a:extLst>
            </p:cNvPr>
            <p:cNvSpPr txBox="1"/>
            <p:nvPr/>
          </p:nvSpPr>
          <p:spPr>
            <a:xfrm>
              <a:off x="5468804" y="1099932"/>
              <a:ext cx="6256080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kim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loại</a:t>
              </a:r>
              <a:r>
                <a:rPr lang="en-US" sz="3200" dirty="0">
                  <a:latin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</a:rPr>
                <a:t>bạc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đồng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vàng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nhôm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sắt</a:t>
              </a:r>
              <a:r>
                <a:rPr lang="en-US" sz="3200" dirty="0">
                  <a:latin typeface="Cambria" panose="02040503050406030204" pitchFamily="18" charset="0"/>
                </a:rPr>
                <a:t>....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tốt</a:t>
              </a:r>
              <a:r>
                <a:rPr lang="en-US" sz="3200" dirty="0">
                  <a:latin typeface="Cambria" panose="020405030504060302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Gỗ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nhựa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bông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len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xốp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thủy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tinh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không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khí</a:t>
              </a:r>
              <a:r>
                <a:rPr lang="en-US" sz="3200" dirty="0">
                  <a:latin typeface="Cambria" panose="02040503050406030204" pitchFamily="18" charset="0"/>
                </a:rPr>
                <a:t>,…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kém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BD2149-1517-E542-ADF4-B6B21F32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" y="1896382"/>
            <a:ext cx="5144497" cy="5144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13999-7319-E643-9CB3-8DE92346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20" y="1696796"/>
            <a:ext cx="2959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F4BB2-6A5A-6546-91D5-997A917164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200" y="652985"/>
            <a:ext cx="9499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CF8EB-1D68-B541-B59F-D66C37EF7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85" y="1551203"/>
            <a:ext cx="11300552" cy="4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B30C5-3188-8247-AF20-8F11A621B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28" y="1551203"/>
            <a:ext cx="18338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5" y="3071011"/>
            <a:ext cx="7317414" cy="2123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Thí nghiệm tìm hiểu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tốt,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kém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49679-1DC0-584B-9BED-CADA5F1E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87" y="733096"/>
            <a:ext cx="1860469" cy="1860469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36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668473" y="2100890"/>
            <a:ext cx="5016442" cy="1107996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Cốc nước có nước đá</a:t>
            </a:r>
          </a:p>
        </p:txBody>
      </p:sp>
      <p:sp>
        <p:nvSpPr>
          <p:cNvPr id="12" name="矩形: 圆角 2">
            <a:extLst>
              <a:ext uri="{FF2B5EF4-FFF2-40B4-BE49-F238E27FC236}">
                <a16:creationId xmlns:a16="http://schemas.microsoft.com/office/drawing/2014/main" id="{F2AD0BFB-D2AB-DD49-8394-C166717E1D22}"/>
              </a:ext>
            </a:extLst>
          </p:cNvPr>
          <p:cNvSpPr/>
          <p:nvPr/>
        </p:nvSpPr>
        <p:spPr>
          <a:xfrm>
            <a:off x="4668473" y="3570250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kim loại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: 圆角 2">
            <a:extLst>
              <a:ext uri="{FF2B5EF4-FFF2-40B4-BE49-F238E27FC236}">
                <a16:creationId xmlns:a16="http://schemas.microsoft.com/office/drawing/2014/main" id="{94BDB35A-4570-5041-AD07-159AC63EEF32}"/>
              </a:ext>
            </a:extLst>
          </p:cNvPr>
          <p:cNvSpPr/>
          <p:nvPr/>
        </p:nvSpPr>
        <p:spPr>
          <a:xfrm>
            <a:off x="4668473" y="4994755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nhựa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3CC85FC-AC46-8E47-A605-AE3ABC614327}"/>
              </a:ext>
            </a:extLst>
          </p:cNvPr>
          <p:cNvSpPr/>
          <p:nvPr/>
        </p:nvSpPr>
        <p:spPr>
          <a:xfrm>
            <a:off x="10072467" y="2314049"/>
            <a:ext cx="1167520" cy="1107996"/>
          </a:xfrm>
          <a:custGeom>
            <a:avLst/>
            <a:gdLst/>
            <a:ahLst/>
            <a:cxnLst/>
            <a:rect l="l" t="t" r="r" b="b"/>
            <a:pathLst>
              <a:path w="3145021" h="3578971">
                <a:moveTo>
                  <a:pt x="0" y="0"/>
                </a:moveTo>
                <a:lnTo>
                  <a:pt x="3145020" y="0"/>
                </a:lnTo>
                <a:lnTo>
                  <a:pt x="3145020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7E54B1A-9B18-C94F-83A2-2DCE35566C3E}"/>
              </a:ext>
            </a:extLst>
          </p:cNvPr>
          <p:cNvSpPr/>
          <p:nvPr/>
        </p:nvSpPr>
        <p:spPr>
          <a:xfrm rot="14284592">
            <a:off x="10284504" y="3583408"/>
            <a:ext cx="533737" cy="1505143"/>
          </a:xfrm>
          <a:custGeom>
            <a:avLst/>
            <a:gdLst/>
            <a:ahLst/>
            <a:cxnLst/>
            <a:rect l="l" t="t" r="r" b="b"/>
            <a:pathLst>
              <a:path w="2348352" h="8553600">
                <a:moveTo>
                  <a:pt x="0" y="0"/>
                </a:moveTo>
                <a:lnTo>
                  <a:pt x="2348352" y="0"/>
                </a:lnTo>
                <a:lnTo>
                  <a:pt x="2348352" y="8553600"/>
                </a:lnTo>
                <a:lnTo>
                  <a:pt x="0" y="8553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75134F1-3F90-5C4C-9828-2E7877AE0C2E}"/>
              </a:ext>
            </a:extLst>
          </p:cNvPr>
          <p:cNvSpPr/>
          <p:nvPr/>
        </p:nvSpPr>
        <p:spPr>
          <a:xfrm>
            <a:off x="10137694" y="5200972"/>
            <a:ext cx="1349656" cy="577681"/>
          </a:xfrm>
          <a:custGeom>
            <a:avLst/>
            <a:gdLst/>
            <a:ahLst/>
            <a:cxnLst/>
            <a:rect l="l" t="t" r="r" b="b"/>
            <a:pathLst>
              <a:path w="6048000" h="3129840">
                <a:moveTo>
                  <a:pt x="0" y="0"/>
                </a:moveTo>
                <a:lnTo>
                  <a:pt x="6048000" y="0"/>
                </a:lnTo>
                <a:lnTo>
                  <a:pt x="6048000" y="3129840"/>
                </a:lnTo>
                <a:lnTo>
                  <a:pt x="0" y="312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C5E2-4009-3F4C-A2A1-86ABE75C9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9444" y="746910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2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380749" y="1985416"/>
            <a:ext cx="6086613" cy="4041054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</a:rPr>
              <a:t>Để biết giữa hai thìa kim loại và thìa nhựa, thìa nào dẫn nhiệt tốt hơn chỉ cần nhúng hai thìa vào cốc nước đá trong cùng 1 thời gian, thìa nào lạnh hơn chính là thìa dẫn nhiệt tốt hơn và ngược lại.</a:t>
            </a:r>
            <a:endParaRPr lang="vi-VN" sz="5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072332" y="2939143"/>
            <a:ext cx="7074639" cy="2677886"/>
          </a:xfrm>
          <a:prstGeom prst="wedgeRoundRectCallout">
            <a:avLst>
              <a:gd name="adj1" fmla="val -64022"/>
              <a:gd name="adj2" fmla="val -22053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nhựa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64ECE-054A-9845-BBF4-B4DDAB3BA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668031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7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128608" y="2982686"/>
            <a:ext cx="7358742" cy="2677886"/>
          </a:xfrm>
          <a:prstGeom prst="wedgeRoundRectCallout">
            <a:avLst>
              <a:gd name="adj1" fmla="val -60472"/>
              <a:gd name="adj2" fmla="val -33435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Vật dẫn nhiệt tốt hơn là thìa kim loại, vật dẫn nhiệt kém hơn là thìa nhựa.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12FC-8D26-3E42-8282-274CD42F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586" y="802077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2" y="3003007"/>
            <a:ext cx="731741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en-VN" sz="7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735C5-EA7F-5C42-B35C-79B34DC45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73" y="1217904"/>
            <a:ext cx="1204491" cy="1307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4055D-B55A-544A-A864-3BA69562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16"/>
            <a:ext cx="5144497" cy="51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071E9A-65D0-F14D-911B-E63FABB0A9B3}"/>
              </a:ext>
            </a:extLst>
          </p:cNvPr>
          <p:cNvGrpSpPr/>
          <p:nvPr/>
        </p:nvGrpSpPr>
        <p:grpSpPr>
          <a:xfrm>
            <a:off x="942857" y="424271"/>
            <a:ext cx="10649183" cy="1587410"/>
            <a:chOff x="1422904" y="5739964"/>
            <a:chExt cx="9886424" cy="228899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6FFCA43E-3CC0-EC48-9C8C-3BACC782C7DB}"/>
                </a:ext>
              </a:extLst>
            </p:cNvPr>
            <p:cNvGrpSpPr/>
            <p:nvPr/>
          </p:nvGrpSpPr>
          <p:grpSpPr>
            <a:xfrm>
              <a:off x="1422904" y="5739964"/>
              <a:ext cx="9886424" cy="2288995"/>
              <a:chOff x="0" y="0"/>
              <a:chExt cx="57615410" cy="3124829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A94B5761-6944-0147-BEB8-89B04B48F87E}"/>
                  </a:ext>
                </a:extLst>
              </p:cNvPr>
              <p:cNvSpPr/>
              <p:nvPr/>
            </p:nvSpPr>
            <p:spPr>
              <a:xfrm>
                <a:off x="72386" y="72367"/>
                <a:ext cx="57543022" cy="31175927"/>
              </a:xfrm>
              <a:custGeom>
                <a:avLst/>
                <a:gdLst/>
                <a:ahLst/>
                <a:cxnLst/>
                <a:rect l="l" t="t" r="r" b="b"/>
                <a:pathLst>
                  <a:path w="57470634" h="31103515">
                    <a:moveTo>
                      <a:pt x="0" y="0"/>
                    </a:moveTo>
                    <a:lnTo>
                      <a:pt x="57470634" y="0"/>
                    </a:lnTo>
                    <a:lnTo>
                      <a:pt x="57470634" y="31103515"/>
                    </a:lnTo>
                    <a:lnTo>
                      <a:pt x="0" y="311035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31E5DA4-C746-D94B-B147-413919091048}"/>
                  </a:ext>
                </a:extLst>
              </p:cNvPr>
              <p:cNvSpPr/>
              <p:nvPr/>
            </p:nvSpPr>
            <p:spPr>
              <a:xfrm>
                <a:off x="0" y="0"/>
                <a:ext cx="57615410" cy="31248294"/>
              </a:xfrm>
              <a:custGeom>
                <a:avLst/>
                <a:gdLst/>
                <a:ahLst/>
                <a:cxnLst/>
                <a:rect l="l" t="t" r="r" b="b"/>
                <a:pathLst>
                  <a:path w="57615410" h="31248294">
                    <a:moveTo>
                      <a:pt x="57470632" y="31103512"/>
                    </a:moveTo>
                    <a:lnTo>
                      <a:pt x="57615410" y="31103512"/>
                    </a:lnTo>
                    <a:lnTo>
                      <a:pt x="57615410" y="31248294"/>
                    </a:lnTo>
                    <a:lnTo>
                      <a:pt x="57470632" y="31248294"/>
                    </a:lnTo>
                    <a:lnTo>
                      <a:pt x="57470632" y="311035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1103512"/>
                    </a:lnTo>
                    <a:lnTo>
                      <a:pt x="0" y="31103512"/>
                    </a:lnTo>
                    <a:lnTo>
                      <a:pt x="0" y="144780"/>
                    </a:lnTo>
                    <a:close/>
                    <a:moveTo>
                      <a:pt x="0" y="31103512"/>
                    </a:moveTo>
                    <a:lnTo>
                      <a:pt x="144780" y="31103512"/>
                    </a:lnTo>
                    <a:lnTo>
                      <a:pt x="144780" y="31248294"/>
                    </a:lnTo>
                    <a:lnTo>
                      <a:pt x="0" y="31248294"/>
                    </a:lnTo>
                    <a:lnTo>
                      <a:pt x="0" y="31103512"/>
                    </a:lnTo>
                    <a:close/>
                    <a:moveTo>
                      <a:pt x="57470632" y="144780"/>
                    </a:moveTo>
                    <a:lnTo>
                      <a:pt x="57615410" y="144780"/>
                    </a:lnTo>
                    <a:lnTo>
                      <a:pt x="57615410" y="31103512"/>
                    </a:lnTo>
                    <a:lnTo>
                      <a:pt x="57470632" y="31103512"/>
                    </a:lnTo>
                    <a:lnTo>
                      <a:pt x="57470632" y="144780"/>
                    </a:lnTo>
                    <a:close/>
                    <a:moveTo>
                      <a:pt x="144780" y="31103512"/>
                    </a:moveTo>
                    <a:lnTo>
                      <a:pt x="57470632" y="31103512"/>
                    </a:lnTo>
                    <a:lnTo>
                      <a:pt x="57470632" y="31248294"/>
                    </a:lnTo>
                    <a:lnTo>
                      <a:pt x="144780" y="31248294"/>
                    </a:lnTo>
                    <a:lnTo>
                      <a:pt x="144780" y="31103512"/>
                    </a:lnTo>
                    <a:close/>
                    <a:moveTo>
                      <a:pt x="57470632" y="0"/>
                    </a:moveTo>
                    <a:lnTo>
                      <a:pt x="57615410" y="0"/>
                    </a:lnTo>
                    <a:lnTo>
                      <a:pt x="57615410" y="144780"/>
                    </a:lnTo>
                    <a:lnTo>
                      <a:pt x="57470632" y="144780"/>
                    </a:lnTo>
                    <a:lnTo>
                      <a:pt x="574706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7470632" y="0"/>
                    </a:lnTo>
                    <a:lnTo>
                      <a:pt x="574706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FFCF282-C0EF-5B4F-83BE-DBE66184F4F4}"/>
                </a:ext>
              </a:extLst>
            </p:cNvPr>
            <p:cNvSpPr txBox="1"/>
            <p:nvPr/>
          </p:nvSpPr>
          <p:spPr>
            <a:xfrm>
              <a:off x="1651159" y="6485038"/>
              <a:ext cx="9111578" cy="798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liệu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dẫn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nhiệt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kém</a:t>
              </a:r>
              <a:endParaRPr lang="en-US" sz="3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5348E6-81CD-224A-BC71-67787800C4A1}"/>
              </a:ext>
            </a:extLst>
          </p:cNvPr>
          <p:cNvSpPr txBox="1"/>
          <p:nvPr/>
        </p:nvSpPr>
        <p:spPr>
          <a:xfrm>
            <a:off x="1658180" y="4134078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Nhựa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6038D-EA97-E740-8A84-E46401286D08}"/>
              </a:ext>
            </a:extLst>
          </p:cNvPr>
          <p:cNvSpPr txBox="1"/>
          <p:nvPr/>
        </p:nvSpPr>
        <p:spPr>
          <a:xfrm>
            <a:off x="5124158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Gỗ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78CF8-86C5-8D40-8819-3D144F7EEA72}"/>
              </a:ext>
            </a:extLst>
          </p:cNvPr>
          <p:cNvSpPr txBox="1"/>
          <p:nvPr/>
        </p:nvSpPr>
        <p:spPr>
          <a:xfrm>
            <a:off x="8651133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Bông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0EFB3C-C40B-6849-B440-51D98D4B00D3}"/>
              </a:ext>
            </a:extLst>
          </p:cNvPr>
          <p:cNvSpPr txBox="1"/>
          <p:nvPr/>
        </p:nvSpPr>
        <p:spPr>
          <a:xfrm>
            <a:off x="9480210" y="5624634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Xốp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C68BB-64A9-B747-A708-685424C7741A}"/>
              </a:ext>
            </a:extLst>
          </p:cNvPr>
          <p:cNvSpPr txBox="1"/>
          <p:nvPr/>
        </p:nvSpPr>
        <p:spPr>
          <a:xfrm>
            <a:off x="3976916" y="5624635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Len</a:t>
            </a:r>
          </a:p>
        </p:txBody>
      </p:sp>
      <p:pic>
        <p:nvPicPr>
          <p:cNvPr id="4098" name="Picture 2" descr="Bao Bì Nhựa PET Là Gì? Những Thông Tin Quan Trọng Cần Biết">
            <a:extLst>
              <a:ext uri="{FF2B5EF4-FFF2-40B4-BE49-F238E27FC236}">
                <a16:creationId xmlns:a16="http://schemas.microsoft.com/office/drawing/2014/main" id="{8D297A7B-3ADA-8F4C-948A-152093FD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7" y="2373794"/>
            <a:ext cx="2509739" cy="16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ỗ óc chó (Gỗ Walnut) là gì? Đặc tính và ứng dụng của gỗ óc chó">
            <a:extLst>
              <a:ext uri="{FF2B5EF4-FFF2-40B4-BE49-F238E27FC236}">
                <a16:creationId xmlns:a16="http://schemas.microsoft.com/office/drawing/2014/main" id="{F69889C6-DBF2-3D43-B178-EF295101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77" y="2400758"/>
            <a:ext cx="2111829" cy="1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ông Phủ Gốc Cây Thông Noel ⋆ Bông Phủ Gốc Cây Thông Noel Giá Rẻ">
            <a:extLst>
              <a:ext uri="{FF2B5EF4-FFF2-40B4-BE49-F238E27FC236}">
                <a16:creationId xmlns:a16="http://schemas.microsoft.com/office/drawing/2014/main" id="{3C35934B-2A1E-2245-ACEA-5F83B865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84" y="2252351"/>
            <a:ext cx="1881726" cy="18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ý tưởng đan len thú vị và đơn giản cho người mới">
            <a:extLst>
              <a:ext uri="{FF2B5EF4-FFF2-40B4-BE49-F238E27FC236}">
                <a16:creationId xmlns:a16="http://schemas.microsoft.com/office/drawing/2014/main" id="{26571766-BBC9-2A47-AA20-C25AB05F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06" y="5067348"/>
            <a:ext cx="2509740" cy="14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ốp Trắng Cách Nhiệt EPS dày 2cm">
            <a:extLst>
              <a:ext uri="{FF2B5EF4-FFF2-40B4-BE49-F238E27FC236}">
                <a16:creationId xmlns:a16="http://schemas.microsoft.com/office/drawing/2014/main" id="{1434DA07-0B99-EA44-BCF5-25CDB67A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65" y="4941943"/>
            <a:ext cx="1709057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177</Words>
  <Application>Microsoft Office PowerPoint</Application>
  <PresentationFormat>Widescreen</PresentationFormat>
  <Paragraphs>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#9Slide03 Bebas Neue Bold</vt:lpstr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</cp:lastModifiedBy>
  <cp:revision>30</cp:revision>
  <dcterms:created xsi:type="dcterms:W3CDTF">2023-06-29T03:07:26Z</dcterms:created>
  <dcterms:modified xsi:type="dcterms:W3CDTF">2024-12-05T04:27:47Z</dcterms:modified>
</cp:coreProperties>
</file>