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35ABF7-6A25-4966-9DC2-22FDF92BAB93}"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405649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5ABF7-6A25-4966-9DC2-22FDF92BAB93}"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239304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5ABF7-6A25-4966-9DC2-22FDF92BAB93}"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41663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5ABF7-6A25-4966-9DC2-22FDF92BAB93}"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128608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35ABF7-6A25-4966-9DC2-22FDF92BAB93}"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39630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35ABF7-6A25-4966-9DC2-22FDF92BAB93}"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205249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35ABF7-6A25-4966-9DC2-22FDF92BAB93}"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402241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35ABF7-6A25-4966-9DC2-22FDF92BAB93}"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142641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5ABF7-6A25-4966-9DC2-22FDF92BAB93}"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342600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35ABF7-6A25-4966-9DC2-22FDF92BAB93}"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238555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35ABF7-6A25-4966-9DC2-22FDF92BAB93}"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59EFD-DF61-4FD5-A168-8027F43A0A69}" type="slidenum">
              <a:rPr lang="en-US" smtClean="0"/>
              <a:t>‹#›</a:t>
            </a:fld>
            <a:endParaRPr lang="en-US"/>
          </a:p>
        </p:txBody>
      </p:sp>
    </p:spTree>
    <p:extLst>
      <p:ext uri="{BB962C8B-B14F-4D97-AF65-F5344CB8AC3E}">
        <p14:creationId xmlns:p14="http://schemas.microsoft.com/office/powerpoint/2010/main" val="267534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5ABF7-6A25-4966-9DC2-22FDF92BAB93}"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59EFD-DF61-4FD5-A168-8027F43A0A69}" type="slidenum">
              <a:rPr lang="en-US" smtClean="0"/>
              <a:t>‹#›</a:t>
            </a:fld>
            <a:endParaRPr lang="en-US"/>
          </a:p>
        </p:txBody>
      </p:sp>
    </p:spTree>
    <p:extLst>
      <p:ext uri="{BB962C8B-B14F-4D97-AF65-F5344CB8AC3E}">
        <p14:creationId xmlns:p14="http://schemas.microsoft.com/office/powerpoint/2010/main" val="377274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a:extLst>
              <a:ext uri="{FF2B5EF4-FFF2-40B4-BE49-F238E27FC236}">
                <a16:creationId xmlns:a16="http://schemas.microsoft.com/office/drawing/2014/main" id="{B2CDF210-D306-4AB4-A32D-FFDDD97BC8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563"/>
          <a:stretch/>
        </p:blipFill>
        <p:spPr>
          <a:xfrm>
            <a:off x="-37712" y="3605991"/>
            <a:ext cx="12192000" cy="3276600"/>
          </a:xfrm>
          <a:prstGeom prst="rect">
            <a:avLst/>
          </a:prstGeom>
        </p:spPr>
      </p:pic>
      <p:pic>
        <p:nvPicPr>
          <p:cNvPr id="5" name="Picture 4"/>
          <p:cNvPicPr>
            <a:picLocks noChangeAspect="1"/>
          </p:cNvPicPr>
          <p:nvPr/>
        </p:nvPicPr>
        <p:blipFill>
          <a:blip r:embed="rId3"/>
          <a:stretch>
            <a:fillRect/>
          </a:stretch>
        </p:blipFill>
        <p:spPr>
          <a:xfrm>
            <a:off x="4213859" y="651160"/>
            <a:ext cx="3352281" cy="1117427"/>
          </a:xfrm>
          <a:prstGeom prst="rect">
            <a:avLst/>
          </a:prstGeom>
        </p:spPr>
      </p:pic>
      <p:pic>
        <p:nvPicPr>
          <p:cNvPr id="6" name="Picture 5"/>
          <p:cNvPicPr>
            <a:picLocks noChangeAspect="1"/>
          </p:cNvPicPr>
          <p:nvPr/>
        </p:nvPicPr>
        <p:blipFill>
          <a:blip r:embed="rId4"/>
          <a:stretch>
            <a:fillRect/>
          </a:stretch>
        </p:blipFill>
        <p:spPr>
          <a:xfrm>
            <a:off x="315149" y="1625466"/>
            <a:ext cx="11873723" cy="2719169"/>
          </a:xfrm>
          <a:prstGeom prst="rect">
            <a:avLst/>
          </a:prstGeom>
        </p:spPr>
      </p:pic>
      <p:pic>
        <p:nvPicPr>
          <p:cNvPr id="7" name="Picture 6"/>
          <p:cNvPicPr>
            <a:picLocks noChangeAspect="1"/>
          </p:cNvPicPr>
          <p:nvPr/>
        </p:nvPicPr>
        <p:blipFill>
          <a:blip r:embed="rId5"/>
          <a:stretch>
            <a:fillRect/>
          </a:stretch>
        </p:blipFill>
        <p:spPr>
          <a:xfrm>
            <a:off x="6752535" y="3254724"/>
            <a:ext cx="2371550" cy="1774090"/>
          </a:xfrm>
          <a:prstGeom prst="rect">
            <a:avLst/>
          </a:prstGeom>
        </p:spPr>
      </p:pic>
    </p:spTree>
    <p:extLst>
      <p:ext uri="{BB962C8B-B14F-4D97-AF65-F5344CB8AC3E}">
        <p14:creationId xmlns:p14="http://schemas.microsoft.com/office/powerpoint/2010/main" val="47246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835" y="1986009"/>
            <a:ext cx="4662985"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stretch>
            <a:fillRect/>
          </a:stretch>
        </p:blipFill>
        <p:spPr>
          <a:xfrm>
            <a:off x="440496" y="267001"/>
            <a:ext cx="3164634" cy="1426888"/>
          </a:xfrm>
          <a:prstGeom prst="rect">
            <a:avLst/>
          </a:prstGeom>
        </p:spPr>
      </p:pic>
      <p:sp>
        <p:nvSpPr>
          <p:cNvPr id="6" name="TextBox 5"/>
          <p:cNvSpPr txBox="1"/>
          <p:nvPr/>
        </p:nvSpPr>
        <p:spPr>
          <a:xfrm>
            <a:off x="686737" y="1693889"/>
            <a:ext cx="6228413" cy="3970318"/>
          </a:xfrm>
          <a:prstGeom prst="rect">
            <a:avLst/>
          </a:prstGeom>
          <a:noFill/>
        </p:spPr>
        <p:txBody>
          <a:bodyPr wrap="square" rtlCol="0">
            <a:spAutoFit/>
          </a:bodyPr>
          <a:lstStyle/>
          <a:p>
            <a:pPr algn="just"/>
            <a:r>
              <a:rPr lang="en-US" sz="3600" b="1" dirty="0" err="1">
                <a:solidFill>
                  <a:srgbClr val="990000"/>
                </a:solidFill>
                <a:latin typeface="Cambria" panose="02040503050406030204" pitchFamily="18" charset="0"/>
                <a:ea typeface="Cambria" panose="02040503050406030204" pitchFamily="18" charset="0"/>
              </a:rPr>
              <a:t>Đất</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trồng</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tốt</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màu</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mỡ</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khi</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chứa</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nước</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không</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khí</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và</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chất</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khoáng</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với</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tỉ</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lệ</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thích</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hợp</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Việc</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bón</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phân</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nhằm</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cung</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cấp</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thêm</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các</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chất</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khoáng</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cần</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thiết</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cho</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cây</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phát</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triển</a:t>
            </a:r>
            <a:r>
              <a:rPr lang="en-US" sz="3600" b="1" dirty="0">
                <a:solidFill>
                  <a:srgbClr val="990000"/>
                </a:solidFill>
                <a:latin typeface="Cambria" panose="02040503050406030204" pitchFamily="18" charset="0"/>
                <a:ea typeface="Cambria" panose="02040503050406030204" pitchFamily="18" charset="0"/>
              </a:rPr>
              <a:t> </a:t>
            </a:r>
            <a:r>
              <a:rPr lang="en-US" sz="3600" b="1" dirty="0" err="1">
                <a:solidFill>
                  <a:srgbClr val="990000"/>
                </a:solidFill>
                <a:latin typeface="Cambria" panose="02040503050406030204" pitchFamily="18" charset="0"/>
                <a:ea typeface="Cambria" panose="02040503050406030204" pitchFamily="18" charset="0"/>
              </a:rPr>
              <a:t>tốt</a:t>
            </a:r>
            <a:r>
              <a:rPr lang="en-US" sz="3600" b="1" dirty="0">
                <a:solidFill>
                  <a:srgbClr val="99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6393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9450" y="533400"/>
            <a:ext cx="8534400" cy="2019300"/>
            <a:chOff x="723900" y="571500"/>
            <a:chExt cx="10934700" cy="971550"/>
          </a:xfrm>
        </p:grpSpPr>
        <p:sp>
          <p:nvSpPr>
            <p:cNvPr id="5" name="Rounded Rectangular Callout 4"/>
            <p:cNvSpPr/>
            <p:nvPr/>
          </p:nvSpPr>
          <p:spPr>
            <a:xfrm>
              <a:off x="723900" y="571500"/>
              <a:ext cx="10934700" cy="971550"/>
            </a:xfrm>
            <a:prstGeom prst="wedgeRoundRectCallout">
              <a:avLst>
                <a:gd name="adj1" fmla="val -43307"/>
                <a:gd name="adj2" fmla="val 101630"/>
                <a:gd name="adj3" fmla="val 16667"/>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3573" y="668547"/>
              <a:ext cx="10553700" cy="844063"/>
            </a:xfrm>
            <a:prstGeom prst="rect">
              <a:avLst/>
            </a:prstGeom>
            <a:noFill/>
          </p:spPr>
          <p:txBody>
            <a:bodyPr wrap="square" rtlCol="0">
              <a:spAutoFit/>
            </a:bodyPr>
            <a:lstStyle/>
            <a:p>
              <a:pPr algn="ctr"/>
              <a:r>
                <a:rPr lang="nl-NL" sz="5400" b="1" dirty="0">
                  <a:solidFill>
                    <a:srgbClr val="008080"/>
                  </a:solidFill>
                  <a:latin typeface="Cambria" panose="02040503050406030204" pitchFamily="18" charset="0"/>
                  <a:ea typeface="Cambria" panose="02040503050406030204" pitchFamily="18" charset="0"/>
                </a:rPr>
                <a:t>Đất trồng tốt, màu mỡ là đất như thế nào?</a:t>
              </a:r>
              <a:endParaRPr lang="en-US" sz="5400" b="1" dirty="0">
                <a:solidFill>
                  <a:srgbClr val="008080"/>
                </a:solidFill>
                <a:latin typeface="Cambria" panose="02040503050406030204" pitchFamily="18" charset="0"/>
                <a:ea typeface="Cambria" panose="02040503050406030204" pitchFamily="18" charset="0"/>
              </a:endParaRPr>
            </a:p>
          </p:txBody>
        </p:sp>
      </p:grpSp>
      <p:pic>
        <p:nvPicPr>
          <p:cNvPr id="7"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44" y="1163052"/>
            <a:ext cx="4491789" cy="5839327"/>
          </a:xfrm>
          <a:prstGeom prst="rect">
            <a:avLst/>
          </a:prstGeom>
        </p:spPr>
      </p:pic>
    </p:spTree>
    <p:extLst>
      <p:ext uri="{BB962C8B-B14F-4D97-AF65-F5344CB8AC3E}">
        <p14:creationId xmlns:p14="http://schemas.microsoft.com/office/powerpoint/2010/main" val="1474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AF999C-0F6A-488A-8D71-1E736A0C163E}"/>
              </a:ext>
            </a:extLst>
          </p:cNvPr>
          <p:cNvSpPr txBox="1"/>
          <p:nvPr/>
        </p:nvSpPr>
        <p:spPr>
          <a:xfrm>
            <a:off x="2851860" y="1152982"/>
            <a:ext cx="1768762" cy="630942"/>
          </a:xfrm>
          <a:prstGeom prst="rect">
            <a:avLst/>
          </a:prstGeom>
          <a:noFill/>
          <a:ln w="19050">
            <a:solidFill>
              <a:srgbClr val="53464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đất</a:t>
            </a:r>
            <a:r>
              <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sét</a:t>
            </a:r>
            <a:endPar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AD20670-D7ED-4F39-9ABC-BC3C12D63794}"/>
              </a:ext>
            </a:extLst>
          </p:cNvPr>
          <p:cNvSpPr txBox="1"/>
          <p:nvPr/>
        </p:nvSpPr>
        <p:spPr>
          <a:xfrm>
            <a:off x="76334" y="1159279"/>
            <a:ext cx="1216861" cy="630942"/>
          </a:xfrm>
          <a:prstGeom prst="rect">
            <a:avLst/>
          </a:prstGeom>
          <a:noFill/>
          <a:ln w="19050">
            <a:solidFill>
              <a:srgbClr val="53464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mùn</a:t>
            </a:r>
            <a:r>
              <a:rPr kumimoji="0" lang="en-US" sz="35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7A137F59-FBA8-48B5-9ADA-4D15DDC4A068}"/>
              </a:ext>
            </a:extLst>
          </p:cNvPr>
          <p:cNvSpPr txBox="1"/>
          <p:nvPr/>
        </p:nvSpPr>
        <p:spPr>
          <a:xfrm>
            <a:off x="1540297" y="1152982"/>
            <a:ext cx="1064461" cy="630942"/>
          </a:xfrm>
          <a:prstGeom prst="rect">
            <a:avLst/>
          </a:prstGeom>
          <a:noFill/>
          <a:ln w="19050">
            <a:solidFill>
              <a:srgbClr val="53464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cát</a:t>
            </a:r>
            <a:r>
              <a:rPr kumimoji="0" lang="en-US" sz="35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7205BB30-4C0F-4B06-98E3-1DE20F469AE6}"/>
              </a:ext>
            </a:extLst>
          </p:cNvPr>
          <p:cNvSpPr txBox="1"/>
          <p:nvPr/>
        </p:nvSpPr>
        <p:spPr>
          <a:xfrm>
            <a:off x="4867724" y="1154782"/>
            <a:ext cx="2926709" cy="630942"/>
          </a:xfrm>
          <a:prstGeom prst="rect">
            <a:avLst/>
          </a:prstGeom>
          <a:noFill/>
          <a:ln w="19050">
            <a:solidFill>
              <a:srgbClr val="53464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chất</a:t>
            </a:r>
            <a:r>
              <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khoáng</a:t>
            </a:r>
            <a:endPar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7F6B97-3417-4D18-A5DB-F3BB032A2C46}"/>
              </a:ext>
            </a:extLst>
          </p:cNvPr>
          <p:cNvSpPr txBox="1"/>
          <p:nvPr/>
        </p:nvSpPr>
        <p:spPr>
          <a:xfrm>
            <a:off x="8046146" y="1152982"/>
            <a:ext cx="2385569" cy="630942"/>
          </a:xfrm>
          <a:prstGeom prst="rect">
            <a:avLst/>
          </a:prstGeom>
          <a:noFill/>
          <a:ln w="19050">
            <a:solidFill>
              <a:srgbClr val="53464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không</a:t>
            </a:r>
            <a:r>
              <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khí</a:t>
            </a:r>
            <a:endPar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45DF7D7-50E3-4CCA-A8BD-D17AACB514AA}"/>
              </a:ext>
            </a:extLst>
          </p:cNvPr>
          <p:cNvSpPr txBox="1"/>
          <p:nvPr/>
        </p:nvSpPr>
        <p:spPr>
          <a:xfrm>
            <a:off x="10674941" y="1152982"/>
            <a:ext cx="1388041" cy="630942"/>
          </a:xfrm>
          <a:prstGeom prst="rect">
            <a:avLst/>
          </a:prstGeom>
          <a:noFill/>
          <a:ln w="19050">
            <a:solidFill>
              <a:srgbClr val="53464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n</a:t>
            </a:r>
            <a:r>
              <a:rPr kumimoji="0" lang="vi-VN"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ư</a:t>
            </a: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ớc</a:t>
            </a:r>
            <a:endPar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232CDD6-A4FE-4C87-8CFE-24DC866AFB17}"/>
              </a:ext>
            </a:extLst>
          </p:cNvPr>
          <p:cNvSpPr txBox="1"/>
          <p:nvPr/>
        </p:nvSpPr>
        <p:spPr>
          <a:xfrm>
            <a:off x="3828750" y="80766"/>
            <a:ext cx="515186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Đất</a:t>
            </a:r>
            <a:r>
              <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trồng</a:t>
            </a:r>
            <a:r>
              <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màu</a:t>
            </a:r>
            <a:r>
              <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rPr>
              <a:t>mỡ</a:t>
            </a:r>
            <a:endParaRPr kumimoji="0" lang="en-US" sz="3500" b="1" i="0" u="none" strike="noStrike" kern="1200" cap="none" spc="0" normalizeH="0" baseline="0" noProof="0" dirty="0">
              <a:ln>
                <a:noFill/>
              </a:ln>
              <a:solidFill>
                <a:srgbClr val="534645"/>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Left Brace 10">
            <a:extLst>
              <a:ext uri="{FF2B5EF4-FFF2-40B4-BE49-F238E27FC236}">
                <a16:creationId xmlns:a16="http://schemas.microsoft.com/office/drawing/2014/main" id="{B1643A88-EB39-4AC1-809C-7F9C93F00C96}"/>
              </a:ext>
            </a:extLst>
          </p:cNvPr>
          <p:cNvSpPr/>
          <p:nvPr/>
        </p:nvSpPr>
        <p:spPr>
          <a:xfrm rot="16200000">
            <a:off x="5850705" y="-3154753"/>
            <a:ext cx="231546" cy="10492939"/>
          </a:xfrm>
          <a:prstGeom prst="leftBrace">
            <a:avLst>
              <a:gd name="adj1" fmla="val 74771"/>
              <a:gd name="adj2" fmla="val 50909"/>
            </a:avLst>
          </a:prstGeom>
          <a:ln w="19050">
            <a:solidFill>
              <a:srgbClr val="53464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6715CC4-A317-46A0-9E02-5BC2A9BEA2D1}"/>
              </a:ext>
            </a:extLst>
          </p:cNvPr>
          <p:cNvSpPr txBox="1"/>
          <p:nvPr/>
        </p:nvSpPr>
        <p:spPr>
          <a:xfrm>
            <a:off x="4601024" y="2245590"/>
            <a:ext cx="326887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tỉ</a:t>
            </a:r>
            <a:r>
              <a:rPr kumimoji="0" lang="en-US" sz="35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lệ</a:t>
            </a:r>
            <a:r>
              <a:rPr kumimoji="0" lang="en-US" sz="35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thích</a:t>
            </a:r>
            <a:r>
              <a:rPr kumimoji="0" lang="en-US" sz="35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5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hợp</a:t>
            </a:r>
            <a:endParaRPr kumimoji="0" lang="en-US" sz="35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Right Brace 12">
            <a:extLst>
              <a:ext uri="{FF2B5EF4-FFF2-40B4-BE49-F238E27FC236}">
                <a16:creationId xmlns:a16="http://schemas.microsoft.com/office/drawing/2014/main" id="{4CD07701-F052-4194-A324-D33EB878B6C9}"/>
              </a:ext>
            </a:extLst>
          </p:cNvPr>
          <p:cNvSpPr/>
          <p:nvPr/>
        </p:nvSpPr>
        <p:spPr>
          <a:xfrm rot="16200000">
            <a:off x="5980226" y="-4454522"/>
            <a:ext cx="231547" cy="10714612"/>
          </a:xfrm>
          <a:prstGeom prst="rightBrace">
            <a:avLst>
              <a:gd name="adj1" fmla="val 61939"/>
              <a:gd name="adj2" fmla="val 50000"/>
            </a:avLst>
          </a:prstGeom>
          <a:ln w="19050">
            <a:solidFill>
              <a:srgbClr val="53464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260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F4A6CE84-55BB-4777-A8FF-AD89219B868A}"/>
              </a:ext>
            </a:extLst>
          </p:cNvPr>
          <p:cNvSpPr/>
          <p:nvPr/>
        </p:nvSpPr>
        <p:spPr>
          <a:xfrm>
            <a:off x="2005884" y="1156935"/>
            <a:ext cx="8770504" cy="2348922"/>
          </a:xfrm>
          <a:prstGeom prst="roundRect">
            <a:avLst/>
          </a:prstGeom>
          <a:solidFill>
            <a:srgbClr val="534645">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Sau</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gian</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chất</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khoáng</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đất</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sẽ</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như</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nào</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0502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BC5BEAEB-E389-7C3C-041A-F2DB4F5AE20A}"/>
              </a:ext>
            </a:extLst>
          </p:cNvPr>
          <p:cNvGrpSpPr/>
          <p:nvPr/>
        </p:nvGrpSpPr>
        <p:grpSpPr>
          <a:xfrm>
            <a:off x="505849" y="582477"/>
            <a:ext cx="11111527" cy="1379673"/>
            <a:chOff x="1147155" y="572516"/>
            <a:chExt cx="13337769" cy="229963"/>
          </a:xfrm>
        </p:grpSpPr>
        <p:sp>
          <p:nvSpPr>
            <p:cNvPr id="5" name="Flowchart: Alternate Process 4">
              <a:extLst>
                <a:ext uri="{FF2B5EF4-FFF2-40B4-BE49-F238E27FC236}">
                  <a16:creationId xmlns:a16="http://schemas.microsoft.com/office/drawing/2014/main" id="{5B6713E3-A5F2-5E0D-4DA0-706415FDF64C}"/>
                </a:ext>
              </a:extLst>
            </p:cNvPr>
            <p:cNvSpPr/>
            <p:nvPr/>
          </p:nvSpPr>
          <p:spPr>
            <a:xfrm>
              <a:off x="1147156" y="572516"/>
              <a:ext cx="13337768" cy="229963"/>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F6F49AC-3F83-46CA-AC9E-5A46576F40A2}"/>
                </a:ext>
              </a:extLst>
            </p:cNvPr>
            <p:cNvSpPr txBox="1"/>
            <p:nvPr/>
          </p:nvSpPr>
          <p:spPr>
            <a:xfrm>
              <a:off x="1147155" y="572637"/>
              <a:ext cx="13337769" cy="210330"/>
            </a:xfrm>
            <a:prstGeom prst="rect">
              <a:avLst/>
            </a:prstGeom>
            <a:noFill/>
          </p:spPr>
          <p:txBody>
            <a:bodyPr wrap="square">
              <a:spAutoFit/>
            </a:bodyPr>
            <a:lstStyle/>
            <a:p>
              <a:pPr algn="ct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 </a:t>
              </a:r>
              <a:r>
                <a:rPr lang="nl-NL" sz="3600" b="1">
                  <a:solidFill>
                    <a:srgbClr val="0070C0"/>
                  </a:solidFill>
                  <a:latin typeface="Cambria" panose="02040503050406030204" pitchFamily="18" charset="0"/>
                  <a:ea typeface="Cambria" panose="02040503050406030204" pitchFamily="18" charset="0"/>
                </a:rPr>
                <a:t>Trong quá trình trồng cây, chúng ta bón phân cho cây để làm gì?</a:t>
              </a:r>
              <a:endParaRPr lang="en-US" sz="3600" b="1">
                <a:solidFill>
                  <a:srgbClr val="0070C0"/>
                </a:solidFill>
                <a:latin typeface="Cambria" panose="02040503050406030204" pitchFamily="18" charset="0"/>
                <a:ea typeface="Cambria" panose="02040503050406030204" pitchFamily="18" charset="0"/>
              </a:endParaRPr>
            </a:p>
          </p:txBody>
        </p:sp>
      </p:grpSp>
      <p:sp>
        <p:nvSpPr>
          <p:cNvPr id="7" name="TextBox 6"/>
          <p:cNvSpPr txBox="1"/>
          <p:nvPr/>
        </p:nvSpPr>
        <p:spPr>
          <a:xfrm>
            <a:off x="886849" y="2107945"/>
            <a:ext cx="6537502" cy="2554545"/>
          </a:xfrm>
          <a:prstGeom prst="rect">
            <a:avLst/>
          </a:prstGeom>
          <a:noFill/>
        </p:spPr>
        <p:txBody>
          <a:bodyPr wrap="square" rtlCol="0">
            <a:spAutoFit/>
          </a:bodyPr>
          <a:lstStyle/>
          <a:p>
            <a:pPr lvl="0" algn="just"/>
            <a:r>
              <a:rPr lang="nl-NL" sz="4000" b="1" dirty="0">
                <a:latin typeface="Cambria" panose="02040503050406030204" pitchFamily="18" charset="0"/>
                <a:ea typeface="Cambria" panose="02040503050406030204" pitchFamily="18" charset="0"/>
              </a:rPr>
              <a:t>Việc bón phân giúp cung cấp thêm chất khoáng cần thiết cho cây phát triển, cho năng suất cao.</a:t>
            </a:r>
            <a:endParaRPr kumimoji="0" lang="en-US" sz="6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773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6B833-51E6-45BF-9C5F-00DDE3FE9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331" y="1515240"/>
            <a:ext cx="2860794" cy="3671607"/>
          </a:xfrm>
          <a:prstGeom prst="rect">
            <a:avLst/>
          </a:prstGeom>
        </p:spPr>
      </p:pic>
      <p:pic>
        <p:nvPicPr>
          <p:cNvPr id="5" name="Picture 4">
            <a:extLst>
              <a:ext uri="{FF2B5EF4-FFF2-40B4-BE49-F238E27FC236}">
                <a16:creationId xmlns:a16="http://schemas.microsoft.com/office/drawing/2014/main" id="{32406DD7-7F3C-411A-967F-56D9B8781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32" y="1515240"/>
            <a:ext cx="2560320" cy="3821373"/>
          </a:xfrm>
          <a:prstGeom prst="rect">
            <a:avLst/>
          </a:prstGeom>
        </p:spPr>
      </p:pic>
      <p:pic>
        <p:nvPicPr>
          <p:cNvPr id="6" name="Picture 5" descr="A close up of a sign&#10;&#10;Description automatically generated">
            <a:extLst>
              <a:ext uri="{FF2B5EF4-FFF2-40B4-BE49-F238E27FC236}">
                <a16:creationId xmlns:a16="http://schemas.microsoft.com/office/drawing/2014/main" id="{760265B3-ACBD-4AD3-BAED-098B2CB71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8292" y="1260629"/>
            <a:ext cx="2975414" cy="4205529"/>
          </a:xfrm>
          <a:prstGeom prst="rect">
            <a:avLst/>
          </a:prstGeom>
        </p:spPr>
      </p:pic>
      <p:pic>
        <p:nvPicPr>
          <p:cNvPr id="7" name="Picture 6" descr="A close up of a logo&#10;&#10;Description automatically generated">
            <a:extLst>
              <a:ext uri="{FF2B5EF4-FFF2-40B4-BE49-F238E27FC236}">
                <a16:creationId xmlns:a16="http://schemas.microsoft.com/office/drawing/2014/main" id="{FD1F6786-2426-4D98-8DF3-034E92A6FE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2357" y="1882066"/>
            <a:ext cx="3015834" cy="3093162"/>
          </a:xfrm>
          <a:prstGeom prst="rect">
            <a:avLst/>
          </a:prstGeom>
        </p:spPr>
      </p:pic>
      <p:sp>
        <p:nvSpPr>
          <p:cNvPr id="8" name="Speech Bubble: Rectangle with Corners Rounded 9">
            <a:extLst>
              <a:ext uri="{FF2B5EF4-FFF2-40B4-BE49-F238E27FC236}">
                <a16:creationId xmlns:a16="http://schemas.microsoft.com/office/drawing/2014/main" id="{5DBA09C4-1367-4E97-AAD7-FCC3413E609D}"/>
              </a:ext>
            </a:extLst>
          </p:cNvPr>
          <p:cNvSpPr/>
          <p:nvPr/>
        </p:nvSpPr>
        <p:spPr>
          <a:xfrm rot="20905546">
            <a:off x="515431" y="457422"/>
            <a:ext cx="1986168" cy="1330732"/>
          </a:xfrm>
          <a:prstGeom prst="wedgeRoundRectCallout">
            <a:avLst/>
          </a:prstGeom>
          <a:blipFill>
            <a:blip r:embed="rId6"/>
            <a:stretch>
              <a:fillRect/>
            </a:stretch>
          </a:blipFill>
          <a:ln w="12700" cap="flat" cmpd="sng" algn="ctr">
            <a:solidFill>
              <a:srgbClr val="5346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Speech Bubble: Rectangle with Corners Rounded 14">
            <a:extLst>
              <a:ext uri="{FF2B5EF4-FFF2-40B4-BE49-F238E27FC236}">
                <a16:creationId xmlns:a16="http://schemas.microsoft.com/office/drawing/2014/main" id="{AA250F1C-0458-41BD-B3A7-67961494F457}"/>
              </a:ext>
            </a:extLst>
          </p:cNvPr>
          <p:cNvSpPr/>
          <p:nvPr/>
        </p:nvSpPr>
        <p:spPr>
          <a:xfrm rot="683314">
            <a:off x="3829213" y="530277"/>
            <a:ext cx="1986168" cy="1330732"/>
          </a:xfrm>
          <a:prstGeom prst="wedgeRoundRectCallout">
            <a:avLst>
              <a:gd name="adj1" fmla="val 18522"/>
              <a:gd name="adj2" fmla="val 62858"/>
              <a:gd name="adj3" fmla="val 16667"/>
            </a:avLst>
          </a:prstGeom>
          <a:blipFill>
            <a:blip r:embed="rId7"/>
            <a:stretch>
              <a:fillRect/>
            </a:stretch>
          </a:blipFill>
          <a:ln w="12700" cap="flat" cmpd="sng" algn="ctr">
            <a:solidFill>
              <a:srgbClr val="5346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Speech Bubble: Rectangle with Corners Rounded 16">
            <a:extLst>
              <a:ext uri="{FF2B5EF4-FFF2-40B4-BE49-F238E27FC236}">
                <a16:creationId xmlns:a16="http://schemas.microsoft.com/office/drawing/2014/main" id="{71F52CAA-AC7E-4B26-BA10-59BD9E222460}"/>
              </a:ext>
            </a:extLst>
          </p:cNvPr>
          <p:cNvSpPr/>
          <p:nvPr/>
        </p:nvSpPr>
        <p:spPr>
          <a:xfrm rot="20639883">
            <a:off x="6614040" y="595263"/>
            <a:ext cx="1986168" cy="1330732"/>
          </a:xfrm>
          <a:prstGeom prst="wedgeRoundRectCallout">
            <a:avLst>
              <a:gd name="adj1" fmla="val -22171"/>
              <a:gd name="adj2" fmla="val 63311"/>
              <a:gd name="adj3" fmla="val 16667"/>
            </a:avLst>
          </a:prstGeom>
          <a:blipFill>
            <a:blip r:embed="rId8"/>
            <a:stretch>
              <a:fillRect/>
            </a:stretch>
          </a:blipFill>
          <a:ln w="12700" cap="flat" cmpd="sng" algn="ctr">
            <a:solidFill>
              <a:srgbClr val="5346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Speech Bubble: Rectangle with Corners Rounded 18">
            <a:extLst>
              <a:ext uri="{FF2B5EF4-FFF2-40B4-BE49-F238E27FC236}">
                <a16:creationId xmlns:a16="http://schemas.microsoft.com/office/drawing/2014/main" id="{9851E7E2-D8B5-4877-9020-A7334EB3A9F1}"/>
              </a:ext>
            </a:extLst>
          </p:cNvPr>
          <p:cNvSpPr/>
          <p:nvPr/>
        </p:nvSpPr>
        <p:spPr>
          <a:xfrm rot="867339">
            <a:off x="9980600" y="734046"/>
            <a:ext cx="1986168" cy="1330732"/>
          </a:xfrm>
          <a:prstGeom prst="wedgeRoundRectCallout">
            <a:avLst>
              <a:gd name="adj1" fmla="val 21656"/>
              <a:gd name="adj2" fmla="val 65731"/>
              <a:gd name="adj3" fmla="val 16667"/>
            </a:avLst>
          </a:prstGeom>
          <a:blipFill>
            <a:blip r:embed="rId9"/>
            <a:stretch>
              <a:fillRect/>
            </a:stretch>
          </a:blipFill>
          <a:ln w="12700" cap="flat" cmpd="sng" algn="ctr">
            <a:solidFill>
              <a:srgbClr val="53464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B09568E-0535-45E2-AE4A-461F9982B30B}"/>
              </a:ext>
            </a:extLst>
          </p:cNvPr>
          <p:cNvSpPr txBox="1"/>
          <p:nvPr/>
        </p:nvSpPr>
        <p:spPr>
          <a:xfrm>
            <a:off x="174269" y="5337822"/>
            <a:ext cx="3128560" cy="584775"/>
          </a:xfrm>
          <a:prstGeom prst="rect">
            <a:avLst/>
          </a:prstGeom>
          <a:noFill/>
        </p:spPr>
        <p:txBody>
          <a:bodyPr wrap="square" rtlCol="0">
            <a:spAutoFit/>
          </a:bodyPr>
          <a:lstStyle/>
          <a:p>
            <a:pPr algn="ctr">
              <a:defRPr/>
            </a:pPr>
            <a:r>
              <a:rPr lang="en-US" sz="3200" b="1" dirty="0">
                <a:solidFill>
                  <a:srgbClr val="4472C4">
                    <a:lumMod val="50000"/>
                  </a:srgbClr>
                </a:solidFill>
                <a:latin typeface="Times New Roman" panose="02020603050405020304" pitchFamily="18" charset="0"/>
                <a:cs typeface="Times New Roman" panose="02020603050405020304" pitchFamily="18" charset="0"/>
              </a:rPr>
              <a:t>phot-pho (P)</a:t>
            </a:r>
          </a:p>
        </p:txBody>
      </p:sp>
      <p:sp>
        <p:nvSpPr>
          <p:cNvPr id="13" name="TextBox 12">
            <a:extLst>
              <a:ext uri="{FF2B5EF4-FFF2-40B4-BE49-F238E27FC236}">
                <a16:creationId xmlns:a16="http://schemas.microsoft.com/office/drawing/2014/main" id="{6BC6C069-F508-4688-B96F-B6E2DEFF7BE0}"/>
              </a:ext>
            </a:extLst>
          </p:cNvPr>
          <p:cNvSpPr txBox="1"/>
          <p:nvPr/>
        </p:nvSpPr>
        <p:spPr>
          <a:xfrm>
            <a:off x="3101719" y="5342760"/>
            <a:ext cx="3128560" cy="584775"/>
          </a:xfrm>
          <a:prstGeom prst="rect">
            <a:avLst/>
          </a:prstGeom>
          <a:noFill/>
        </p:spPr>
        <p:txBody>
          <a:bodyPr wrap="square" rtlCol="0">
            <a:spAutoFit/>
          </a:bodyPr>
          <a:lstStyle/>
          <a:p>
            <a:pPr algn="ctr">
              <a:defRPr/>
            </a:pPr>
            <a:r>
              <a:rPr lang="en-US" sz="3200" b="1" dirty="0">
                <a:solidFill>
                  <a:srgbClr val="4472C4">
                    <a:lumMod val="50000"/>
                  </a:srgbClr>
                </a:solidFill>
                <a:latin typeface="Times New Roman" panose="02020603050405020304" pitchFamily="18" charset="0"/>
                <a:cs typeface="Times New Roman" panose="02020603050405020304" pitchFamily="18" charset="0"/>
              </a:rPr>
              <a:t> ka-li (K)</a:t>
            </a:r>
          </a:p>
        </p:txBody>
      </p:sp>
      <p:sp>
        <p:nvSpPr>
          <p:cNvPr id="14" name="TextBox 13">
            <a:extLst>
              <a:ext uri="{FF2B5EF4-FFF2-40B4-BE49-F238E27FC236}">
                <a16:creationId xmlns:a16="http://schemas.microsoft.com/office/drawing/2014/main" id="{C457FB75-DE17-44B1-ADD5-3A8EA941E1FE}"/>
              </a:ext>
            </a:extLst>
          </p:cNvPr>
          <p:cNvSpPr txBox="1"/>
          <p:nvPr/>
        </p:nvSpPr>
        <p:spPr>
          <a:xfrm>
            <a:off x="5990883" y="5346673"/>
            <a:ext cx="3128560" cy="584775"/>
          </a:xfrm>
          <a:prstGeom prst="rect">
            <a:avLst/>
          </a:prstGeom>
          <a:noFill/>
        </p:spPr>
        <p:txBody>
          <a:bodyPr wrap="square" rtlCol="0">
            <a:spAutoFit/>
          </a:bodyPr>
          <a:lstStyle/>
          <a:p>
            <a:pPr algn="ctr">
              <a:defRPr/>
            </a:pPr>
            <a:r>
              <a:rPr lang="en-US" sz="3200" b="1" dirty="0">
                <a:solidFill>
                  <a:srgbClr val="4472C4">
                    <a:lumMod val="50000"/>
                  </a:srgbClr>
                </a:solidFill>
                <a:latin typeface="Times New Roman" panose="02020603050405020304" pitchFamily="18" charset="0"/>
                <a:cs typeface="Times New Roman" panose="02020603050405020304" pitchFamily="18" charset="0"/>
              </a:rPr>
              <a:t> </a:t>
            </a:r>
            <a:r>
              <a:rPr lang="en-US" sz="3200" b="1" dirty="0" err="1">
                <a:solidFill>
                  <a:srgbClr val="4472C4">
                    <a:lumMod val="50000"/>
                  </a:srgbClr>
                </a:solidFill>
                <a:latin typeface="Times New Roman" panose="02020603050405020304" pitchFamily="18" charset="0"/>
                <a:cs typeface="Times New Roman" panose="02020603050405020304" pitchFamily="18" charset="0"/>
              </a:rPr>
              <a:t>ni</a:t>
            </a:r>
            <a:r>
              <a:rPr lang="en-US" sz="3200" b="1" dirty="0">
                <a:solidFill>
                  <a:srgbClr val="4472C4">
                    <a:lumMod val="50000"/>
                  </a:srgbClr>
                </a:solidFill>
                <a:latin typeface="Times New Roman" panose="02020603050405020304" pitchFamily="18" charset="0"/>
                <a:cs typeface="Times New Roman" panose="02020603050405020304" pitchFamily="18" charset="0"/>
              </a:rPr>
              <a:t>-t</a:t>
            </a:r>
            <a:r>
              <a:rPr lang="vi-VN" sz="3200" b="1">
                <a:solidFill>
                  <a:srgbClr val="4472C4">
                    <a:lumMod val="50000"/>
                  </a:srgbClr>
                </a:solidFill>
                <a:latin typeface="Times New Roman" panose="02020603050405020304" pitchFamily="18" charset="0"/>
                <a:cs typeface="Times New Roman" panose="02020603050405020304" pitchFamily="18" charset="0"/>
              </a:rPr>
              <a:t>ơ</a:t>
            </a:r>
            <a:r>
              <a:rPr lang="en-US" sz="3200" b="1">
                <a:solidFill>
                  <a:srgbClr val="4472C4">
                    <a:lumMod val="50000"/>
                  </a:srgbClr>
                </a:solidFill>
                <a:latin typeface="Times New Roman" panose="02020603050405020304" pitchFamily="18" charset="0"/>
                <a:cs typeface="Times New Roman" panose="02020603050405020304" pitchFamily="18" charset="0"/>
              </a:rPr>
              <a:t> (N)</a:t>
            </a:r>
            <a:endParaRPr lang="en-US" sz="3200" b="1" dirty="0">
              <a:solidFill>
                <a:srgbClr val="4472C4">
                  <a:lumMod val="50000"/>
                </a:srgb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BF12480-4B2A-4ABF-A890-5248729247F4}"/>
              </a:ext>
            </a:extLst>
          </p:cNvPr>
          <p:cNvSpPr txBox="1"/>
          <p:nvPr/>
        </p:nvSpPr>
        <p:spPr>
          <a:xfrm>
            <a:off x="9039125" y="5336613"/>
            <a:ext cx="3128560" cy="1077218"/>
          </a:xfrm>
          <a:prstGeom prst="rect">
            <a:avLst/>
          </a:prstGeom>
          <a:noFill/>
        </p:spPr>
        <p:txBody>
          <a:bodyPr wrap="square" rtlCol="0">
            <a:spAutoFit/>
          </a:bodyPr>
          <a:lstStyle/>
          <a:p>
            <a:pPr algn="ctr">
              <a:defRPr/>
            </a:pPr>
            <a:r>
              <a:rPr lang="en-US" sz="2400" b="1" dirty="0">
                <a:solidFill>
                  <a:srgbClr val="4472C4">
                    <a:lumMod val="50000"/>
                  </a:srgbClr>
                </a:solidFill>
                <a:latin typeface="Times New Roman" panose="02020603050405020304" pitchFamily="18" charset="0"/>
                <a:cs typeface="Times New Roman" panose="02020603050405020304" pitchFamily="18" charset="0"/>
              </a:rPr>
              <a:t> </a:t>
            </a:r>
            <a:r>
              <a:rPr lang="en-US" sz="3200" b="1" dirty="0" err="1">
                <a:solidFill>
                  <a:srgbClr val="4472C4">
                    <a:lumMod val="50000"/>
                  </a:srgbClr>
                </a:solidFill>
                <a:latin typeface="Times New Roman" panose="02020603050405020304" pitchFamily="18" charset="0"/>
                <a:cs typeface="Times New Roman" panose="02020603050405020304" pitchFamily="18" charset="0"/>
              </a:rPr>
              <a:t>ni</a:t>
            </a:r>
            <a:r>
              <a:rPr lang="en-US" sz="3200" b="1" dirty="0">
                <a:solidFill>
                  <a:srgbClr val="4472C4">
                    <a:lumMod val="50000"/>
                  </a:srgbClr>
                </a:solidFill>
                <a:latin typeface="Times New Roman" panose="02020603050405020304" pitchFamily="18" charset="0"/>
                <a:cs typeface="Times New Roman" panose="02020603050405020304" pitchFamily="18" charset="0"/>
              </a:rPr>
              <a:t>-t</a:t>
            </a:r>
            <a:r>
              <a:rPr lang="vi-VN" sz="3200" b="1" dirty="0">
                <a:solidFill>
                  <a:srgbClr val="4472C4">
                    <a:lumMod val="50000"/>
                  </a:srgbClr>
                </a:solidFill>
                <a:latin typeface="Times New Roman" panose="02020603050405020304" pitchFamily="18" charset="0"/>
                <a:cs typeface="Times New Roman" panose="02020603050405020304" pitchFamily="18" charset="0"/>
              </a:rPr>
              <a:t>ơ</a:t>
            </a:r>
            <a:r>
              <a:rPr lang="en-US" sz="3200" b="1" dirty="0">
                <a:solidFill>
                  <a:srgbClr val="4472C4">
                    <a:lumMod val="50000"/>
                  </a:srgbClr>
                </a:solidFill>
                <a:latin typeface="Times New Roman" panose="02020603050405020304" pitchFamily="18" charset="0"/>
                <a:cs typeface="Times New Roman" panose="02020603050405020304" pitchFamily="18" charset="0"/>
              </a:rPr>
              <a:t>, phot-pho, kali</a:t>
            </a:r>
            <a:endParaRPr lang="en-US" sz="2400" b="1" dirty="0">
              <a:solidFill>
                <a:srgbClr val="4472C4">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6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repeatCount="indefinite" fill="hold" grpId="0" nodeType="withEffect">
                                  <p:stCondLst>
                                    <p:cond delay="0"/>
                                  </p:stCondLst>
                                  <p:endCondLst>
                                    <p:cond evt="onNext" delay="0">
                                      <p:tgtEl>
                                        <p:sldTgt/>
                                      </p:tgtEl>
                                    </p:cond>
                                  </p:end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repeatCount="indefinite" fill="hold" grpId="0" nodeType="withEffect">
                                  <p:stCondLst>
                                    <p:cond delay="0"/>
                                  </p:stCondLst>
                                  <p:endCondLst>
                                    <p:cond evt="onNext" delay="0">
                                      <p:tgtEl>
                                        <p:sldTgt/>
                                      </p:tgtEl>
                                    </p:cond>
                                  </p:endCondLst>
                                  <p:childTnLst>
                                    <p:animRot by="120000">
                                      <p:cBhvr>
                                        <p:cTn id="18" dur="100" fill="hold">
                                          <p:stCondLst>
                                            <p:cond delay="0"/>
                                          </p:stCondLst>
                                        </p:cTn>
                                        <p:tgtEl>
                                          <p:spTgt spid="10"/>
                                        </p:tgtEl>
                                        <p:attrNameLst>
                                          <p:attrName>r</p:attrName>
                                        </p:attrNameLst>
                                      </p:cBhvr>
                                    </p:animRot>
                                    <p:animRot by="-240000">
                                      <p:cBhvr>
                                        <p:cTn id="19" dur="200" fill="hold">
                                          <p:stCondLst>
                                            <p:cond delay="200"/>
                                          </p:stCondLst>
                                        </p:cTn>
                                        <p:tgtEl>
                                          <p:spTgt spid="10"/>
                                        </p:tgtEl>
                                        <p:attrNameLst>
                                          <p:attrName>r</p:attrName>
                                        </p:attrNameLst>
                                      </p:cBhvr>
                                    </p:animRot>
                                    <p:animRot by="240000">
                                      <p:cBhvr>
                                        <p:cTn id="20" dur="200" fill="hold">
                                          <p:stCondLst>
                                            <p:cond delay="400"/>
                                          </p:stCondLst>
                                        </p:cTn>
                                        <p:tgtEl>
                                          <p:spTgt spid="10"/>
                                        </p:tgtEl>
                                        <p:attrNameLst>
                                          <p:attrName>r</p:attrName>
                                        </p:attrNameLst>
                                      </p:cBhvr>
                                    </p:animRot>
                                    <p:animRot by="-240000">
                                      <p:cBhvr>
                                        <p:cTn id="21" dur="200" fill="hold">
                                          <p:stCondLst>
                                            <p:cond delay="600"/>
                                          </p:stCondLst>
                                        </p:cTn>
                                        <p:tgtEl>
                                          <p:spTgt spid="10"/>
                                        </p:tgtEl>
                                        <p:attrNameLst>
                                          <p:attrName>r</p:attrName>
                                        </p:attrNameLst>
                                      </p:cBhvr>
                                    </p:animRot>
                                    <p:animRot by="120000">
                                      <p:cBhvr>
                                        <p:cTn id="22" dur="200" fill="hold">
                                          <p:stCondLst>
                                            <p:cond delay="800"/>
                                          </p:stCondLst>
                                        </p:cTn>
                                        <p:tgtEl>
                                          <p:spTgt spid="10"/>
                                        </p:tgtEl>
                                        <p:attrNameLst>
                                          <p:attrName>r</p:attrName>
                                        </p:attrNameLst>
                                      </p:cBhvr>
                                    </p:animRot>
                                  </p:childTnLst>
                                </p:cTn>
                              </p:par>
                              <p:par>
                                <p:cTn id="23" presetID="32" presetClass="emph" presetSubtype="0" repeatCount="indefinite" fill="hold" grpId="0" nodeType="withEffect">
                                  <p:stCondLst>
                                    <p:cond delay="0"/>
                                  </p:stCondLst>
                                  <p:endCondLst>
                                    <p:cond evt="onNext" delay="0">
                                      <p:tgtEl>
                                        <p:sldTgt/>
                                      </p:tgtEl>
                                    </p:cond>
                                  </p:endCondLst>
                                  <p:childTnLst>
                                    <p:animRot by="120000">
                                      <p:cBhvr>
                                        <p:cTn id="24" dur="100" fill="hold">
                                          <p:stCondLst>
                                            <p:cond delay="0"/>
                                          </p:stCondLst>
                                        </p:cTn>
                                        <p:tgtEl>
                                          <p:spTgt spid="11"/>
                                        </p:tgtEl>
                                        <p:attrNameLst>
                                          <p:attrName>r</p:attrName>
                                        </p:attrNameLst>
                                      </p:cBhvr>
                                    </p:animRot>
                                    <p:animRot by="-240000">
                                      <p:cBhvr>
                                        <p:cTn id="25" dur="200" fill="hold">
                                          <p:stCondLst>
                                            <p:cond delay="200"/>
                                          </p:stCondLst>
                                        </p:cTn>
                                        <p:tgtEl>
                                          <p:spTgt spid="11"/>
                                        </p:tgtEl>
                                        <p:attrNameLst>
                                          <p:attrName>r</p:attrName>
                                        </p:attrNameLst>
                                      </p:cBhvr>
                                    </p:animRot>
                                    <p:animRot by="240000">
                                      <p:cBhvr>
                                        <p:cTn id="26" dur="200" fill="hold">
                                          <p:stCondLst>
                                            <p:cond delay="400"/>
                                          </p:stCondLst>
                                        </p:cTn>
                                        <p:tgtEl>
                                          <p:spTgt spid="11"/>
                                        </p:tgtEl>
                                        <p:attrNameLst>
                                          <p:attrName>r</p:attrName>
                                        </p:attrNameLst>
                                      </p:cBhvr>
                                    </p:animRot>
                                    <p:animRot by="-240000">
                                      <p:cBhvr>
                                        <p:cTn id="27" dur="200" fill="hold">
                                          <p:stCondLst>
                                            <p:cond delay="600"/>
                                          </p:stCondLst>
                                        </p:cTn>
                                        <p:tgtEl>
                                          <p:spTgt spid="11"/>
                                        </p:tgtEl>
                                        <p:attrNameLst>
                                          <p:attrName>r</p:attrName>
                                        </p:attrNameLst>
                                      </p:cBhvr>
                                    </p:animRot>
                                    <p:animRot by="120000">
                                      <p:cBhvr>
                                        <p:cTn id="2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BC5BEAEB-E389-7C3C-041A-F2DB4F5AE20A}"/>
              </a:ext>
            </a:extLst>
          </p:cNvPr>
          <p:cNvGrpSpPr/>
          <p:nvPr/>
        </p:nvGrpSpPr>
        <p:grpSpPr>
          <a:xfrm>
            <a:off x="561474" y="1921177"/>
            <a:ext cx="10995942" cy="4575605"/>
            <a:chOff x="169315" y="528866"/>
            <a:chExt cx="14793873" cy="155373"/>
          </a:xfrm>
        </p:grpSpPr>
        <p:sp>
          <p:nvSpPr>
            <p:cNvPr id="5" name="Flowchart: Alternate Process 4">
              <a:extLst>
                <a:ext uri="{FF2B5EF4-FFF2-40B4-BE49-F238E27FC236}">
                  <a16:creationId xmlns:a16="http://schemas.microsoft.com/office/drawing/2014/main" id="{5B6713E3-A5F2-5E0D-4DA0-706415FDF64C}"/>
                </a:ext>
              </a:extLst>
            </p:cNvPr>
            <p:cNvSpPr/>
            <p:nvPr/>
          </p:nvSpPr>
          <p:spPr>
            <a:xfrm>
              <a:off x="169315" y="528866"/>
              <a:ext cx="14793873" cy="141764"/>
            </a:xfrm>
            <a:prstGeom prst="flowChartAlternateProcess">
              <a:avLst/>
            </a:prstGeom>
            <a:solidFill>
              <a:schemeClr val="bg1">
                <a:alpha val="65000"/>
              </a:schemeClr>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a:extLst>
                <a:ext uri="{FF2B5EF4-FFF2-40B4-BE49-F238E27FC236}">
                  <a16:creationId xmlns:a16="http://schemas.microsoft.com/office/drawing/2014/main" id="{FF6F49AC-3F83-46CA-AC9E-5A46576F40A2}"/>
                </a:ext>
              </a:extLst>
            </p:cNvPr>
            <p:cNvSpPr txBox="1"/>
            <p:nvPr/>
          </p:nvSpPr>
          <p:spPr>
            <a:xfrm>
              <a:off x="345989" y="530608"/>
              <a:ext cx="14440523" cy="153631"/>
            </a:xfrm>
            <a:prstGeom prst="rect">
              <a:avLst/>
            </a:prstGeom>
            <a:noFill/>
          </p:spPr>
          <p:txBody>
            <a:bodyPr wrap="square">
              <a:spAutoFit/>
            </a:bodyPr>
            <a:lstStyle/>
            <a:p>
              <a:pPr algn="just"/>
              <a:r>
                <a:rPr lang="nl-NL" sz="3600" b="1">
                  <a:solidFill>
                    <a:srgbClr val="009999"/>
                  </a:solidFill>
                  <a:latin typeface="Cambria" panose="02040503050406030204" pitchFamily="18" charset="0"/>
                  <a:ea typeface="Cambria" panose="02040503050406030204" pitchFamily="18" charset="0"/>
                </a:rPr>
                <a:t>   </a:t>
              </a:r>
              <a:r>
                <a:rPr lang="nl-NL" sz="3600" b="1">
                  <a:solidFill>
                    <a:srgbClr val="002060"/>
                  </a:solidFill>
                  <a:latin typeface="Cambria" panose="02040503050406030204" pitchFamily="18" charset="0"/>
                  <a:ea typeface="Cambria" panose="02040503050406030204" pitchFamily="18" charset="0"/>
                </a:rPr>
                <a:t>- Thực vật cần đủ nước, chất khoáng, không khí, ánh sáng và nhiệt độ thích hợp để sống và phát triển.</a:t>
              </a:r>
            </a:p>
            <a:p>
              <a:pPr algn="just"/>
              <a:r>
                <a:rPr lang="nl-NL" sz="3600" b="1">
                  <a:solidFill>
                    <a:srgbClr val="002060"/>
                  </a:solidFill>
                  <a:latin typeface="Cambria" panose="02040503050406030204" pitchFamily="18" charset="0"/>
                  <a:ea typeface="Cambria" panose="02040503050406030204" pitchFamily="18" charset="0"/>
                </a:rPr>
                <a:t>- Thực vật có khả năng tự tổng hợp các chất dinh dưỡng cần cho sự sống nhờ quá trình quang hợp.</a:t>
              </a:r>
            </a:p>
            <a:p>
              <a:pPr algn="just"/>
              <a:r>
                <a:rPr lang="nl-NL" sz="3600" b="1">
                  <a:solidFill>
                    <a:srgbClr val="002060"/>
                  </a:solidFill>
                  <a:latin typeface="Cambria" panose="02040503050406030204" pitchFamily="18" charset="0"/>
                  <a:ea typeface="Cambria" panose="02040503050406030204" pitchFamily="18" charset="0"/>
                </a:rPr>
                <a:t>- Thực vật trao đổi khí các-bô-níc, ô-xi, nước và các chất khoáng với môi trường.</a:t>
              </a:r>
              <a:endParaRPr lang="en-US" sz="3600" b="1" dirty="0">
                <a:solidFill>
                  <a:srgbClr val="002060"/>
                </a:solidFill>
                <a:latin typeface="Cambria" panose="02040503050406030204" pitchFamily="18" charset="0"/>
                <a:ea typeface="Cambria" panose="02040503050406030204" pitchFamily="18" charset="0"/>
              </a:endParaRPr>
            </a:p>
          </p:txBody>
        </p:sp>
      </p:grpSp>
      <p:pic>
        <p:nvPicPr>
          <p:cNvPr id="7" name="Picture 6"/>
          <p:cNvPicPr>
            <a:picLocks noChangeAspect="1"/>
          </p:cNvPicPr>
          <p:nvPr/>
        </p:nvPicPr>
        <p:blipFill>
          <a:blip r:embed="rId2"/>
          <a:stretch>
            <a:fillRect/>
          </a:stretch>
        </p:blipFill>
        <p:spPr>
          <a:xfrm>
            <a:off x="1032005" y="291680"/>
            <a:ext cx="5706351" cy="1926503"/>
          </a:xfrm>
          <a:prstGeom prst="rect">
            <a:avLst/>
          </a:prstGeom>
        </p:spPr>
      </p:pic>
    </p:spTree>
    <p:extLst>
      <p:ext uri="{BB962C8B-B14F-4D97-AF65-F5344CB8AC3E}">
        <p14:creationId xmlns:p14="http://schemas.microsoft.com/office/powerpoint/2010/main" val="14164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188" y="929423"/>
            <a:ext cx="11723624" cy="4999153"/>
          </a:xfrm>
          <a:prstGeom prst="rect">
            <a:avLst/>
          </a:prstGeom>
        </p:spPr>
      </p:pic>
    </p:spTree>
    <p:extLst>
      <p:ext uri="{BB962C8B-B14F-4D97-AF65-F5344CB8AC3E}">
        <p14:creationId xmlns:p14="http://schemas.microsoft.com/office/powerpoint/2010/main" val="230289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64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C0004B40-E416-4F3E-9BEA-834021CE9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28044">
            <a:off x="7464396" y="1087322"/>
            <a:ext cx="4949260" cy="6186576"/>
          </a:xfrm>
          <a:prstGeom prst="rect">
            <a:avLst/>
          </a:prstGeom>
        </p:spPr>
      </p:pic>
      <p:pic>
        <p:nvPicPr>
          <p:cNvPr id="5" name="Picture 4"/>
          <p:cNvPicPr>
            <a:picLocks noChangeAspect="1"/>
          </p:cNvPicPr>
          <p:nvPr/>
        </p:nvPicPr>
        <p:blipFill>
          <a:blip r:embed="rId3"/>
          <a:stretch>
            <a:fillRect/>
          </a:stretch>
        </p:blipFill>
        <p:spPr>
          <a:xfrm>
            <a:off x="244588" y="708660"/>
            <a:ext cx="8313834" cy="5358712"/>
          </a:xfrm>
          <a:prstGeom prst="rect">
            <a:avLst/>
          </a:prstGeom>
        </p:spPr>
      </p:pic>
      <p:pic>
        <p:nvPicPr>
          <p:cNvPr id="6" name="Picture 5"/>
          <p:cNvPicPr>
            <a:picLocks noChangeAspect="1"/>
          </p:cNvPicPr>
          <p:nvPr/>
        </p:nvPicPr>
        <p:blipFill>
          <a:blip r:embed="rId4"/>
          <a:stretch>
            <a:fillRect/>
          </a:stretch>
        </p:blipFill>
        <p:spPr>
          <a:xfrm>
            <a:off x="8313755" y="2508032"/>
            <a:ext cx="3097036" cy="1847248"/>
          </a:xfrm>
          <a:prstGeom prst="rect">
            <a:avLst/>
          </a:prstGeom>
        </p:spPr>
      </p:pic>
    </p:spTree>
    <p:extLst>
      <p:ext uri="{BB962C8B-B14F-4D97-AF65-F5344CB8AC3E}">
        <p14:creationId xmlns:p14="http://schemas.microsoft.com/office/powerpoint/2010/main" val="3013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576" y="1734565"/>
            <a:ext cx="4121426" cy="5158263"/>
          </a:xfrm>
          <a:prstGeom prst="rect">
            <a:avLst/>
          </a:prstGeom>
        </p:spPr>
      </p:pic>
      <p:grpSp>
        <p:nvGrpSpPr>
          <p:cNvPr id="5" name="Group">
            <a:extLst>
              <a:ext uri="{FF2B5EF4-FFF2-40B4-BE49-F238E27FC236}">
                <a16:creationId xmlns:a16="http://schemas.microsoft.com/office/drawing/2014/main" id="{BC5BEAEB-E389-7C3C-041A-F2DB4F5AE20A}"/>
              </a:ext>
            </a:extLst>
          </p:cNvPr>
          <p:cNvGrpSpPr/>
          <p:nvPr/>
        </p:nvGrpSpPr>
        <p:grpSpPr>
          <a:xfrm>
            <a:off x="715712" y="472212"/>
            <a:ext cx="10820290" cy="1262353"/>
            <a:chOff x="1147156" y="572516"/>
            <a:chExt cx="12988181" cy="324659"/>
          </a:xfrm>
        </p:grpSpPr>
        <p:sp>
          <p:nvSpPr>
            <p:cNvPr id="6" name="Flowchart: Alternate Process 5">
              <a:extLst>
                <a:ext uri="{FF2B5EF4-FFF2-40B4-BE49-F238E27FC236}">
                  <a16:creationId xmlns:a16="http://schemas.microsoft.com/office/drawing/2014/main" id="{5B6713E3-A5F2-5E0D-4DA0-706415FDF64C}"/>
                </a:ext>
              </a:extLst>
            </p:cNvPr>
            <p:cNvSpPr/>
            <p:nvPr/>
          </p:nvSpPr>
          <p:spPr>
            <a:xfrm>
              <a:off x="1147156" y="572516"/>
              <a:ext cx="12988181" cy="324659"/>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FF6F49AC-3F83-46CA-AC9E-5A46576F40A2}"/>
                </a:ext>
              </a:extLst>
            </p:cNvPr>
            <p:cNvSpPr txBox="1"/>
            <p:nvPr/>
          </p:nvSpPr>
          <p:spPr>
            <a:xfrm>
              <a:off x="1147156" y="572637"/>
              <a:ext cx="12988181" cy="324538"/>
            </a:xfrm>
            <a:prstGeom prst="rect">
              <a:avLst/>
            </a:prstGeom>
            <a:noFill/>
          </p:spPr>
          <p:txBody>
            <a:bodyPr wrap="square">
              <a:spAutoFit/>
            </a:bodyPr>
            <a:lstStyle/>
            <a:p>
              <a:pPr algn="ctr"/>
              <a:r>
                <a:rPr lang="en-US" sz="3800" b="1" i="0">
                  <a:solidFill>
                    <a:srgbClr val="009999"/>
                  </a:solidFill>
                  <a:effectLst/>
                  <a:latin typeface="Cambria" panose="02040503050406030204" pitchFamily="18" charset="0"/>
                </a:rPr>
                <a:t>Quan sát hình 11, mô tả sự trao đổi nước, chất khoáng của thực vật với môi trường.</a:t>
              </a:r>
              <a:endParaRPr lang="en-US" sz="3800" b="1" dirty="0">
                <a:solidFill>
                  <a:srgbClr val="009999"/>
                </a:solidFill>
                <a:latin typeface="Cambria" panose="02040503050406030204" pitchFamily="18"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393" y="3381202"/>
            <a:ext cx="4676931" cy="3191554"/>
          </a:xfrm>
          <a:prstGeom prst="rect">
            <a:avLst/>
          </a:prstGeom>
        </p:spPr>
      </p:pic>
    </p:spTree>
    <p:extLst>
      <p:ext uri="{BB962C8B-B14F-4D97-AF65-F5344CB8AC3E}">
        <p14:creationId xmlns:p14="http://schemas.microsoft.com/office/powerpoint/2010/main" val="12475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525" y="1636595"/>
            <a:ext cx="4199704" cy="5256233"/>
          </a:xfrm>
          <a:prstGeom prst="rect">
            <a:avLst/>
          </a:prstGeom>
        </p:spPr>
      </p:pic>
      <p:grpSp>
        <p:nvGrpSpPr>
          <p:cNvPr id="5" name="Group">
            <a:extLst>
              <a:ext uri="{FF2B5EF4-FFF2-40B4-BE49-F238E27FC236}">
                <a16:creationId xmlns:a16="http://schemas.microsoft.com/office/drawing/2014/main" id="{BC5BEAEB-E389-7C3C-041A-F2DB4F5AE20A}"/>
              </a:ext>
            </a:extLst>
          </p:cNvPr>
          <p:cNvGrpSpPr/>
          <p:nvPr/>
        </p:nvGrpSpPr>
        <p:grpSpPr>
          <a:xfrm>
            <a:off x="715712" y="472213"/>
            <a:ext cx="10820290" cy="1164382"/>
            <a:chOff x="1147156" y="572516"/>
            <a:chExt cx="12988181" cy="324659"/>
          </a:xfrm>
        </p:grpSpPr>
        <p:sp>
          <p:nvSpPr>
            <p:cNvPr id="6" name="Flowchart: Alternate Process 5">
              <a:extLst>
                <a:ext uri="{FF2B5EF4-FFF2-40B4-BE49-F238E27FC236}">
                  <a16:creationId xmlns:a16="http://schemas.microsoft.com/office/drawing/2014/main" id="{5B6713E3-A5F2-5E0D-4DA0-706415FDF64C}"/>
                </a:ext>
              </a:extLst>
            </p:cNvPr>
            <p:cNvSpPr/>
            <p:nvPr/>
          </p:nvSpPr>
          <p:spPr>
            <a:xfrm>
              <a:off x="1147156" y="572516"/>
              <a:ext cx="12988181" cy="324659"/>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FF6F49AC-3F83-46CA-AC9E-5A46576F40A2}"/>
                </a:ext>
              </a:extLst>
            </p:cNvPr>
            <p:cNvSpPr txBox="1"/>
            <p:nvPr/>
          </p:nvSpPr>
          <p:spPr>
            <a:xfrm>
              <a:off x="1147156" y="572637"/>
              <a:ext cx="12988181" cy="317519"/>
            </a:xfrm>
            <a:prstGeom prst="rect">
              <a:avLst/>
            </a:prstGeom>
            <a:noFill/>
          </p:spPr>
          <p:txBody>
            <a:bodyPr wrap="square">
              <a:spAutoFit/>
            </a:bodyPr>
            <a:lstStyle/>
            <a:p>
              <a:pPr algn="ctr"/>
              <a:r>
                <a:rPr lang="en-US" sz="3400" b="1" i="0">
                  <a:solidFill>
                    <a:srgbClr val="009999"/>
                  </a:solidFill>
                  <a:effectLst/>
                  <a:latin typeface="Cambria" panose="02040503050406030204" pitchFamily="18" charset="0"/>
                </a:rPr>
                <a:t>1. Quan sát hình 11, mô tả sự trao đổi nước, chất khoáng của thực vật với môi trường.</a:t>
              </a:r>
              <a:endParaRPr lang="en-US" sz="3400" b="1" dirty="0">
                <a:solidFill>
                  <a:srgbClr val="009999"/>
                </a:solidFill>
                <a:latin typeface="Cambria" panose="02040503050406030204" pitchFamily="18" charset="0"/>
              </a:endParaRPr>
            </a:p>
          </p:txBody>
        </p:sp>
      </p:grpSp>
      <p:sp>
        <p:nvSpPr>
          <p:cNvPr id="8" name="TextBox 7"/>
          <p:cNvSpPr txBox="1"/>
          <p:nvPr/>
        </p:nvSpPr>
        <p:spPr>
          <a:xfrm>
            <a:off x="278335" y="1774321"/>
            <a:ext cx="7573618" cy="1015663"/>
          </a:xfrm>
          <a:prstGeom prst="rect">
            <a:avLst/>
          </a:prstGeom>
          <a:noFill/>
        </p:spPr>
        <p:txBody>
          <a:bodyPr wrap="square" rtlCol="0">
            <a:spAutoFit/>
          </a:bodyPr>
          <a:lstStyle/>
          <a:p>
            <a:pPr algn="ctr"/>
            <a:r>
              <a:rPr lang="vi-VN" sz="3000" b="1">
                <a:solidFill>
                  <a:schemeClr val="accent6">
                    <a:lumMod val="50000"/>
                  </a:schemeClr>
                </a:solidFill>
                <a:latin typeface="Cambria" panose="02040503050406030204" pitchFamily="18" charset="0"/>
                <a:ea typeface="Cambria" panose="02040503050406030204" pitchFamily="18" charset="0"/>
              </a:rPr>
              <a:t>Sự trao đổi nước, chất khoáng của thực vật với môi trường gồm </a:t>
            </a:r>
            <a:r>
              <a:rPr lang="vi-VN" sz="3000" b="1">
                <a:solidFill>
                  <a:srgbClr val="00B050"/>
                </a:solidFill>
                <a:latin typeface="Cambria" panose="02040503050406030204" pitchFamily="18" charset="0"/>
                <a:ea typeface="Cambria" panose="02040503050406030204" pitchFamily="18" charset="0"/>
              </a:rPr>
              <a:t>3 giai đoạn</a:t>
            </a:r>
            <a:r>
              <a:rPr lang="vi-VN" sz="3000" b="1">
                <a:solidFill>
                  <a:schemeClr val="accent6">
                    <a:lumMod val="50000"/>
                  </a:schemeClr>
                </a:solidFill>
                <a:latin typeface="Cambria" panose="02040503050406030204" pitchFamily="18" charset="0"/>
                <a:ea typeface="Cambria" panose="02040503050406030204" pitchFamily="18" charset="0"/>
              </a:rPr>
              <a:t>:</a:t>
            </a:r>
            <a:endParaRPr lang="en-US" sz="3000" b="1">
              <a:solidFill>
                <a:schemeClr val="accent6">
                  <a:lumMod val="50000"/>
                </a:schemeClr>
              </a:solidFill>
              <a:latin typeface="Cambria" panose="02040503050406030204" pitchFamily="18" charset="0"/>
              <a:ea typeface="Cambria" panose="02040503050406030204" pitchFamily="18" charset="0"/>
            </a:endParaRPr>
          </a:p>
        </p:txBody>
      </p:sp>
      <p:grpSp>
        <p:nvGrpSpPr>
          <p:cNvPr id="9" name="Group 8"/>
          <p:cNvGrpSpPr/>
          <p:nvPr/>
        </p:nvGrpSpPr>
        <p:grpSpPr>
          <a:xfrm>
            <a:off x="456702" y="2887955"/>
            <a:ext cx="7142827" cy="1032692"/>
            <a:chOff x="682606" y="2895768"/>
            <a:chExt cx="7142827" cy="1077218"/>
          </a:xfrm>
        </p:grpSpPr>
        <p:sp>
          <p:nvSpPr>
            <p:cNvPr id="10" name="Pentagon 9"/>
            <p:cNvSpPr/>
            <p:nvPr/>
          </p:nvSpPr>
          <p:spPr>
            <a:xfrm>
              <a:off x="682606" y="2895768"/>
              <a:ext cx="7142827" cy="1077218"/>
            </a:xfrm>
            <a:prstGeom prst="homePlate">
              <a:avLst/>
            </a:prstGeom>
            <a:solidFill>
              <a:schemeClr val="accent1">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5712" y="2895768"/>
              <a:ext cx="6624540" cy="1059455"/>
            </a:xfrm>
            <a:prstGeom prst="rect">
              <a:avLst/>
            </a:prstGeom>
            <a:noFill/>
          </p:spPr>
          <p:txBody>
            <a:bodyPr wrap="square" rtlCol="0">
              <a:spAutoFit/>
            </a:bodyPr>
            <a:lstStyle/>
            <a:p>
              <a:pPr algn="just"/>
              <a:r>
                <a:rPr lang="vi-VN" sz="3000" b="1">
                  <a:solidFill>
                    <a:srgbClr val="0070C0"/>
                  </a:solidFill>
                  <a:latin typeface="Cambria" panose="02040503050406030204" pitchFamily="18" charset="0"/>
                  <a:ea typeface="Cambria" panose="02040503050406030204" pitchFamily="18" charset="0"/>
                </a:rPr>
                <a:t>G</a:t>
              </a:r>
              <a:r>
                <a:rPr lang="en-US" sz="3000" b="1">
                  <a:solidFill>
                    <a:srgbClr val="0070C0"/>
                  </a:solidFill>
                  <a:latin typeface="Cambria" panose="02040503050406030204" pitchFamily="18" charset="0"/>
                  <a:ea typeface="Cambria" panose="02040503050406030204" pitchFamily="18" charset="0"/>
                </a:rPr>
                <a:t>iai đoạn </a:t>
              </a:r>
              <a:r>
                <a:rPr lang="vi-VN" sz="3000" b="1">
                  <a:solidFill>
                    <a:srgbClr val="0070C0"/>
                  </a:solidFill>
                  <a:latin typeface="Cambria" panose="02040503050406030204" pitchFamily="18" charset="0"/>
                  <a:ea typeface="Cambria" panose="02040503050406030204" pitchFamily="18" charset="0"/>
                </a:rPr>
                <a:t>1: Rễ hút nước và các chất khoáng.</a:t>
              </a:r>
              <a:endParaRPr lang="en-US" sz="3000" b="1">
                <a:solidFill>
                  <a:srgbClr val="0070C0"/>
                </a:solidFill>
                <a:latin typeface="Cambria" panose="02040503050406030204" pitchFamily="18" charset="0"/>
                <a:ea typeface="Cambria" panose="02040503050406030204" pitchFamily="18" charset="0"/>
              </a:endParaRPr>
            </a:p>
          </p:txBody>
        </p:sp>
      </p:grpSp>
      <p:grpSp>
        <p:nvGrpSpPr>
          <p:cNvPr id="12" name="Group 11"/>
          <p:cNvGrpSpPr/>
          <p:nvPr/>
        </p:nvGrpSpPr>
        <p:grpSpPr>
          <a:xfrm>
            <a:off x="406598" y="4058303"/>
            <a:ext cx="7184878" cy="1077218"/>
            <a:chOff x="640555" y="2895768"/>
            <a:chExt cx="7184878" cy="1077218"/>
          </a:xfrm>
        </p:grpSpPr>
        <p:sp>
          <p:nvSpPr>
            <p:cNvPr id="13" name="Pentagon 12"/>
            <p:cNvSpPr/>
            <p:nvPr/>
          </p:nvSpPr>
          <p:spPr>
            <a:xfrm>
              <a:off x="682606" y="2895768"/>
              <a:ext cx="7142827" cy="1077218"/>
            </a:xfrm>
            <a:prstGeom prst="homePlate">
              <a:avLst/>
            </a:prstGeom>
            <a:solidFill>
              <a:schemeClr val="accent1">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0555" y="2908294"/>
              <a:ext cx="7053861" cy="1015663"/>
            </a:xfrm>
            <a:prstGeom prst="rect">
              <a:avLst/>
            </a:prstGeom>
            <a:noFill/>
          </p:spPr>
          <p:txBody>
            <a:bodyPr wrap="square" rtlCol="0">
              <a:spAutoFit/>
            </a:bodyPr>
            <a:lstStyle/>
            <a:p>
              <a:pPr algn="just"/>
              <a:r>
                <a:rPr lang="vi-VN" sz="2950" b="1">
                  <a:solidFill>
                    <a:srgbClr val="00B0F0"/>
                  </a:solidFill>
                  <a:latin typeface="Cambria" panose="02040503050406030204" pitchFamily="18" charset="0"/>
                  <a:ea typeface="Cambria" panose="02040503050406030204" pitchFamily="18" charset="0"/>
                </a:rPr>
                <a:t>G</a:t>
              </a:r>
              <a:r>
                <a:rPr lang="en-US" sz="2950" b="1">
                  <a:solidFill>
                    <a:srgbClr val="00B0F0"/>
                  </a:solidFill>
                  <a:latin typeface="Cambria" panose="02040503050406030204" pitchFamily="18" charset="0"/>
                  <a:ea typeface="Cambria" panose="02040503050406030204" pitchFamily="18" charset="0"/>
                </a:rPr>
                <a:t>iai đoạn 2</a:t>
              </a:r>
              <a:r>
                <a:rPr lang="vi-VN" sz="2950" b="1">
                  <a:solidFill>
                    <a:srgbClr val="00B0F0"/>
                  </a:solidFill>
                  <a:latin typeface="Cambria" panose="02040503050406030204" pitchFamily="18" charset="0"/>
                  <a:ea typeface="Cambria" panose="02040503050406030204" pitchFamily="18" charset="0"/>
                </a:rPr>
                <a:t>: Thân vận chuyển nước, chất khoáng lên lá và các bộ phận khác.</a:t>
              </a:r>
              <a:endParaRPr lang="en-US" sz="2950" b="1">
                <a:solidFill>
                  <a:srgbClr val="00B0F0"/>
                </a:solidFill>
                <a:latin typeface="Cambria" panose="02040503050406030204" pitchFamily="18" charset="0"/>
                <a:ea typeface="Cambria" panose="02040503050406030204" pitchFamily="18" charset="0"/>
              </a:endParaRPr>
            </a:p>
          </p:txBody>
        </p:sp>
      </p:grpSp>
      <p:grpSp>
        <p:nvGrpSpPr>
          <p:cNvPr id="15" name="Group 14"/>
          <p:cNvGrpSpPr/>
          <p:nvPr/>
        </p:nvGrpSpPr>
        <p:grpSpPr>
          <a:xfrm>
            <a:off x="444176" y="5257765"/>
            <a:ext cx="7142827" cy="627744"/>
            <a:chOff x="682606" y="2895768"/>
            <a:chExt cx="7142827" cy="1077218"/>
          </a:xfrm>
        </p:grpSpPr>
        <p:sp>
          <p:nvSpPr>
            <p:cNvPr id="16" name="Pentagon 15"/>
            <p:cNvSpPr/>
            <p:nvPr/>
          </p:nvSpPr>
          <p:spPr>
            <a:xfrm>
              <a:off x="682606" y="2895768"/>
              <a:ext cx="7142827" cy="1077218"/>
            </a:xfrm>
            <a:prstGeom prst="homePlate">
              <a:avLst/>
            </a:prstGeom>
            <a:solidFill>
              <a:schemeClr val="accent1">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15712" y="2895768"/>
              <a:ext cx="6624540" cy="950669"/>
            </a:xfrm>
            <a:prstGeom prst="rect">
              <a:avLst/>
            </a:prstGeom>
            <a:noFill/>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G</a:t>
              </a:r>
              <a:r>
                <a:rPr lang="en-US" sz="3000" b="1">
                  <a:solidFill>
                    <a:srgbClr val="002060"/>
                  </a:solidFill>
                  <a:latin typeface="Cambria" panose="02040503050406030204" pitchFamily="18" charset="0"/>
                  <a:ea typeface="Cambria" panose="02040503050406030204" pitchFamily="18" charset="0"/>
                </a:rPr>
                <a:t>iai đoạn 3</a:t>
              </a:r>
              <a:r>
                <a:rPr lang="vi-VN" sz="3000" b="1">
                  <a:solidFill>
                    <a:srgbClr val="002060"/>
                  </a:solidFill>
                  <a:latin typeface="Cambria" panose="02040503050406030204" pitchFamily="18" charset="0"/>
                  <a:ea typeface="Cambria" panose="02040503050406030204" pitchFamily="18" charset="0"/>
                </a:rPr>
                <a:t>: </a:t>
              </a:r>
              <a:r>
                <a:rPr lang="en-US" sz="3000" b="1">
                  <a:solidFill>
                    <a:srgbClr val="002060"/>
                  </a:solidFill>
                  <a:latin typeface="Cambria" panose="02040503050406030204" pitchFamily="18" charset="0"/>
                  <a:ea typeface="Cambria" panose="02040503050406030204" pitchFamily="18" charset="0"/>
                </a:rPr>
                <a:t>Lá thoát hơi nước.</a:t>
              </a:r>
            </a:p>
          </p:txBody>
        </p:sp>
      </p:grpSp>
      <p:cxnSp>
        <p:nvCxnSpPr>
          <p:cNvPr id="18" name="Curved Connector 17"/>
          <p:cNvCxnSpPr/>
          <p:nvPr/>
        </p:nvCxnSpPr>
        <p:spPr>
          <a:xfrm rot="16200000" flipV="1">
            <a:off x="10514643" y="5137324"/>
            <a:ext cx="731520" cy="914400"/>
          </a:xfrm>
          <a:prstGeom prst="curvedConnector3">
            <a:avLst>
              <a:gd name="adj1" fmla="val 3735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16200000" flipV="1">
            <a:off x="9875817" y="5334704"/>
            <a:ext cx="731520" cy="914400"/>
          </a:xfrm>
          <a:prstGeom prst="curvedConnector3">
            <a:avLst>
              <a:gd name="adj1" fmla="val 3735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5400000" flipH="1" flipV="1">
            <a:off x="8708439" y="5461194"/>
            <a:ext cx="731519" cy="661418"/>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734273" y="4083355"/>
            <a:ext cx="0" cy="118693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741190" y="3502916"/>
            <a:ext cx="259947" cy="4633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9241262" y="3415536"/>
            <a:ext cx="464512" cy="23166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9741190" y="2983890"/>
            <a:ext cx="43187" cy="47517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337069" y="2034538"/>
            <a:ext cx="401729" cy="327685"/>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0526957" y="2150508"/>
            <a:ext cx="401729" cy="327685"/>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724599" y="1923614"/>
            <a:ext cx="401729" cy="327685"/>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8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1000"/>
                                        <p:tgtEl>
                                          <p:spTgt spid="19"/>
                                        </p:tgtEl>
                                      </p:cBhvr>
                                    </p:animEffect>
                                  </p:childTnLst>
                                </p:cTn>
                              </p:par>
                              <p:par>
                                <p:cTn id="25" presetID="22" presetClass="entr" presetSubtype="2"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ppt_y"/>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BC5BEAEB-E389-7C3C-041A-F2DB4F5AE20A}"/>
              </a:ext>
            </a:extLst>
          </p:cNvPr>
          <p:cNvGrpSpPr/>
          <p:nvPr/>
        </p:nvGrpSpPr>
        <p:grpSpPr>
          <a:xfrm>
            <a:off x="715712" y="472213"/>
            <a:ext cx="10820290" cy="1164382"/>
            <a:chOff x="1147156" y="572516"/>
            <a:chExt cx="12988181" cy="324659"/>
          </a:xfrm>
        </p:grpSpPr>
        <p:sp>
          <p:nvSpPr>
            <p:cNvPr id="5" name="Flowchart: Alternate Process 4">
              <a:extLst>
                <a:ext uri="{FF2B5EF4-FFF2-40B4-BE49-F238E27FC236}">
                  <a16:creationId xmlns:a16="http://schemas.microsoft.com/office/drawing/2014/main" id="{5B6713E3-A5F2-5E0D-4DA0-706415FDF64C}"/>
                </a:ext>
              </a:extLst>
            </p:cNvPr>
            <p:cNvSpPr/>
            <p:nvPr/>
          </p:nvSpPr>
          <p:spPr>
            <a:xfrm>
              <a:off x="1147156" y="572516"/>
              <a:ext cx="12988181" cy="324659"/>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a:extLst>
                <a:ext uri="{FF2B5EF4-FFF2-40B4-BE49-F238E27FC236}">
                  <a16:creationId xmlns:a16="http://schemas.microsoft.com/office/drawing/2014/main" id="{FF6F49AC-3F83-46CA-AC9E-5A46576F40A2}"/>
                </a:ext>
              </a:extLst>
            </p:cNvPr>
            <p:cNvSpPr txBox="1"/>
            <p:nvPr/>
          </p:nvSpPr>
          <p:spPr>
            <a:xfrm>
              <a:off x="1147156" y="572637"/>
              <a:ext cx="12988181" cy="317519"/>
            </a:xfrm>
            <a:prstGeom prst="rect">
              <a:avLst/>
            </a:prstGeom>
            <a:noFill/>
          </p:spPr>
          <p:txBody>
            <a:bodyPr wrap="square">
              <a:spAutoFit/>
            </a:bodyPr>
            <a:lstStyle/>
            <a:p>
              <a:pPr algn="ctr"/>
              <a:r>
                <a:rPr lang="en-US" sz="3400" b="1" i="0">
                  <a:solidFill>
                    <a:srgbClr val="009999"/>
                  </a:solidFill>
                  <a:effectLst/>
                  <a:latin typeface="Cambria" panose="02040503050406030204" pitchFamily="18" charset="0"/>
                </a:rPr>
                <a:t>2. Vẽ và chia sẻ với bạn sơ đồ thể hiện sự trao đổi nước và chất khoáng của thực vật với môi trường.</a:t>
              </a:r>
              <a:endParaRPr lang="en-US" sz="3400" b="1" dirty="0">
                <a:solidFill>
                  <a:srgbClr val="009999"/>
                </a:solidFill>
                <a:latin typeface="Cambria" panose="02040503050406030204" pitchFamily="18"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782" y="3077447"/>
            <a:ext cx="5177125" cy="3532888"/>
          </a:xfrm>
          <a:prstGeom prst="rect">
            <a:avLst/>
          </a:prstGeom>
        </p:spPr>
      </p:pic>
    </p:spTree>
    <p:extLst>
      <p:ext uri="{BB962C8B-B14F-4D97-AF65-F5344CB8AC3E}">
        <p14:creationId xmlns:p14="http://schemas.microsoft.com/office/powerpoint/2010/main" val="316721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BC5BEAEB-E389-7C3C-041A-F2DB4F5AE20A}"/>
              </a:ext>
            </a:extLst>
          </p:cNvPr>
          <p:cNvGrpSpPr/>
          <p:nvPr/>
        </p:nvGrpSpPr>
        <p:grpSpPr>
          <a:xfrm>
            <a:off x="715712" y="472213"/>
            <a:ext cx="10820290" cy="1164382"/>
            <a:chOff x="1147156" y="572516"/>
            <a:chExt cx="12988181" cy="324659"/>
          </a:xfrm>
        </p:grpSpPr>
        <p:sp>
          <p:nvSpPr>
            <p:cNvPr id="5" name="Flowchart: Alternate Process 4">
              <a:extLst>
                <a:ext uri="{FF2B5EF4-FFF2-40B4-BE49-F238E27FC236}">
                  <a16:creationId xmlns:a16="http://schemas.microsoft.com/office/drawing/2014/main" id="{5B6713E3-A5F2-5E0D-4DA0-706415FDF64C}"/>
                </a:ext>
              </a:extLst>
            </p:cNvPr>
            <p:cNvSpPr/>
            <p:nvPr/>
          </p:nvSpPr>
          <p:spPr>
            <a:xfrm>
              <a:off x="1147156" y="572516"/>
              <a:ext cx="12988181" cy="324659"/>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a:extLst>
                <a:ext uri="{FF2B5EF4-FFF2-40B4-BE49-F238E27FC236}">
                  <a16:creationId xmlns:a16="http://schemas.microsoft.com/office/drawing/2014/main" id="{FF6F49AC-3F83-46CA-AC9E-5A46576F40A2}"/>
                </a:ext>
              </a:extLst>
            </p:cNvPr>
            <p:cNvSpPr txBox="1"/>
            <p:nvPr/>
          </p:nvSpPr>
          <p:spPr>
            <a:xfrm>
              <a:off x="1147156" y="572637"/>
              <a:ext cx="12988181" cy="317519"/>
            </a:xfrm>
            <a:prstGeom prst="rect">
              <a:avLst/>
            </a:prstGeom>
            <a:noFill/>
          </p:spPr>
          <p:txBody>
            <a:bodyPr wrap="square">
              <a:spAutoFit/>
            </a:bodyPr>
            <a:lstStyle/>
            <a:p>
              <a:pPr algn="ctr"/>
              <a:r>
                <a:rPr lang="en-US" sz="3400" b="1">
                  <a:solidFill>
                    <a:srgbClr val="009999"/>
                  </a:solidFill>
                  <a:latin typeface="Cambria" panose="02040503050406030204" pitchFamily="18" charset="0"/>
                </a:rPr>
                <a:t>S</a:t>
              </a:r>
              <a:r>
                <a:rPr lang="en-US" sz="3400" b="1" i="0">
                  <a:solidFill>
                    <a:srgbClr val="009999"/>
                  </a:solidFill>
                  <a:effectLst/>
                  <a:latin typeface="Cambria" panose="02040503050406030204" pitchFamily="18" charset="0"/>
                </a:rPr>
                <a:t>ơ đồ thể hiện sự trao đổi nước và chất khoáng của thực vật với môi trường.</a:t>
              </a:r>
              <a:endParaRPr lang="en-US" sz="3400" b="1" dirty="0">
                <a:solidFill>
                  <a:srgbClr val="009999"/>
                </a:solidFill>
                <a:latin typeface="Cambria" panose="02040503050406030204" pitchFamily="18" charset="0"/>
              </a:endParaRPr>
            </a:p>
          </p:txBody>
        </p:sp>
      </p:grpSp>
      <p:grpSp>
        <p:nvGrpSpPr>
          <p:cNvPr id="7" name="Group 12">
            <a:extLst>
              <a:ext uri="{FF2B5EF4-FFF2-40B4-BE49-F238E27FC236}">
                <a16:creationId xmlns:a16="http://schemas.microsoft.com/office/drawing/2014/main" id="{27293385-DB6F-453C-BD64-3EE7BADB54A1}"/>
              </a:ext>
            </a:extLst>
          </p:cNvPr>
          <p:cNvGrpSpPr>
            <a:grpSpLocks/>
          </p:cNvGrpSpPr>
          <p:nvPr/>
        </p:nvGrpSpPr>
        <p:grpSpPr bwMode="auto">
          <a:xfrm>
            <a:off x="715712" y="2437233"/>
            <a:ext cx="10701310" cy="2333473"/>
            <a:chOff x="336" y="624"/>
            <a:chExt cx="5136" cy="1056"/>
          </a:xfrm>
        </p:grpSpPr>
        <p:sp>
          <p:nvSpPr>
            <p:cNvPr id="8" name="Line 13">
              <a:extLst>
                <a:ext uri="{FF2B5EF4-FFF2-40B4-BE49-F238E27FC236}">
                  <a16:creationId xmlns:a16="http://schemas.microsoft.com/office/drawing/2014/main" id="{E6244587-E9AD-43D2-BDAF-6ABD2569718E}"/>
                </a:ext>
              </a:extLst>
            </p:cNvPr>
            <p:cNvSpPr>
              <a:spLocks noChangeShapeType="1"/>
            </p:cNvSpPr>
            <p:nvPr/>
          </p:nvSpPr>
          <p:spPr bwMode="auto">
            <a:xfrm flipV="1">
              <a:off x="336" y="624"/>
              <a:ext cx="0" cy="1056"/>
            </a:xfrm>
            <a:prstGeom prst="line">
              <a:avLst/>
            </a:prstGeom>
            <a:noFill/>
            <a:ln w="57150">
              <a:solidFill>
                <a:srgbClr val="217326"/>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sp>
          <p:nvSpPr>
            <p:cNvPr id="9" name="Line 14">
              <a:extLst>
                <a:ext uri="{FF2B5EF4-FFF2-40B4-BE49-F238E27FC236}">
                  <a16:creationId xmlns:a16="http://schemas.microsoft.com/office/drawing/2014/main" id="{0CE36185-9756-4A75-BEBE-2AE1A8C92BB4}"/>
                </a:ext>
              </a:extLst>
            </p:cNvPr>
            <p:cNvSpPr>
              <a:spLocks noChangeShapeType="1"/>
            </p:cNvSpPr>
            <p:nvPr/>
          </p:nvSpPr>
          <p:spPr bwMode="auto">
            <a:xfrm>
              <a:off x="336" y="624"/>
              <a:ext cx="5136" cy="0"/>
            </a:xfrm>
            <a:prstGeom prst="line">
              <a:avLst/>
            </a:prstGeom>
            <a:noFill/>
            <a:ln w="57150">
              <a:solidFill>
                <a:srgbClr val="217326"/>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sp>
          <p:nvSpPr>
            <p:cNvPr id="10" name="Line 15">
              <a:extLst>
                <a:ext uri="{FF2B5EF4-FFF2-40B4-BE49-F238E27FC236}">
                  <a16:creationId xmlns:a16="http://schemas.microsoft.com/office/drawing/2014/main" id="{BC918A77-BE55-4467-B6B0-7D583F6F2594}"/>
                </a:ext>
              </a:extLst>
            </p:cNvPr>
            <p:cNvSpPr>
              <a:spLocks noChangeShapeType="1"/>
            </p:cNvSpPr>
            <p:nvPr/>
          </p:nvSpPr>
          <p:spPr bwMode="auto">
            <a:xfrm>
              <a:off x="336" y="1680"/>
              <a:ext cx="5136" cy="0"/>
            </a:xfrm>
            <a:prstGeom prst="line">
              <a:avLst/>
            </a:prstGeom>
            <a:noFill/>
            <a:ln w="57150">
              <a:solidFill>
                <a:srgbClr val="217326"/>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sp>
          <p:nvSpPr>
            <p:cNvPr id="11" name="Line 16">
              <a:extLst>
                <a:ext uri="{FF2B5EF4-FFF2-40B4-BE49-F238E27FC236}">
                  <a16:creationId xmlns:a16="http://schemas.microsoft.com/office/drawing/2014/main" id="{922F97C0-861B-42FD-86D9-676372935979}"/>
                </a:ext>
              </a:extLst>
            </p:cNvPr>
            <p:cNvSpPr>
              <a:spLocks noChangeShapeType="1"/>
            </p:cNvSpPr>
            <p:nvPr/>
          </p:nvSpPr>
          <p:spPr bwMode="auto">
            <a:xfrm>
              <a:off x="5472" y="624"/>
              <a:ext cx="0" cy="1056"/>
            </a:xfrm>
            <a:prstGeom prst="line">
              <a:avLst/>
            </a:prstGeom>
            <a:noFill/>
            <a:ln w="57150">
              <a:solidFill>
                <a:srgbClr val="217326"/>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grpSp>
      <p:sp>
        <p:nvSpPr>
          <p:cNvPr id="12" name="AutoShape 17">
            <a:extLst>
              <a:ext uri="{FF2B5EF4-FFF2-40B4-BE49-F238E27FC236}">
                <a16:creationId xmlns:a16="http://schemas.microsoft.com/office/drawing/2014/main" id="{722F1743-3477-42ED-BE32-154601EA23F6}"/>
              </a:ext>
            </a:extLst>
          </p:cNvPr>
          <p:cNvSpPr>
            <a:spLocks noChangeArrowheads="1"/>
          </p:cNvSpPr>
          <p:nvPr/>
        </p:nvSpPr>
        <p:spPr bwMode="auto">
          <a:xfrm>
            <a:off x="5750268" y="3459137"/>
            <a:ext cx="2164083" cy="687049"/>
          </a:xfrm>
          <a:prstGeom prst="flowChartTerminator">
            <a:avLst/>
          </a:prstGeom>
          <a:solidFill>
            <a:sysClr val="window" lastClr="FFFFFF"/>
          </a:solidFill>
          <a:ln w="28575">
            <a:solidFill>
              <a:srgbClr val="217326"/>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17326"/>
                </a:solidFill>
                <a:effectLst/>
                <a:uLnTx/>
                <a:uFillTx/>
                <a:latin typeface="Cambria" panose="02040503050406030204" pitchFamily="18" charset="0"/>
                <a:ea typeface="Cambria" panose="02040503050406030204" pitchFamily="18" charset="0"/>
                <a:cs typeface="Arial" panose="020B0604020202020204" pitchFamily="34" charset="0"/>
              </a:rPr>
              <a:t>THỰC VẬT</a:t>
            </a:r>
            <a:endParaRPr kumimoji="0" lang="en-US" sz="2400" b="0" i="0" u="none" strike="noStrike" kern="0" cap="none" spc="0" normalizeH="0" baseline="0" noProof="0" dirty="0">
              <a:ln>
                <a:noFill/>
              </a:ln>
              <a:solidFill>
                <a:srgbClr val="217326"/>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Text Box 18">
            <a:extLst>
              <a:ext uri="{FF2B5EF4-FFF2-40B4-BE49-F238E27FC236}">
                <a16:creationId xmlns:a16="http://schemas.microsoft.com/office/drawing/2014/main" id="{7197AEBA-EE99-4470-9634-49EF55A716A0}"/>
              </a:ext>
            </a:extLst>
          </p:cNvPr>
          <p:cNvSpPr txBox="1">
            <a:spLocks noChangeArrowheads="1"/>
          </p:cNvSpPr>
          <p:nvPr/>
        </p:nvSpPr>
        <p:spPr bwMode="auto">
          <a:xfrm>
            <a:off x="8845744" y="2623606"/>
            <a:ext cx="1828800" cy="519113"/>
          </a:xfrm>
          <a:prstGeom prst="rect">
            <a:avLst/>
          </a:prstGeom>
          <a:solidFill>
            <a:srgbClr val="92D050"/>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rPr>
              <a:t>Thải</a:t>
            </a:r>
            <a:r>
              <a:rPr kumimoji="0" lang="en-US" sz="2800" b="1" i="0" u="none" strike="noStrike" kern="1200"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rPr>
              <a:t>ra</a:t>
            </a:r>
            <a:endParaRPr kumimoji="0" lang="en-US" sz="1800" b="0" i="0" u="none" strike="noStrike" kern="1200"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19">
            <a:extLst>
              <a:ext uri="{FF2B5EF4-FFF2-40B4-BE49-F238E27FC236}">
                <a16:creationId xmlns:a16="http://schemas.microsoft.com/office/drawing/2014/main" id="{CCB3C6A5-3FA6-47CC-8765-A6CC0BD00298}"/>
              </a:ext>
            </a:extLst>
          </p:cNvPr>
          <p:cNvSpPr txBox="1">
            <a:spLocks noChangeArrowheads="1"/>
          </p:cNvSpPr>
          <p:nvPr/>
        </p:nvSpPr>
        <p:spPr bwMode="auto">
          <a:xfrm>
            <a:off x="1885628" y="2639567"/>
            <a:ext cx="1828800" cy="519112"/>
          </a:xfrm>
          <a:prstGeom prst="rect">
            <a:avLst/>
          </a:prstGeom>
          <a:solidFill>
            <a:srgbClr val="92D050"/>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rPr>
              <a:t>Hấp</a:t>
            </a:r>
            <a:r>
              <a:rPr kumimoji="0" lang="en-US" sz="2800" b="1" i="0" u="none" strike="noStrike" kern="1200"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rPr>
              <a:t>thụ</a:t>
            </a:r>
            <a:endParaRPr kumimoji="0" lang="en-US" sz="1800" b="0" i="0" u="none" strike="noStrike" kern="1200"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AutoShape 20">
            <a:extLst>
              <a:ext uri="{FF2B5EF4-FFF2-40B4-BE49-F238E27FC236}">
                <a16:creationId xmlns:a16="http://schemas.microsoft.com/office/drawing/2014/main" id="{3E658818-BBA9-4CC9-96E0-94700A08F957}"/>
              </a:ext>
            </a:extLst>
          </p:cNvPr>
          <p:cNvSpPr>
            <a:spLocks noChangeArrowheads="1"/>
          </p:cNvSpPr>
          <p:nvPr/>
        </p:nvSpPr>
        <p:spPr bwMode="auto">
          <a:xfrm>
            <a:off x="887998" y="3374021"/>
            <a:ext cx="4176470" cy="868409"/>
          </a:xfrm>
          <a:prstGeom prst="flowChartPreparation">
            <a:avLst/>
          </a:prstGeom>
          <a:solidFill>
            <a:srgbClr val="FFC000"/>
          </a:solidFill>
          <a:ln w="38100">
            <a:solidFill>
              <a:srgbClr val="C00000"/>
            </a:solidFill>
            <a:miter lim="800000"/>
            <a:headEnd/>
            <a:tailEnd/>
          </a:ln>
        </p:spPr>
        <p:txBody>
          <a:bodyPr wrap="none" anchor="ct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990099"/>
                </a:solidFill>
                <a:effectLst/>
                <a:uLnTx/>
                <a:uFillTx/>
                <a:latin typeface="Arial" panose="020B0604020202020204" pitchFamily="34" charset="0"/>
                <a:ea typeface="思源黑体 CN"/>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sp>
        <p:nvSpPr>
          <p:cNvPr id="16" name="Line 24">
            <a:extLst>
              <a:ext uri="{FF2B5EF4-FFF2-40B4-BE49-F238E27FC236}">
                <a16:creationId xmlns:a16="http://schemas.microsoft.com/office/drawing/2014/main" id="{EA5050A7-9280-4CFD-835D-F6DC48A76718}"/>
              </a:ext>
            </a:extLst>
          </p:cNvPr>
          <p:cNvSpPr>
            <a:spLocks noChangeShapeType="1"/>
          </p:cNvSpPr>
          <p:nvPr/>
        </p:nvSpPr>
        <p:spPr bwMode="auto">
          <a:xfrm>
            <a:off x="5064468" y="3842093"/>
            <a:ext cx="685800" cy="0"/>
          </a:xfrm>
          <a:prstGeom prst="line">
            <a:avLst/>
          </a:prstGeom>
          <a:noFill/>
          <a:ln w="571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sp>
        <p:nvSpPr>
          <p:cNvPr id="17" name="Text Box 34">
            <a:extLst>
              <a:ext uri="{FF2B5EF4-FFF2-40B4-BE49-F238E27FC236}">
                <a16:creationId xmlns:a16="http://schemas.microsoft.com/office/drawing/2014/main" id="{8C82C5D2-F844-46EC-B67A-12D9A65901C1}"/>
              </a:ext>
            </a:extLst>
          </p:cNvPr>
          <p:cNvSpPr txBox="1">
            <a:spLocks noChangeArrowheads="1"/>
          </p:cNvSpPr>
          <p:nvPr/>
        </p:nvSpPr>
        <p:spPr bwMode="auto">
          <a:xfrm>
            <a:off x="999946" y="3520777"/>
            <a:ext cx="39547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Nước</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chất</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khoáng</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 Box 36">
            <a:extLst>
              <a:ext uri="{FF2B5EF4-FFF2-40B4-BE49-F238E27FC236}">
                <a16:creationId xmlns:a16="http://schemas.microsoft.com/office/drawing/2014/main" id="{4ABDB4C6-BECB-464E-B83A-00287D76E22E}"/>
              </a:ext>
            </a:extLst>
          </p:cNvPr>
          <p:cNvSpPr txBox="1">
            <a:spLocks noChangeArrowheads="1"/>
          </p:cNvSpPr>
          <p:nvPr/>
        </p:nvSpPr>
        <p:spPr bwMode="auto">
          <a:xfrm>
            <a:off x="8375647" y="319527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sp>
        <p:nvSpPr>
          <p:cNvPr id="19" name="AutoShape 20">
            <a:extLst>
              <a:ext uri="{FF2B5EF4-FFF2-40B4-BE49-F238E27FC236}">
                <a16:creationId xmlns:a16="http://schemas.microsoft.com/office/drawing/2014/main" id="{E1A367D1-60D9-4BB0-87CA-950C014F35D3}"/>
              </a:ext>
            </a:extLst>
          </p:cNvPr>
          <p:cNvSpPr>
            <a:spLocks noChangeArrowheads="1"/>
          </p:cNvSpPr>
          <p:nvPr/>
        </p:nvSpPr>
        <p:spPr bwMode="auto">
          <a:xfrm>
            <a:off x="8691529" y="3463023"/>
            <a:ext cx="2553208" cy="759614"/>
          </a:xfrm>
          <a:prstGeom prst="flowChartPreparation">
            <a:avLst/>
          </a:prstGeom>
          <a:solidFill>
            <a:srgbClr val="FFC000"/>
          </a:solidFill>
          <a:ln w="38100">
            <a:solidFill>
              <a:srgbClr val="C00000"/>
            </a:solidFill>
            <a:miter lim="800000"/>
            <a:headEnd/>
            <a:tailEnd/>
          </a:ln>
        </p:spPr>
        <p:txBody>
          <a:bodyPr wrap="none" anchor="ct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Arial" panose="020B0604020202020204" pitchFamily="34" charset="0"/>
                <a:ea typeface="思源黑体 CN"/>
                <a:cs typeface="Arial" panose="020B0604020202020204" pitchFamily="34" charset="0"/>
              </a:rPr>
              <a:t>….……..</a:t>
            </a:r>
            <a:endParaRPr kumimoji="0" 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a:cs typeface="Arial" panose="020B0604020202020204" pitchFamily="34" charset="0"/>
            </a:endParaRPr>
          </a:p>
        </p:txBody>
      </p:sp>
      <p:sp>
        <p:nvSpPr>
          <p:cNvPr id="20" name="Line 24">
            <a:extLst>
              <a:ext uri="{FF2B5EF4-FFF2-40B4-BE49-F238E27FC236}">
                <a16:creationId xmlns:a16="http://schemas.microsoft.com/office/drawing/2014/main" id="{762258FF-0027-4732-BBF4-86BBFD46FAC7}"/>
              </a:ext>
            </a:extLst>
          </p:cNvPr>
          <p:cNvSpPr>
            <a:spLocks noChangeShapeType="1"/>
          </p:cNvSpPr>
          <p:nvPr/>
        </p:nvSpPr>
        <p:spPr bwMode="auto">
          <a:xfrm>
            <a:off x="7932883" y="3842093"/>
            <a:ext cx="685800" cy="0"/>
          </a:xfrm>
          <a:prstGeom prst="line">
            <a:avLst/>
          </a:prstGeom>
          <a:noFill/>
          <a:ln w="571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思源黑体 CN"/>
              <a:cs typeface="Arial" panose="020B0604020202020204" pitchFamily="34" charset="0"/>
            </a:endParaRPr>
          </a:p>
        </p:txBody>
      </p:sp>
      <p:sp>
        <p:nvSpPr>
          <p:cNvPr id="21" name="Text Box 37">
            <a:extLst>
              <a:ext uri="{FF2B5EF4-FFF2-40B4-BE49-F238E27FC236}">
                <a16:creationId xmlns:a16="http://schemas.microsoft.com/office/drawing/2014/main" id="{C65F8000-F4F6-4BEA-B8AA-20BF6E372A56}"/>
              </a:ext>
            </a:extLst>
          </p:cNvPr>
          <p:cNvSpPr txBox="1">
            <a:spLocks noChangeArrowheads="1"/>
          </p:cNvSpPr>
          <p:nvPr/>
        </p:nvSpPr>
        <p:spPr bwMode="auto">
          <a:xfrm>
            <a:off x="9124624" y="3536166"/>
            <a:ext cx="1944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cs typeface="Arial" panose="020B0604020202020204" pitchFamily="34" charset="0"/>
              </a:rPr>
              <a:t>Hơi</a:t>
            </a:r>
            <a:r>
              <a:rPr lang="en-US" sz="28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786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par>
                          <p:cTn id="13" fill="hold">
                            <p:stCondLst>
                              <p:cond delay="2500"/>
                            </p:stCondLst>
                            <p:childTnLst>
                              <p:par>
                                <p:cTn id="14" presetID="8"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childTnLst>
                          </p:cTn>
                        </p:par>
                        <p:par>
                          <p:cTn id="17" fill="hold">
                            <p:stCondLst>
                              <p:cond delay="4500"/>
                            </p:stCondLst>
                            <p:childTnLst>
                              <p:par>
                                <p:cTn id="18" presetID="8"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par>
                          <p:cTn id="21" fill="hold">
                            <p:stCondLst>
                              <p:cond delay="6500"/>
                            </p:stCondLst>
                            <p:childTnLst>
                              <p:par>
                                <p:cTn id="22" presetID="2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edge">
                                      <p:cBhvr>
                                        <p:cTn id="24" dur="2000"/>
                                        <p:tgtEl>
                                          <p:spTgt spid="14"/>
                                        </p:tgtEl>
                                      </p:cBhvr>
                                    </p:animEffect>
                                  </p:childTnLst>
                                </p:cTn>
                              </p:par>
                            </p:childTnLst>
                          </p:cTn>
                        </p:par>
                        <p:par>
                          <p:cTn id="25" fill="hold">
                            <p:stCondLst>
                              <p:cond delay="8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par>
                          <p:cTn id="29" fill="hold">
                            <p:stCondLst>
                              <p:cond delay="9000"/>
                            </p:stCondLst>
                            <p:childTnLst>
                              <p:par>
                                <p:cTn id="30" presetID="8"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par>
                          <p:cTn id="33" fill="hold">
                            <p:stCondLst>
                              <p:cond delay="11000"/>
                            </p:stCondLst>
                            <p:childTnLst>
                              <p:par>
                                <p:cTn id="34" presetID="8"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amond(in)">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9"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BC5BEAEB-E389-7C3C-041A-F2DB4F5AE20A}"/>
              </a:ext>
            </a:extLst>
          </p:cNvPr>
          <p:cNvGrpSpPr/>
          <p:nvPr/>
        </p:nvGrpSpPr>
        <p:grpSpPr>
          <a:xfrm>
            <a:off x="505849" y="582477"/>
            <a:ext cx="11111527" cy="1379673"/>
            <a:chOff x="1147155" y="572516"/>
            <a:chExt cx="13337769" cy="229963"/>
          </a:xfrm>
        </p:grpSpPr>
        <p:sp>
          <p:nvSpPr>
            <p:cNvPr id="5" name="Flowchart: Alternate Process 4">
              <a:extLst>
                <a:ext uri="{FF2B5EF4-FFF2-40B4-BE49-F238E27FC236}">
                  <a16:creationId xmlns:a16="http://schemas.microsoft.com/office/drawing/2014/main" id="{5B6713E3-A5F2-5E0D-4DA0-706415FDF64C}"/>
                </a:ext>
              </a:extLst>
            </p:cNvPr>
            <p:cNvSpPr/>
            <p:nvPr/>
          </p:nvSpPr>
          <p:spPr>
            <a:xfrm>
              <a:off x="1147156" y="572516"/>
              <a:ext cx="13337768" cy="229963"/>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F6F49AC-3F83-46CA-AC9E-5A46576F40A2}"/>
                </a:ext>
              </a:extLst>
            </p:cNvPr>
            <p:cNvSpPr txBox="1"/>
            <p:nvPr/>
          </p:nvSpPr>
          <p:spPr>
            <a:xfrm>
              <a:off x="1147155" y="572637"/>
              <a:ext cx="13337769" cy="190741"/>
            </a:xfrm>
            <a:prstGeom prst="rect">
              <a:avLst/>
            </a:prstGeom>
            <a:noFill/>
          </p:spPr>
          <p:txBody>
            <a:bodyPr wrap="square">
              <a:spAutoFit/>
            </a:bodyPr>
            <a:lstStyle/>
            <a:p>
              <a:r>
                <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1. </a:t>
              </a:r>
              <a:r>
                <a:rPr lang="nl-NL" sz="4000" b="1" dirty="0">
                  <a:solidFill>
                    <a:srgbClr val="0070C0"/>
                  </a:solidFill>
                  <a:latin typeface="Cambria" panose="02040503050406030204" pitchFamily="18" charset="0"/>
                  <a:ea typeface="Cambria" panose="02040503050406030204" pitchFamily="18" charset="0"/>
                </a:rPr>
                <a:t>Vì sao trong những trưa nắng mùa hè đứng dưới bóng cây lại cảm thấy mát mẻ?</a:t>
              </a:r>
              <a:endParaRPr lang="en-US" sz="4000" b="1" dirty="0">
                <a:solidFill>
                  <a:srgbClr val="0070C0"/>
                </a:solidFill>
                <a:latin typeface="Cambria" panose="02040503050406030204" pitchFamily="18" charset="0"/>
                <a:ea typeface="Cambria" panose="02040503050406030204" pitchFamily="18" charset="0"/>
              </a:endParaRPr>
            </a:p>
          </p:txBody>
        </p:sp>
      </p:grpSp>
      <p:sp>
        <p:nvSpPr>
          <p:cNvPr id="7" name="TextBox 6"/>
          <p:cNvSpPr txBox="1"/>
          <p:nvPr/>
        </p:nvSpPr>
        <p:spPr>
          <a:xfrm>
            <a:off x="886849" y="2107945"/>
            <a:ext cx="6537502" cy="3416320"/>
          </a:xfrm>
          <a:prstGeom prst="rect">
            <a:avLst/>
          </a:prstGeom>
          <a:noFill/>
        </p:spPr>
        <p:txBody>
          <a:bodyPr wrap="square" rtlCol="0">
            <a:spAutoFit/>
          </a:bodyPr>
          <a:lstStyle/>
          <a:p>
            <a:pPr algn="just"/>
            <a:r>
              <a:rPr lang="nl-NL" sz="3600" b="1" dirty="0">
                <a:solidFill>
                  <a:srgbClr val="00B050"/>
                </a:solidFill>
                <a:latin typeface="Cambria" panose="02040503050406030204" pitchFamily="18" charset="0"/>
                <a:ea typeface="Cambria" panose="02040503050406030204" pitchFamily="18" charset="0"/>
              </a:rPr>
              <a:t>Vì cây có sự thoát hơi nước trao đổi với môi trường qua lá. Trời càng nắng sự thoát hơi nước càng mạnh, hơi nước làm cho không khí xung quanh trở nên mát mẻ hơn.</a:t>
            </a:r>
            <a:endParaRPr lang="en-US" sz="3600" b="1" dirty="0">
              <a:solidFill>
                <a:srgbClr val="00B050"/>
              </a:solidFill>
              <a:latin typeface="Cambria" panose="02040503050406030204" pitchFamily="18" charset="0"/>
              <a:ea typeface="Cambria" panose="02040503050406030204" pitchFamily="18" charset="0"/>
            </a:endParaRPr>
          </a:p>
        </p:txBody>
      </p:sp>
      <p:pic>
        <p:nvPicPr>
          <p:cNvPr id="8" name="图片 2">
            <a:extLst>
              <a:ext uri="{FF2B5EF4-FFF2-40B4-BE49-F238E27FC236}">
                <a16:creationId xmlns:a16="http://schemas.microsoft.com/office/drawing/2014/main" id="{966E638B-E782-47E1-85D4-443D01E4B96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flipH="1">
            <a:off x="7424351" y="1334369"/>
            <a:ext cx="5646209" cy="6258584"/>
          </a:xfrm>
          <a:prstGeom prst="rect">
            <a:avLst/>
          </a:prstGeom>
        </p:spPr>
      </p:pic>
    </p:spTree>
    <p:extLst>
      <p:ext uri="{BB962C8B-B14F-4D97-AF65-F5344CB8AC3E}">
        <p14:creationId xmlns:p14="http://schemas.microsoft.com/office/powerpoint/2010/main" val="7340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BC5BEAEB-E389-7C3C-041A-F2DB4F5AE20A}"/>
              </a:ext>
            </a:extLst>
          </p:cNvPr>
          <p:cNvGrpSpPr/>
          <p:nvPr/>
        </p:nvGrpSpPr>
        <p:grpSpPr>
          <a:xfrm>
            <a:off x="505850" y="582477"/>
            <a:ext cx="11111526" cy="1379673"/>
            <a:chOff x="1147156" y="572516"/>
            <a:chExt cx="13337768" cy="229963"/>
          </a:xfrm>
        </p:grpSpPr>
        <p:sp>
          <p:nvSpPr>
            <p:cNvPr id="5" name="Flowchart: Alternate Process 4">
              <a:extLst>
                <a:ext uri="{FF2B5EF4-FFF2-40B4-BE49-F238E27FC236}">
                  <a16:creationId xmlns:a16="http://schemas.microsoft.com/office/drawing/2014/main" id="{5B6713E3-A5F2-5E0D-4DA0-706415FDF64C}"/>
                </a:ext>
              </a:extLst>
            </p:cNvPr>
            <p:cNvSpPr/>
            <p:nvPr/>
          </p:nvSpPr>
          <p:spPr>
            <a:xfrm>
              <a:off x="1147156" y="572516"/>
              <a:ext cx="13337768" cy="229963"/>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F6F49AC-3F83-46CA-AC9E-5A46576F40A2}"/>
                </a:ext>
              </a:extLst>
            </p:cNvPr>
            <p:cNvSpPr txBox="1"/>
            <p:nvPr/>
          </p:nvSpPr>
          <p:spPr>
            <a:xfrm>
              <a:off x="1147156" y="572637"/>
              <a:ext cx="13337768" cy="194940"/>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2. </a:t>
              </a:r>
              <a:r>
                <a:rPr lang="nl-NL" sz="3400" b="1" dirty="0">
                  <a:solidFill>
                    <a:srgbClr val="0070C0"/>
                  </a:solidFill>
                  <a:latin typeface="Cambria" panose="02040503050406030204" pitchFamily="18" charset="0"/>
                  <a:ea typeface="Cambria" panose="02040503050406030204" pitchFamily="18" charset="0"/>
                </a:rPr>
                <a:t>Vì sao trong những ngày nắng nóng vào sáng sớm và chiều tối cần phải tưới nhiều nước hơn cho cây trồng?</a:t>
              </a:r>
              <a:endParaRPr lang="en-US" sz="3400" b="1" dirty="0">
                <a:solidFill>
                  <a:srgbClr val="0070C0"/>
                </a:solidFill>
                <a:latin typeface="Cambria" panose="02040503050406030204" pitchFamily="18" charset="0"/>
                <a:ea typeface="Cambria" panose="02040503050406030204" pitchFamily="18" charset="0"/>
              </a:endParaRPr>
            </a:p>
          </p:txBody>
        </p:sp>
      </p:grpSp>
      <p:sp>
        <p:nvSpPr>
          <p:cNvPr id="7" name="TextBox 6"/>
          <p:cNvSpPr txBox="1"/>
          <p:nvPr/>
        </p:nvSpPr>
        <p:spPr>
          <a:xfrm>
            <a:off x="505850" y="2073022"/>
            <a:ext cx="11111525" cy="2308324"/>
          </a:xfrm>
          <a:prstGeom prst="rect">
            <a:avLst/>
          </a:prstGeom>
          <a:noFill/>
        </p:spPr>
        <p:txBody>
          <a:bodyPr wrap="square" rtlCol="0">
            <a:spAutoFit/>
          </a:bodyPr>
          <a:lstStyle/>
          <a:p>
            <a:pPr algn="just"/>
            <a:r>
              <a:rPr lang="nl-NL" sz="3600" b="1" dirty="0">
                <a:solidFill>
                  <a:srgbClr val="008080"/>
                </a:solidFill>
                <a:latin typeface="Cambria" panose="02040503050406030204" pitchFamily="18" charset="0"/>
                <a:ea typeface="Cambria" panose="02040503050406030204" pitchFamily="18" charset="0"/>
              </a:rPr>
              <a:t>Vì khi nắng nóng cây thoát hơi nước nhiều nên mất hơi nước nhiều, vì vậy cần tưới nhiều nước cho cây. Tưới vào sáng sớm và chiều tối để nước không bị bốc hơi nhiều do nắng.</a:t>
            </a:r>
            <a:endParaRPr lang="en-US" sz="3600" b="1" dirty="0">
              <a:solidFill>
                <a:srgbClr val="008080"/>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053" y="4171950"/>
            <a:ext cx="4784715" cy="2431583"/>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4205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5">
            <a:extLst>
              <a:ext uri="{FF2B5EF4-FFF2-40B4-BE49-F238E27FC236}">
                <a16:creationId xmlns:a16="http://schemas.microsoft.com/office/drawing/2014/main" id="{03E035FD-ECF2-4DCE-95B8-6E51F8140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5620" y="3304367"/>
            <a:ext cx="3890750" cy="3890750"/>
          </a:xfrm>
          <a:prstGeom prst="rect">
            <a:avLst/>
          </a:prstGeom>
        </p:spPr>
      </p:pic>
      <p:pic>
        <p:nvPicPr>
          <p:cNvPr id="5" name="图片 2">
            <a:extLst>
              <a:ext uri="{FF2B5EF4-FFF2-40B4-BE49-F238E27FC236}">
                <a16:creationId xmlns:a16="http://schemas.microsoft.com/office/drawing/2014/main" id="{C0004B40-E416-4F3E-9BEA-834021CE9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8044">
            <a:off x="7375906" y="1195839"/>
            <a:ext cx="4949260" cy="6186576"/>
          </a:xfrm>
          <a:prstGeom prst="rect">
            <a:avLst/>
          </a:prstGeom>
        </p:spPr>
      </p:pic>
      <p:pic>
        <p:nvPicPr>
          <p:cNvPr id="6" name="Picture 5"/>
          <p:cNvPicPr>
            <a:picLocks noChangeAspect="1"/>
          </p:cNvPicPr>
          <p:nvPr/>
        </p:nvPicPr>
        <p:blipFill>
          <a:blip r:embed="rId4"/>
          <a:stretch>
            <a:fillRect/>
          </a:stretch>
        </p:blipFill>
        <p:spPr>
          <a:xfrm>
            <a:off x="8225265" y="2643702"/>
            <a:ext cx="3097036" cy="1847248"/>
          </a:xfrm>
          <a:prstGeom prst="rect">
            <a:avLst/>
          </a:prstGeom>
        </p:spPr>
      </p:pic>
      <p:pic>
        <p:nvPicPr>
          <p:cNvPr id="7" name="Picture 6"/>
          <p:cNvPicPr>
            <a:picLocks noChangeAspect="1"/>
          </p:cNvPicPr>
          <p:nvPr/>
        </p:nvPicPr>
        <p:blipFill>
          <a:blip r:embed="rId5"/>
          <a:stretch>
            <a:fillRect/>
          </a:stretch>
        </p:blipFill>
        <p:spPr>
          <a:xfrm>
            <a:off x="0" y="519915"/>
            <a:ext cx="8632863" cy="5568904"/>
          </a:xfrm>
          <a:prstGeom prst="rect">
            <a:avLst/>
          </a:prstGeom>
        </p:spPr>
      </p:pic>
    </p:spTree>
    <p:extLst>
      <p:ext uri="{BB962C8B-B14F-4D97-AF65-F5344CB8AC3E}">
        <p14:creationId xmlns:p14="http://schemas.microsoft.com/office/powerpoint/2010/main" val="2628121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505</Words>
  <Application>Microsoft Office PowerPoint</Application>
  <PresentationFormat>Widescreen</PresentationFormat>
  <Paragraphs>39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Times New Roman</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 QUYEN 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WINDOWS</cp:lastModifiedBy>
  <cp:revision>4</cp:revision>
  <dcterms:created xsi:type="dcterms:W3CDTF">2024-12-19T07:03:41Z</dcterms:created>
  <dcterms:modified xsi:type="dcterms:W3CDTF">2024-12-19T10:00:23Z</dcterms:modified>
</cp:coreProperties>
</file>