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1"/>
  </p:notesMasterIdLst>
  <p:sldIdLst>
    <p:sldId id="257" r:id="rId3"/>
    <p:sldId id="558" r:id="rId4"/>
    <p:sldId id="559" r:id="rId5"/>
    <p:sldId id="560" r:id="rId6"/>
    <p:sldId id="260" r:id="rId7"/>
    <p:sldId id="301" r:id="rId8"/>
    <p:sldId id="284" r:id="rId9"/>
    <p:sldId id="300" r:id="rId10"/>
    <p:sldId id="285" r:id="rId11"/>
    <p:sldId id="561" r:id="rId12"/>
    <p:sldId id="562" r:id="rId13"/>
    <p:sldId id="311" r:id="rId14"/>
    <p:sldId id="563" r:id="rId15"/>
    <p:sldId id="565" r:id="rId16"/>
    <p:sldId id="566" r:id="rId17"/>
    <p:sldId id="567" r:id="rId18"/>
    <p:sldId id="568" r:id="rId19"/>
    <p:sldId id="31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688" autoAdjust="0"/>
  </p:normalViewPr>
  <p:slideViewPr>
    <p:cSldViewPr snapToGrid="0">
      <p:cViewPr varScale="1">
        <p:scale>
          <a:sx n="90" d="100"/>
          <a:sy n="90"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7B5BA-B93D-42EB-B037-F3F3428DF146}"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126F2-3F85-4767-9F23-A6FE1CB32BBE}" type="slidenum">
              <a:rPr lang="en-US" smtClean="0"/>
              <a:t>‹#›</a:t>
            </a:fld>
            <a:endParaRPr lang="en-US"/>
          </a:p>
        </p:txBody>
      </p:sp>
    </p:spTree>
    <p:extLst>
      <p:ext uri="{BB962C8B-B14F-4D97-AF65-F5344CB8AC3E}">
        <p14:creationId xmlns:p14="http://schemas.microsoft.com/office/powerpoint/2010/main" val="21713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805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176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599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3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A4B126F2-3F85-4767-9F23-A6FE1CB32BBE}" type="slidenum">
              <a:rPr lang="en-US" smtClean="0"/>
              <a:t>13</a:t>
            </a:fld>
            <a:endParaRPr lang="en-US"/>
          </a:p>
        </p:txBody>
      </p:sp>
    </p:spTree>
    <p:extLst>
      <p:ext uri="{BB962C8B-B14F-4D97-AF65-F5344CB8AC3E}">
        <p14:creationId xmlns:p14="http://schemas.microsoft.com/office/powerpoint/2010/main" val="84547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A4B126F2-3F85-4767-9F23-A6FE1CB32BBE}" type="slidenum">
              <a:rPr lang="en-US" smtClean="0"/>
              <a:t>14</a:t>
            </a:fld>
            <a:endParaRPr lang="en-US"/>
          </a:p>
        </p:txBody>
      </p:sp>
    </p:spTree>
    <p:extLst>
      <p:ext uri="{BB962C8B-B14F-4D97-AF65-F5344CB8AC3E}">
        <p14:creationId xmlns:p14="http://schemas.microsoft.com/office/powerpoint/2010/main" val="57855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A4B126F2-3F85-4767-9F23-A6FE1CB32BBE}" type="slidenum">
              <a:rPr lang="en-US" smtClean="0"/>
              <a:t>17</a:t>
            </a:fld>
            <a:endParaRPr lang="en-US"/>
          </a:p>
        </p:txBody>
      </p:sp>
    </p:spTree>
    <p:extLst>
      <p:ext uri="{BB962C8B-B14F-4D97-AF65-F5344CB8AC3E}">
        <p14:creationId xmlns:p14="http://schemas.microsoft.com/office/powerpoint/2010/main" val="427387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918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982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332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452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313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709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653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BA5FA-44E0-4756-BF69-C985CC5113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938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35617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73290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34121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200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38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2973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55032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4455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494938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69080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5142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6494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30649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22134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907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4203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0797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83705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72823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37670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10513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498749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4842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252862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266646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50456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59932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28728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795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37385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3144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7366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7561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4426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72627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735734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310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91540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92718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47683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23938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071176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26093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08115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14701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65732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51086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53078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32523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56224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28960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282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08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10248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7318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A732EB56-7258-46E3-B3B3-DA582BA8015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1711" t="63877" r="16704" b="373"/>
          <a:stretch/>
        </p:blipFill>
        <p:spPr>
          <a:xfrm rot="16200000" flipV="1">
            <a:off x="2667000" y="-2667001"/>
            <a:ext cx="6857999" cy="12192002"/>
          </a:xfrm>
          <a:prstGeom prst="rect">
            <a:avLst/>
          </a:prstGeom>
        </p:spPr>
      </p:pic>
      <p:sp>
        <p:nvSpPr>
          <p:cNvPr id="19" name="矩形: 圆角 18">
            <a:extLst>
              <a:ext uri="{FF2B5EF4-FFF2-40B4-BE49-F238E27FC236}">
                <a16:creationId xmlns:a16="http://schemas.microsoft.com/office/drawing/2014/main" id="{AF47F858-817F-497A-A97B-FD80E75B6A9D}"/>
              </a:ext>
            </a:extLst>
          </p:cNvPr>
          <p:cNvSpPr/>
          <p:nvPr userDrawn="1"/>
        </p:nvSpPr>
        <p:spPr>
          <a:xfrm>
            <a:off x="211325" y="206604"/>
            <a:ext cx="11749182" cy="6402137"/>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6" name="椭圆 15">
            <a:extLst>
              <a:ext uri="{FF2B5EF4-FFF2-40B4-BE49-F238E27FC236}">
                <a16:creationId xmlns:a16="http://schemas.microsoft.com/office/drawing/2014/main" id="{ED2B3409-5E40-493D-9970-CC09C5CF4442}"/>
              </a:ext>
            </a:extLst>
          </p:cNvPr>
          <p:cNvSpPr/>
          <p:nvPr userDrawn="1"/>
        </p:nvSpPr>
        <p:spPr>
          <a:xfrm>
            <a:off x="5371380" y="-1636144"/>
            <a:ext cx="5604295" cy="5604295"/>
          </a:xfrm>
          <a:prstGeom prst="ellipse">
            <a:avLst/>
          </a:prstGeom>
          <a:solidFill>
            <a:schemeClr val="bg1">
              <a:alpha val="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7" name="椭圆 16">
            <a:extLst>
              <a:ext uri="{FF2B5EF4-FFF2-40B4-BE49-F238E27FC236}">
                <a16:creationId xmlns:a16="http://schemas.microsoft.com/office/drawing/2014/main" id="{3FA9774F-0CF4-486D-A8DD-13811D28BAA6}"/>
              </a:ext>
            </a:extLst>
          </p:cNvPr>
          <p:cNvSpPr/>
          <p:nvPr userDrawn="1"/>
        </p:nvSpPr>
        <p:spPr>
          <a:xfrm>
            <a:off x="9115245" y="3456318"/>
            <a:ext cx="2165231" cy="2165231"/>
          </a:xfrm>
          <a:prstGeom prst="ellipse">
            <a:avLst/>
          </a:prstGeom>
          <a:solidFill>
            <a:schemeClr val="bg1">
              <a:alpha val="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矩形 1">
            <a:extLst>
              <a:ext uri="{FF2B5EF4-FFF2-40B4-BE49-F238E27FC236}">
                <a16:creationId xmlns:a16="http://schemas.microsoft.com/office/drawing/2014/main" id="{ABCCB60A-63DE-42D9-9C44-1B8286E7CCF5}"/>
              </a:ext>
            </a:extLst>
          </p:cNvPr>
          <p:cNvSpPr/>
          <p:nvPr userDrawn="1"/>
        </p:nvSpPr>
        <p:spPr>
          <a:xfrm>
            <a:off x="5063706" y="-1682151"/>
            <a:ext cx="5891841" cy="16821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椭圆 13">
            <a:extLst>
              <a:ext uri="{FF2B5EF4-FFF2-40B4-BE49-F238E27FC236}">
                <a16:creationId xmlns:a16="http://schemas.microsoft.com/office/drawing/2014/main" id="{00393951-2FF5-4322-AF27-F0DAED1BC971}"/>
              </a:ext>
            </a:extLst>
          </p:cNvPr>
          <p:cNvSpPr/>
          <p:nvPr userDrawn="1"/>
        </p:nvSpPr>
        <p:spPr>
          <a:xfrm>
            <a:off x="11366740" y="6225396"/>
            <a:ext cx="276045" cy="276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8" name="椭圆 17">
            <a:extLst>
              <a:ext uri="{FF2B5EF4-FFF2-40B4-BE49-F238E27FC236}">
                <a16:creationId xmlns:a16="http://schemas.microsoft.com/office/drawing/2014/main" id="{2DB797C0-9154-44DC-9FC7-221DA2380B2B}"/>
              </a:ext>
            </a:extLst>
          </p:cNvPr>
          <p:cNvSpPr/>
          <p:nvPr userDrawn="1"/>
        </p:nvSpPr>
        <p:spPr>
          <a:xfrm>
            <a:off x="11363865" y="6078747"/>
            <a:ext cx="178279" cy="1782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23" name="椭圆 22">
            <a:extLst>
              <a:ext uri="{FF2B5EF4-FFF2-40B4-BE49-F238E27FC236}">
                <a16:creationId xmlns:a16="http://schemas.microsoft.com/office/drawing/2014/main" id="{0499A96C-AE49-4DC3-8368-6DAC3BB23063}"/>
              </a:ext>
            </a:extLst>
          </p:cNvPr>
          <p:cNvSpPr/>
          <p:nvPr userDrawn="1"/>
        </p:nvSpPr>
        <p:spPr>
          <a:xfrm>
            <a:off x="11533519" y="5831456"/>
            <a:ext cx="362309" cy="3623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4280429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557567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4" y="-2679948"/>
            <a:ext cx="6883896" cy="12192000"/>
          </a:xfrm>
          <a:prstGeom prst="rect">
            <a:avLst/>
          </a:prstGeom>
        </p:spPr>
      </p:pic>
      <p:pic>
        <p:nvPicPr>
          <p:cNvPr id="4" name="Picture 3" descr="A speaker with sound waves&#10;&#10;Description automatically generated">
            <a:extLst>
              <a:ext uri="{FF2B5EF4-FFF2-40B4-BE49-F238E27FC236}">
                <a16:creationId xmlns:a16="http://schemas.microsoft.com/office/drawing/2014/main" id="{D37497D1-BD55-98B2-623A-586C735A4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86" y="2607781"/>
            <a:ext cx="5914808" cy="3941063"/>
          </a:xfrm>
          <a:prstGeom prst="rect">
            <a:avLst/>
          </a:prstGeom>
        </p:spPr>
      </p:pic>
      <p:pic>
        <p:nvPicPr>
          <p:cNvPr id="6" name="Picture 5">
            <a:extLst>
              <a:ext uri="{FF2B5EF4-FFF2-40B4-BE49-F238E27FC236}">
                <a16:creationId xmlns:a16="http://schemas.microsoft.com/office/drawing/2014/main" id="{0A0CFDCE-8178-B0B5-4E9D-FF5496668B46}"/>
              </a:ext>
            </a:extLst>
          </p:cNvPr>
          <p:cNvPicPr>
            <a:picLocks noChangeAspect="1"/>
          </p:cNvPicPr>
          <p:nvPr/>
        </p:nvPicPr>
        <p:blipFill>
          <a:blip r:embed="rId5"/>
          <a:stretch>
            <a:fillRect/>
          </a:stretch>
        </p:blipFill>
        <p:spPr>
          <a:xfrm>
            <a:off x="5505889" y="737021"/>
            <a:ext cx="4468755" cy="1103472"/>
          </a:xfrm>
          <a:prstGeom prst="rect">
            <a:avLst/>
          </a:prstGeom>
        </p:spPr>
      </p:pic>
      <p:pic>
        <p:nvPicPr>
          <p:cNvPr id="7" name="Picture 6">
            <a:extLst>
              <a:ext uri="{FF2B5EF4-FFF2-40B4-BE49-F238E27FC236}">
                <a16:creationId xmlns:a16="http://schemas.microsoft.com/office/drawing/2014/main" id="{AD84C988-A119-8D55-4698-47767271DAF2}"/>
              </a:ext>
            </a:extLst>
          </p:cNvPr>
          <p:cNvPicPr>
            <a:picLocks noChangeAspect="1"/>
          </p:cNvPicPr>
          <p:nvPr/>
        </p:nvPicPr>
        <p:blipFill>
          <a:blip r:embed="rId6"/>
          <a:stretch>
            <a:fillRect/>
          </a:stretch>
        </p:blipFill>
        <p:spPr>
          <a:xfrm>
            <a:off x="3168224" y="1288757"/>
            <a:ext cx="9309399" cy="3432345"/>
          </a:xfrm>
          <a:prstGeom prst="rect">
            <a:avLst/>
          </a:prstGeom>
        </p:spPr>
      </p:pic>
      <p:pic>
        <p:nvPicPr>
          <p:cNvPr id="9" name="Picture 8">
            <a:extLst>
              <a:ext uri="{FF2B5EF4-FFF2-40B4-BE49-F238E27FC236}">
                <a16:creationId xmlns:a16="http://schemas.microsoft.com/office/drawing/2014/main" id="{645A7824-EFC5-9DEA-5103-FEAAF8F2A783}"/>
              </a:ext>
            </a:extLst>
          </p:cNvPr>
          <p:cNvPicPr>
            <a:picLocks noChangeAspect="1"/>
          </p:cNvPicPr>
          <p:nvPr/>
        </p:nvPicPr>
        <p:blipFill>
          <a:blip r:embed="rId7"/>
          <a:stretch>
            <a:fillRect/>
          </a:stretch>
        </p:blipFill>
        <p:spPr>
          <a:xfrm>
            <a:off x="502418" y="249098"/>
            <a:ext cx="2786113" cy="1749704"/>
          </a:xfrm>
          <a:prstGeom prst="rect">
            <a:avLst/>
          </a:prstGeom>
        </p:spPr>
      </p:pic>
      <p:sp>
        <p:nvSpPr>
          <p:cNvPr id="10" name="TextBox 9">
            <a:extLst>
              <a:ext uri="{FF2B5EF4-FFF2-40B4-BE49-F238E27FC236}">
                <a16:creationId xmlns:a16="http://schemas.microsoft.com/office/drawing/2014/main" id="{B2018683-1A5A-2373-EA66-89B0712DC330}"/>
              </a:ext>
            </a:extLst>
          </p:cNvPr>
          <p:cNvSpPr txBox="1"/>
          <p:nvPr/>
        </p:nvSpPr>
        <p:spPr>
          <a:xfrm>
            <a:off x="7205870" y="4333461"/>
            <a:ext cx="2365513"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938444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DADA6-2761-6DDA-8F81-646FE9D80ADD}"/>
              </a:ext>
            </a:extLst>
          </p:cNvPr>
          <p:cNvPicPr>
            <a:picLocks noChangeAspect="1"/>
          </p:cNvPicPr>
          <p:nvPr/>
        </p:nvPicPr>
        <p:blipFill>
          <a:blip r:embed="rId3"/>
          <a:stretch>
            <a:fillRect/>
          </a:stretch>
        </p:blipFill>
        <p:spPr>
          <a:xfrm>
            <a:off x="2679246" y="493442"/>
            <a:ext cx="7010400" cy="943704"/>
          </a:xfrm>
          <a:prstGeom prst="rect">
            <a:avLst/>
          </a:prstGeom>
        </p:spPr>
      </p:pic>
      <p:sp>
        <p:nvSpPr>
          <p:cNvPr id="15" name="TextBox 14">
            <a:extLst>
              <a:ext uri="{FF2B5EF4-FFF2-40B4-BE49-F238E27FC236}">
                <a16:creationId xmlns:a16="http://schemas.microsoft.com/office/drawing/2014/main" id="{C2392E6C-70E9-82F9-B094-B9F5917E7BC2}"/>
              </a:ext>
            </a:extLst>
          </p:cNvPr>
          <p:cNvSpPr txBox="1"/>
          <p:nvPr/>
        </p:nvSpPr>
        <p:spPr>
          <a:xfrm>
            <a:off x="5496339" y="2377615"/>
            <a:ext cx="5756297" cy="707886"/>
          </a:xfrm>
          <a:custGeom>
            <a:avLst/>
            <a:gdLst>
              <a:gd name="connsiteX0" fmla="*/ 0 w 5756297"/>
              <a:gd name="connsiteY0" fmla="*/ 0 h 707886"/>
              <a:gd name="connsiteX1" fmla="*/ 5756297 w 5756297"/>
              <a:gd name="connsiteY1" fmla="*/ 0 h 707886"/>
              <a:gd name="connsiteX2" fmla="*/ 5756297 w 5756297"/>
              <a:gd name="connsiteY2" fmla="*/ 707886 h 707886"/>
              <a:gd name="connsiteX3" fmla="*/ 0 w 5756297"/>
              <a:gd name="connsiteY3" fmla="*/ 707886 h 707886"/>
              <a:gd name="connsiteX4" fmla="*/ 0 w 5756297"/>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297" h="707886" fill="none" extrusionOk="0">
                <a:moveTo>
                  <a:pt x="0" y="0"/>
                </a:moveTo>
                <a:cubicBezTo>
                  <a:pt x="1625932" y="5222"/>
                  <a:pt x="3362571" y="24918"/>
                  <a:pt x="5756297" y="0"/>
                </a:cubicBezTo>
                <a:cubicBezTo>
                  <a:pt x="5815707" y="312948"/>
                  <a:pt x="5758206" y="396148"/>
                  <a:pt x="5756297" y="707886"/>
                </a:cubicBezTo>
                <a:cubicBezTo>
                  <a:pt x="3989388" y="543125"/>
                  <a:pt x="2117321" y="826036"/>
                  <a:pt x="0" y="707886"/>
                </a:cubicBezTo>
                <a:cubicBezTo>
                  <a:pt x="-25096" y="447386"/>
                  <a:pt x="-54860" y="82424"/>
                  <a:pt x="0" y="0"/>
                </a:cubicBezTo>
                <a:close/>
              </a:path>
              <a:path w="5756297" h="707886" stroke="0" extrusionOk="0">
                <a:moveTo>
                  <a:pt x="0" y="0"/>
                </a:moveTo>
                <a:cubicBezTo>
                  <a:pt x="1118907" y="11849"/>
                  <a:pt x="3526235" y="-161459"/>
                  <a:pt x="5756297" y="0"/>
                </a:cubicBezTo>
                <a:cubicBezTo>
                  <a:pt x="5802613" y="266683"/>
                  <a:pt x="5765059" y="423695"/>
                  <a:pt x="5756297" y="707886"/>
                </a:cubicBezTo>
                <a:cubicBezTo>
                  <a:pt x="3921183" y="562026"/>
                  <a:pt x="1264368" y="629562"/>
                  <a:pt x="0" y="707886"/>
                </a:cubicBezTo>
                <a:cubicBezTo>
                  <a:pt x="62918" y="356284"/>
                  <a:pt x="-6891" y="345692"/>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Tiếng</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máy</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cưa</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ghỗ</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62ED0542-45EF-89CF-75D8-95FC23D18DE1}"/>
              </a:ext>
            </a:extLst>
          </p:cNvPr>
          <p:cNvSpPr txBox="1"/>
          <p:nvPr/>
        </p:nvSpPr>
        <p:spPr>
          <a:xfrm>
            <a:off x="6683651" y="3824752"/>
            <a:ext cx="4845740" cy="1323439"/>
          </a:xfrm>
          <a:custGeom>
            <a:avLst/>
            <a:gdLst>
              <a:gd name="connsiteX0" fmla="*/ 0 w 4845740"/>
              <a:gd name="connsiteY0" fmla="*/ 0 h 1323439"/>
              <a:gd name="connsiteX1" fmla="*/ 4845740 w 4845740"/>
              <a:gd name="connsiteY1" fmla="*/ 0 h 1323439"/>
              <a:gd name="connsiteX2" fmla="*/ 4845740 w 4845740"/>
              <a:gd name="connsiteY2" fmla="*/ 1323439 h 1323439"/>
              <a:gd name="connsiteX3" fmla="*/ 0 w 4845740"/>
              <a:gd name="connsiteY3" fmla="*/ 1323439 h 1323439"/>
              <a:gd name="connsiteX4" fmla="*/ 0 w 484574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740" h="1323439" fill="none" extrusionOk="0">
                <a:moveTo>
                  <a:pt x="0" y="0"/>
                </a:moveTo>
                <a:cubicBezTo>
                  <a:pt x="1025203" y="5222"/>
                  <a:pt x="4127096" y="24918"/>
                  <a:pt x="4845740" y="0"/>
                </a:cubicBezTo>
                <a:cubicBezTo>
                  <a:pt x="4783146" y="502581"/>
                  <a:pt x="4808782" y="742429"/>
                  <a:pt x="4845740" y="1323439"/>
                </a:cubicBezTo>
                <a:cubicBezTo>
                  <a:pt x="2428370" y="1158678"/>
                  <a:pt x="2149487" y="1441589"/>
                  <a:pt x="0" y="1323439"/>
                </a:cubicBezTo>
                <a:cubicBezTo>
                  <a:pt x="-52747" y="826522"/>
                  <a:pt x="-93581" y="659507"/>
                  <a:pt x="0" y="0"/>
                </a:cubicBezTo>
                <a:close/>
              </a:path>
              <a:path w="4845740" h="1323439" stroke="0" extrusionOk="0">
                <a:moveTo>
                  <a:pt x="0" y="0"/>
                </a:moveTo>
                <a:cubicBezTo>
                  <a:pt x="2209236" y="11849"/>
                  <a:pt x="4303434" y="-161459"/>
                  <a:pt x="4845740" y="0"/>
                </a:cubicBezTo>
                <a:cubicBezTo>
                  <a:pt x="4831080" y="501774"/>
                  <a:pt x="4765805" y="1007572"/>
                  <a:pt x="4845740" y="1323439"/>
                </a:cubicBezTo>
                <a:cubicBezTo>
                  <a:pt x="2892465" y="1177579"/>
                  <a:pt x="492046"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4000" b="1" dirty="0" err="1">
                <a:solidFill>
                  <a:prstClr val="black"/>
                </a:solidFill>
                <a:latin typeface="Calibri" panose="020F0502020204030204" pitchFamily="34" charset="0"/>
                <a:cs typeface="Calibri" panose="020F0502020204030204" pitchFamily="34" charset="0"/>
              </a:rPr>
              <a:t>Cầu</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đeo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cái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bịt</a:t>
            </a:r>
            <a:r>
              <a:rPr lang="en-US" sz="4000" b="1" dirty="0">
                <a:solidFill>
                  <a:prstClr val="black"/>
                </a:solidFill>
                <a:latin typeface="Calibri" panose="020F0502020204030204" pitchFamily="34" charset="0"/>
                <a:cs typeface="Calibri" panose="020F0502020204030204" pitchFamily="34" charset="0"/>
              </a:rPr>
              <a:t> tai </a:t>
            </a:r>
            <a:r>
              <a:rPr lang="en-US" sz="4000" b="1" dirty="0" err="1">
                <a:solidFill>
                  <a:prstClr val="black"/>
                </a:solidFill>
                <a:latin typeface="Calibri" panose="020F0502020204030204" pitchFamily="34" charset="0"/>
                <a:cs typeface="Calibri" panose="020F0502020204030204" pitchFamily="34" charset="0"/>
              </a:rPr>
              <a:t>để</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làm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giảm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tiếng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ồn</a:t>
            </a:r>
            <a:r>
              <a:rPr lang="en-US" sz="4000" b="1" dirty="0">
                <a:solidFill>
                  <a:prstClr val="black"/>
                </a:solidFill>
                <a:latin typeface="Calibri" panose="020F0502020204030204" pitchFamily="34" charset="0"/>
                <a:cs typeface="Calibri" panose="020F0502020204030204" pitchFamily="34" charset="0"/>
              </a:rPr>
              <a:t>.</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Freeform: Shape 34">
            <a:extLst>
              <a:ext uri="{FF2B5EF4-FFF2-40B4-BE49-F238E27FC236}">
                <a16:creationId xmlns:a16="http://schemas.microsoft.com/office/drawing/2014/main" id="{AE0A7678-7CF7-DF49-B046-0635964E38BD}"/>
              </a:ext>
            </a:extLst>
          </p:cNvPr>
          <p:cNvSpPr/>
          <p:nvPr/>
        </p:nvSpPr>
        <p:spPr>
          <a:xfrm>
            <a:off x="5449684" y="33421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3" name="Picture 2">
            <a:extLst>
              <a:ext uri="{FF2B5EF4-FFF2-40B4-BE49-F238E27FC236}">
                <a16:creationId xmlns:a16="http://schemas.microsoft.com/office/drawing/2014/main" id="{BF35E4D9-89D0-29C1-BCB1-D9201CABCC2F}"/>
              </a:ext>
            </a:extLst>
          </p:cNvPr>
          <p:cNvPicPr>
            <a:picLocks noChangeAspect="1"/>
          </p:cNvPicPr>
          <p:nvPr/>
        </p:nvPicPr>
        <p:blipFill>
          <a:blip r:embed="rId4"/>
          <a:stretch>
            <a:fillRect/>
          </a:stretch>
        </p:blipFill>
        <p:spPr>
          <a:xfrm>
            <a:off x="853730" y="1967948"/>
            <a:ext cx="4136919" cy="3132482"/>
          </a:xfrm>
          <a:prstGeom prst="rect">
            <a:avLst/>
          </a:prstGeom>
        </p:spPr>
      </p:pic>
    </p:spTree>
    <p:extLst>
      <p:ext uri="{BB962C8B-B14F-4D97-AF65-F5344CB8AC3E}">
        <p14:creationId xmlns:p14="http://schemas.microsoft.com/office/powerpoint/2010/main" val="1280015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DADA6-2761-6DDA-8F81-646FE9D80ADD}"/>
              </a:ext>
            </a:extLst>
          </p:cNvPr>
          <p:cNvPicPr>
            <a:picLocks noChangeAspect="1"/>
          </p:cNvPicPr>
          <p:nvPr/>
        </p:nvPicPr>
        <p:blipFill>
          <a:blip r:embed="rId3"/>
          <a:stretch>
            <a:fillRect/>
          </a:stretch>
        </p:blipFill>
        <p:spPr>
          <a:xfrm>
            <a:off x="2679246" y="493442"/>
            <a:ext cx="7010400" cy="943704"/>
          </a:xfrm>
          <a:prstGeom prst="rect">
            <a:avLst/>
          </a:prstGeom>
        </p:spPr>
      </p:pic>
      <p:sp>
        <p:nvSpPr>
          <p:cNvPr id="15" name="TextBox 14">
            <a:extLst>
              <a:ext uri="{FF2B5EF4-FFF2-40B4-BE49-F238E27FC236}">
                <a16:creationId xmlns:a16="http://schemas.microsoft.com/office/drawing/2014/main" id="{C2392E6C-70E9-82F9-B094-B9F5917E7BC2}"/>
              </a:ext>
            </a:extLst>
          </p:cNvPr>
          <p:cNvSpPr txBox="1"/>
          <p:nvPr/>
        </p:nvSpPr>
        <p:spPr>
          <a:xfrm>
            <a:off x="5496339" y="2377615"/>
            <a:ext cx="6132444" cy="707886"/>
          </a:xfrm>
          <a:custGeom>
            <a:avLst/>
            <a:gdLst>
              <a:gd name="connsiteX0" fmla="*/ 0 w 6132444"/>
              <a:gd name="connsiteY0" fmla="*/ 0 h 707886"/>
              <a:gd name="connsiteX1" fmla="*/ 6132444 w 6132444"/>
              <a:gd name="connsiteY1" fmla="*/ 0 h 707886"/>
              <a:gd name="connsiteX2" fmla="*/ 6132444 w 6132444"/>
              <a:gd name="connsiteY2" fmla="*/ 707886 h 707886"/>
              <a:gd name="connsiteX3" fmla="*/ 0 w 6132444"/>
              <a:gd name="connsiteY3" fmla="*/ 707886 h 707886"/>
              <a:gd name="connsiteX4" fmla="*/ 0 w 6132444"/>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2444" h="707886" fill="none" extrusionOk="0">
                <a:moveTo>
                  <a:pt x="0" y="0"/>
                </a:moveTo>
                <a:cubicBezTo>
                  <a:pt x="1761284" y="5222"/>
                  <a:pt x="3367470" y="24918"/>
                  <a:pt x="6132444" y="0"/>
                </a:cubicBezTo>
                <a:cubicBezTo>
                  <a:pt x="6191854" y="312948"/>
                  <a:pt x="6134353" y="396148"/>
                  <a:pt x="6132444" y="707886"/>
                </a:cubicBezTo>
                <a:cubicBezTo>
                  <a:pt x="4771376" y="543125"/>
                  <a:pt x="2457936" y="826036"/>
                  <a:pt x="0" y="707886"/>
                </a:cubicBezTo>
                <a:cubicBezTo>
                  <a:pt x="-25096" y="447386"/>
                  <a:pt x="-54860" y="82424"/>
                  <a:pt x="0" y="0"/>
                </a:cubicBezTo>
                <a:close/>
              </a:path>
              <a:path w="6132444" h="707886" stroke="0" extrusionOk="0">
                <a:moveTo>
                  <a:pt x="0" y="0"/>
                </a:moveTo>
                <a:cubicBezTo>
                  <a:pt x="1024610" y="11849"/>
                  <a:pt x="3576772" y="-161459"/>
                  <a:pt x="6132444" y="0"/>
                </a:cubicBezTo>
                <a:cubicBezTo>
                  <a:pt x="6178760" y="266683"/>
                  <a:pt x="6141206" y="423695"/>
                  <a:pt x="6132444" y="707886"/>
                </a:cubicBezTo>
                <a:cubicBezTo>
                  <a:pt x="4166981" y="562026"/>
                  <a:pt x="1632074" y="629562"/>
                  <a:pt x="0" y="707886"/>
                </a:cubicBezTo>
                <a:cubicBezTo>
                  <a:pt x="62918" y="356284"/>
                  <a:pt x="-6891" y="345692"/>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Tiếng</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cơ</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tô</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máy</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62ED0542-45EF-89CF-75D8-95FC23D18DE1}"/>
              </a:ext>
            </a:extLst>
          </p:cNvPr>
          <p:cNvSpPr txBox="1"/>
          <p:nvPr/>
        </p:nvSpPr>
        <p:spPr>
          <a:xfrm>
            <a:off x="6683651" y="3824752"/>
            <a:ext cx="4845740" cy="2554545"/>
          </a:xfrm>
          <a:custGeom>
            <a:avLst/>
            <a:gdLst>
              <a:gd name="connsiteX0" fmla="*/ 0 w 4845740"/>
              <a:gd name="connsiteY0" fmla="*/ 0 h 2554545"/>
              <a:gd name="connsiteX1" fmla="*/ 4845740 w 4845740"/>
              <a:gd name="connsiteY1" fmla="*/ 0 h 2554545"/>
              <a:gd name="connsiteX2" fmla="*/ 4845740 w 4845740"/>
              <a:gd name="connsiteY2" fmla="*/ 2554545 h 2554545"/>
              <a:gd name="connsiteX3" fmla="*/ 0 w 4845740"/>
              <a:gd name="connsiteY3" fmla="*/ 2554545 h 2554545"/>
              <a:gd name="connsiteX4" fmla="*/ 0 w 4845740"/>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740" h="2554545" fill="none" extrusionOk="0">
                <a:moveTo>
                  <a:pt x="0" y="0"/>
                </a:moveTo>
                <a:cubicBezTo>
                  <a:pt x="1025203" y="5222"/>
                  <a:pt x="4127096" y="24918"/>
                  <a:pt x="4845740" y="0"/>
                </a:cubicBezTo>
                <a:cubicBezTo>
                  <a:pt x="4684495" y="837733"/>
                  <a:pt x="4801980" y="1383476"/>
                  <a:pt x="4845740" y="2554545"/>
                </a:cubicBezTo>
                <a:cubicBezTo>
                  <a:pt x="2428370" y="2389784"/>
                  <a:pt x="2149487" y="2672695"/>
                  <a:pt x="0" y="2554545"/>
                </a:cubicBezTo>
                <a:cubicBezTo>
                  <a:pt x="-55725" y="1859262"/>
                  <a:pt x="17072" y="437056"/>
                  <a:pt x="0" y="0"/>
                </a:cubicBezTo>
                <a:close/>
              </a:path>
              <a:path w="4845740" h="2554545" stroke="0" extrusionOk="0">
                <a:moveTo>
                  <a:pt x="0" y="0"/>
                </a:moveTo>
                <a:cubicBezTo>
                  <a:pt x="2209236" y="11849"/>
                  <a:pt x="4303434" y="-161459"/>
                  <a:pt x="4845740" y="0"/>
                </a:cubicBezTo>
                <a:cubicBezTo>
                  <a:pt x="4848870" y="1191849"/>
                  <a:pt x="4744564" y="1724527"/>
                  <a:pt x="4845740" y="2554545"/>
                </a:cubicBezTo>
                <a:cubicBezTo>
                  <a:pt x="2892465" y="2408685"/>
                  <a:pt x="492046"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3200" b="1" dirty="0" err="1">
                <a:solidFill>
                  <a:prstClr val="black"/>
                </a:solidFill>
                <a:latin typeface="Calibri" panose="020F0502020204030204" pitchFamily="34" charset="0"/>
                <a:cs typeface="Calibri" panose="020F0502020204030204" pitchFamily="34" charset="0"/>
              </a:rPr>
              <a:t>Cần</a:t>
            </a:r>
            <a:r>
              <a:rPr lang="en-US" sz="3200" b="1" dirty="0">
                <a:solidFill>
                  <a:prstClr val="black"/>
                </a:solidFill>
                <a:latin typeface="Calibri" panose="020F0502020204030204" pitchFamily="34" charset="0"/>
                <a:cs typeface="Calibri" panose="020F0502020204030204" pitchFamily="34" charset="0"/>
              </a:rPr>
              <a:t> d</a:t>
            </a:r>
            <a:r>
              <a:rPr lang="vi-VN" sz="3200" b="1" dirty="0">
                <a:solidFill>
                  <a:prstClr val="black"/>
                </a:solidFill>
                <a:latin typeface="Calibri" panose="020F0502020204030204" pitchFamily="34" charset="0"/>
                <a:cs typeface="Calibri" panose="020F0502020204030204" pitchFamily="34" charset="0"/>
              </a:rPr>
              <a:t>ựng các tấm cách âm hoặc trồng cây ven đường sẽ hạn chế tiếng ồn cho những người sống quanh khu vực.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Freeform: Shape 34">
            <a:extLst>
              <a:ext uri="{FF2B5EF4-FFF2-40B4-BE49-F238E27FC236}">
                <a16:creationId xmlns:a16="http://schemas.microsoft.com/office/drawing/2014/main" id="{AE0A7678-7CF7-DF49-B046-0635964E38BD}"/>
              </a:ext>
            </a:extLst>
          </p:cNvPr>
          <p:cNvSpPr/>
          <p:nvPr/>
        </p:nvSpPr>
        <p:spPr>
          <a:xfrm>
            <a:off x="5479501" y="316322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D495875-1B1C-EDD3-956B-BCD47C80820C}"/>
              </a:ext>
            </a:extLst>
          </p:cNvPr>
          <p:cNvPicPr>
            <a:picLocks noChangeAspect="1"/>
          </p:cNvPicPr>
          <p:nvPr/>
        </p:nvPicPr>
        <p:blipFill>
          <a:blip r:embed="rId4"/>
          <a:stretch>
            <a:fillRect/>
          </a:stretch>
        </p:blipFill>
        <p:spPr>
          <a:xfrm>
            <a:off x="910879" y="2126975"/>
            <a:ext cx="3960852" cy="3206404"/>
          </a:xfrm>
          <a:prstGeom prst="rect">
            <a:avLst/>
          </a:prstGeom>
        </p:spPr>
      </p:pic>
    </p:spTree>
    <p:extLst>
      <p:ext uri="{BB962C8B-B14F-4D97-AF65-F5344CB8AC3E}">
        <p14:creationId xmlns:p14="http://schemas.microsoft.com/office/powerpoint/2010/main" val="1865509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76748" y="285136"/>
            <a:ext cx="3038168" cy="65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Rounded Rectangle 1"/>
          <p:cNvSpPr/>
          <p:nvPr/>
        </p:nvSpPr>
        <p:spPr>
          <a:xfrm>
            <a:off x="437322" y="2560319"/>
            <a:ext cx="10855518" cy="36516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Rectangle 4"/>
          <p:cNvSpPr/>
          <p:nvPr/>
        </p:nvSpPr>
        <p:spPr>
          <a:xfrm>
            <a:off x="606288" y="2831634"/>
            <a:ext cx="10515600" cy="31700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Calibri" panose="020F0502020204030204" pitchFamily="34" charset="0"/>
                <a:cs typeface="Calibri" panose="020F0502020204030204" pitchFamily="34" charset="0"/>
              </a:rPr>
              <a:t>Trong </a:t>
            </a:r>
            <a:r>
              <a:rPr lang="en-US" sz="4000" b="1" dirty="0" err="1">
                <a:solidFill>
                  <a:prstClr val="black">
                    <a:lumMod val="95000"/>
                    <a:lumOff val="5000"/>
                  </a:prstClr>
                </a:solidFill>
                <a:latin typeface="Calibri" panose="020F0502020204030204" pitchFamily="34" charset="0"/>
                <a:cs typeface="Calibri" panose="020F0502020204030204" pitchFamily="34" charset="0"/>
              </a:rPr>
              <a:t>cuộc</a:t>
            </a:r>
            <a:r>
              <a:rPr lang="en-US" sz="4000" b="1" dirty="0">
                <a:solidFill>
                  <a:prstClr val="black">
                    <a:lumMod val="95000"/>
                    <a:lumOff val="5000"/>
                  </a:prstClr>
                </a:solidFill>
                <a:latin typeface="Calibri" panose="020F0502020204030204" pitchFamily="34" charset="0"/>
                <a:cs typeface="Calibri" panose="020F0502020204030204" pitchFamily="34" charset="0"/>
              </a:rPr>
              <a:t> </a:t>
            </a:r>
            <a:r>
              <a:rPr lang="en-US" sz="4000" b="1" dirty="0" err="1">
                <a:solidFill>
                  <a:prstClr val="black">
                    <a:lumMod val="95000"/>
                    <a:lumOff val="5000"/>
                  </a:prstClr>
                </a:solidFill>
                <a:latin typeface="Calibri" panose="020F0502020204030204" pitchFamily="34" charset="0"/>
                <a:cs typeface="Calibri" panose="020F0502020204030204" pitchFamily="34" charset="0"/>
              </a:rPr>
              <a:t>sống</a:t>
            </a:r>
            <a:r>
              <a:rPr lang="en-US" sz="4000" b="1" dirty="0">
                <a:solidFill>
                  <a:prstClr val="black">
                    <a:lumMod val="95000"/>
                    <a:lumOff val="5000"/>
                  </a:prstClr>
                </a:solidFill>
                <a:latin typeface="Calibri" panose="020F0502020204030204" pitchFamily="34" charset="0"/>
                <a:cs typeface="Calibri" panose="020F0502020204030204" pitchFamily="34" charset="0"/>
              </a:rPr>
              <a:t> </a:t>
            </a:r>
            <a:r>
              <a:rPr lang="en-US" sz="4000" b="1" dirty="0" err="1">
                <a:solidFill>
                  <a:prstClr val="black">
                    <a:lumMod val="95000"/>
                    <a:lumOff val="5000"/>
                  </a:prstClr>
                </a:solidFill>
                <a:latin typeface="Calibri" panose="020F0502020204030204" pitchFamily="34" charset="0"/>
                <a:cs typeface="Calibri" panose="020F0502020204030204" pitchFamily="34" charset="0"/>
              </a:rPr>
              <a:t>hàng</a:t>
            </a:r>
            <a:r>
              <a:rPr lang="en-US" sz="4000" b="1" dirty="0">
                <a:solidFill>
                  <a:prstClr val="black">
                    <a:lumMod val="95000"/>
                    <a:lumOff val="5000"/>
                  </a:prstClr>
                </a:solidFill>
                <a:latin typeface="Calibri" panose="020F0502020204030204" pitchFamily="34" charset="0"/>
                <a:cs typeface="Calibri" panose="020F0502020204030204" pitchFamily="34" charset="0"/>
              </a:rPr>
              <a:t> </a:t>
            </a:r>
            <a:r>
              <a:rPr lang="en-US" sz="4000" b="1" dirty="0" err="1">
                <a:solidFill>
                  <a:prstClr val="black">
                    <a:lumMod val="95000"/>
                    <a:lumOff val="5000"/>
                  </a:prstClr>
                </a:solidFill>
                <a:latin typeface="Calibri" panose="020F0502020204030204" pitchFamily="34" charset="0"/>
                <a:cs typeface="Calibri" panose="020F0502020204030204" pitchFamily="34" charset="0"/>
              </a:rPr>
              <a:t>ngày</a:t>
            </a:r>
            <a:r>
              <a:rPr lang="en-US" sz="4000" b="1" dirty="0">
                <a:solidFill>
                  <a:prstClr val="black">
                    <a:lumMod val="95000"/>
                    <a:lumOff val="5000"/>
                  </a:prstClr>
                </a:solidFill>
                <a:latin typeface="Calibri" panose="020F0502020204030204" pitchFamily="34" charset="0"/>
                <a:cs typeface="Calibri" panose="020F0502020204030204" pitchFamily="34" charset="0"/>
              </a:rPr>
              <a:t>, c</a:t>
            </a:r>
            <a:r>
              <a:rPr kumimoji="0" lang="vi-VN"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ác âm thanh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như</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máy</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khoan</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máy</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cưa</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gỗ</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động</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cơ</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xe</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máy</a:t>
            </a:r>
            <a:r>
              <a:rPr kumimoji="0" lang="en-US"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ô </a:t>
            </a:r>
            <a:r>
              <a:rPr kumimoji="0" lang="en-US" sz="40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tô</a:t>
            </a:r>
            <a:r>
              <a:rPr lang="en-US" sz="4000" b="1" dirty="0">
                <a:solidFill>
                  <a:prstClr val="black">
                    <a:lumMod val="95000"/>
                    <a:lumOff val="5000"/>
                  </a:prstClr>
                </a:solidFill>
                <a:latin typeface="Calibri" panose="020F0502020204030204" pitchFamily="34" charset="0"/>
                <a:cs typeface="Calibri" panose="020F0502020204030204" pitchFamily="34" charset="0"/>
              </a:rPr>
              <a:t>...</a:t>
            </a:r>
            <a:r>
              <a:rPr kumimoji="0" lang="vi-VN"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kéo dài, lặp đi lặp lại vượt quá mức chịu đựng của con người, gây ra ô nhiễm tiếng ồn.</a:t>
            </a:r>
            <a:endParaRPr kumimoji="0" lang="en-GB" sz="4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A5CBF36-98AA-2378-9AAF-2A68DE55338E}"/>
              </a:ext>
            </a:extLst>
          </p:cNvPr>
          <p:cNvPicPr>
            <a:picLocks noChangeAspect="1"/>
          </p:cNvPicPr>
          <p:nvPr/>
        </p:nvPicPr>
        <p:blipFill>
          <a:blip r:embed="rId3"/>
          <a:stretch>
            <a:fillRect/>
          </a:stretch>
        </p:blipFill>
        <p:spPr>
          <a:xfrm>
            <a:off x="3452152" y="403692"/>
            <a:ext cx="7017104" cy="2353260"/>
          </a:xfrm>
          <a:prstGeom prst="rect">
            <a:avLst/>
          </a:prstGeom>
        </p:spPr>
      </p:pic>
    </p:spTree>
    <p:extLst>
      <p:ext uri="{BB962C8B-B14F-4D97-AF65-F5344CB8AC3E}">
        <p14:creationId xmlns:p14="http://schemas.microsoft.com/office/powerpoint/2010/main" val="2942413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282F8-EBA7-1AA6-8C02-7ADDF7C1DE3F}"/>
              </a:ext>
            </a:extLst>
          </p:cNvPr>
          <p:cNvPicPr>
            <a:picLocks noChangeAspect="1"/>
          </p:cNvPicPr>
          <p:nvPr/>
        </p:nvPicPr>
        <p:blipFill>
          <a:blip r:embed="rId3"/>
          <a:stretch>
            <a:fillRect/>
          </a:stretch>
        </p:blipFill>
        <p:spPr>
          <a:xfrm>
            <a:off x="415788" y="2398508"/>
            <a:ext cx="4032736" cy="3274514"/>
          </a:xfrm>
          <a:prstGeom prst="rect">
            <a:avLst/>
          </a:prstGeom>
        </p:spPr>
      </p:pic>
      <p:grpSp>
        <p:nvGrpSpPr>
          <p:cNvPr id="3" name="Group 2">
            <a:extLst>
              <a:ext uri="{FF2B5EF4-FFF2-40B4-BE49-F238E27FC236}">
                <a16:creationId xmlns:a16="http://schemas.microsoft.com/office/drawing/2014/main" id="{A77F68DF-8881-A790-EE0B-1B1A15DC65FA}"/>
              </a:ext>
            </a:extLst>
          </p:cNvPr>
          <p:cNvGrpSpPr/>
          <p:nvPr/>
        </p:nvGrpSpPr>
        <p:grpSpPr>
          <a:xfrm>
            <a:off x="2554246" y="218661"/>
            <a:ext cx="7543909" cy="1470992"/>
            <a:chOff x="4804552" y="1790768"/>
            <a:chExt cx="4409954" cy="1739510"/>
          </a:xfrm>
        </p:grpSpPr>
        <p:sp>
          <p:nvSpPr>
            <p:cNvPr id="4" name="Speech Bubble: Rectangle with Corners Rounded 3">
              <a:extLst>
                <a:ext uri="{FF2B5EF4-FFF2-40B4-BE49-F238E27FC236}">
                  <a16:creationId xmlns:a16="http://schemas.microsoft.com/office/drawing/2014/main" id="{95F5218B-6298-6058-AC2A-02405D8B481C}"/>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Rectangle 4">
              <a:extLst>
                <a:ext uri="{FF2B5EF4-FFF2-40B4-BE49-F238E27FC236}">
                  <a16:creationId xmlns:a16="http://schemas.microsoft.com/office/drawing/2014/main" id="{03B142C0-BBC3-A5B8-EA23-DD40E957B0A9}"/>
                </a:ext>
              </a:extLst>
            </p:cNvPr>
            <p:cNvSpPr/>
            <p:nvPr/>
          </p:nvSpPr>
          <p:spPr>
            <a:xfrm>
              <a:off x="4904468" y="1968024"/>
              <a:ext cx="4210121" cy="99324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4000" b="1" dirty="0">
                  <a:solidFill>
                    <a:srgbClr val="000000"/>
                  </a:solidFill>
                  <a:latin typeface="Calibri" panose="020F0502020204030204" pitchFamily="34" charset="0"/>
                  <a:cs typeface="Calibri" panose="020F0502020204030204" pitchFamily="34" charset="0"/>
                </a:rPr>
                <a:t>1. Kể những tiếng ồn em thường nghe thấy ở trường và ở nhà?</a:t>
              </a:r>
              <a:endPar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CA134CA9-4E31-EF75-813D-93A7E1FC7ADB}"/>
              </a:ext>
            </a:extLst>
          </p:cNvPr>
          <p:cNvGrpSpPr/>
          <p:nvPr/>
        </p:nvGrpSpPr>
        <p:grpSpPr>
          <a:xfrm>
            <a:off x="4144507" y="2113604"/>
            <a:ext cx="7543909" cy="1196128"/>
            <a:chOff x="4804552" y="1721377"/>
            <a:chExt cx="4409954" cy="1808901"/>
          </a:xfrm>
        </p:grpSpPr>
        <p:sp>
          <p:nvSpPr>
            <p:cNvPr id="7" name="Speech Bubble: Rectangle with Corners Rounded 6">
              <a:extLst>
                <a:ext uri="{FF2B5EF4-FFF2-40B4-BE49-F238E27FC236}">
                  <a16:creationId xmlns:a16="http://schemas.microsoft.com/office/drawing/2014/main" id="{1ACD132B-1026-2FFC-09B7-E7D1E82FA1CA}"/>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A8132054-06B4-D65F-F84C-D7BC94491A21}"/>
                </a:ext>
              </a:extLst>
            </p:cNvPr>
            <p:cNvSpPr/>
            <p:nvPr/>
          </p:nvSpPr>
          <p:spPr>
            <a:xfrm>
              <a:off x="4892848" y="1721377"/>
              <a:ext cx="4210121" cy="142100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4000" b="1" dirty="0">
                  <a:solidFill>
                    <a:srgbClr val="000000"/>
                  </a:solidFill>
                  <a:latin typeface="Calibri" panose="020F0502020204030204" pitchFamily="34" charset="0"/>
                  <a:cs typeface="Calibri" panose="020F0502020204030204" pitchFamily="34" charset="0"/>
                </a:rPr>
                <a:t>2. Nêu tác hại của tiếng ồn đối với con người?</a:t>
              </a:r>
              <a:endPar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FC4318F9-D8C1-968A-380E-865CDA126E40}"/>
              </a:ext>
            </a:extLst>
          </p:cNvPr>
          <p:cNvGrpSpPr/>
          <p:nvPr/>
        </p:nvGrpSpPr>
        <p:grpSpPr>
          <a:xfrm>
            <a:off x="4005359" y="4224130"/>
            <a:ext cx="7543909" cy="1993611"/>
            <a:chOff x="4804552" y="1790768"/>
            <a:chExt cx="4409954" cy="2131726"/>
          </a:xfrm>
        </p:grpSpPr>
        <p:sp>
          <p:nvSpPr>
            <p:cNvPr id="10" name="Speech Bubble: Rectangle with Corners Rounded 9">
              <a:extLst>
                <a:ext uri="{FF2B5EF4-FFF2-40B4-BE49-F238E27FC236}">
                  <a16:creationId xmlns:a16="http://schemas.microsoft.com/office/drawing/2014/main" id="{09771A11-FF07-7E47-F60E-44E4557961EB}"/>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Rectangle 10">
              <a:extLst>
                <a:ext uri="{FF2B5EF4-FFF2-40B4-BE49-F238E27FC236}">
                  <a16:creationId xmlns:a16="http://schemas.microsoft.com/office/drawing/2014/main" id="{76941707-CAD5-F256-5FDE-57B660D95C7F}"/>
                </a:ext>
              </a:extLst>
            </p:cNvPr>
            <p:cNvSpPr/>
            <p:nvPr/>
          </p:nvSpPr>
          <p:spPr>
            <a:xfrm>
              <a:off x="4892848" y="1872375"/>
              <a:ext cx="4210121" cy="205011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200" b="1" dirty="0">
                  <a:solidFill>
                    <a:srgbClr val="000000"/>
                  </a:solidFill>
                  <a:latin typeface="Calibri" panose="020F0502020204030204" pitchFamily="34" charset="0"/>
                  <a:cs typeface="Calibri" panose="020F0502020204030204" pitchFamily="34" charset="0"/>
                </a:rPr>
                <a:t>3. Em có thể làm gì để giảm tác hại của ô nhiễm tiếng ồn cho bản thân và những người khác? </a:t>
              </a:r>
              <a:endPar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34487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3BC6D-98A5-2679-F985-4B9E39C216C5}"/>
              </a:ext>
            </a:extLst>
          </p:cNvPr>
          <p:cNvSpPr/>
          <p:nvPr/>
        </p:nvSpPr>
        <p:spPr>
          <a:xfrm>
            <a:off x="400051" y="261539"/>
            <a:ext cx="11035966" cy="830997"/>
          </a:xfrm>
          <a:prstGeom prst="rect">
            <a:avLst/>
          </a:prstGeom>
          <a:solidFill>
            <a:schemeClr val="accent3">
              <a:lumMod val="20000"/>
              <a:lumOff val="80000"/>
              <a:alpha val="76000"/>
            </a:schemeClr>
          </a:solidFill>
          <a:ln w="47625">
            <a:solidFill>
              <a:srgbClr val="00B0F0"/>
            </a:solidFill>
            <a:prstDash val="dashDot"/>
          </a:ln>
        </p:spPr>
        <p:txBody>
          <a:bodyPr wrap="square">
            <a:spAutoFit/>
          </a:bodyPr>
          <a:lstStyle/>
          <a:p>
            <a:pPr lvl="0" algn="ctr" fontAlgn="base"/>
            <a:r>
              <a:rPr lang="en-US" sz="4800" b="1" dirty="0">
                <a:solidFill>
                  <a:srgbClr val="FF0000"/>
                </a:solidFill>
                <a:latin typeface="Cambria" panose="02040503050406030204" pitchFamily="18" charset="0"/>
                <a:ea typeface="Cambria" panose="02040503050406030204" pitchFamily="18" charset="0"/>
              </a:rPr>
              <a:t>T</a:t>
            </a:r>
            <a:r>
              <a:rPr lang="vi-VN" sz="4800" b="1" dirty="0">
                <a:solidFill>
                  <a:srgbClr val="FF0000"/>
                </a:solidFill>
                <a:latin typeface="Cambria" panose="02040503050406030204" pitchFamily="18" charset="0"/>
                <a:ea typeface="Cambria" panose="02040503050406030204" pitchFamily="18" charset="0"/>
              </a:rPr>
              <a:t>ác hại của tiếng ồn đối với con người</a:t>
            </a:r>
            <a:endPar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Rectangles 77828">
            <a:extLst>
              <a:ext uri="{FF2B5EF4-FFF2-40B4-BE49-F238E27FC236}">
                <a16:creationId xmlns:a16="http://schemas.microsoft.com/office/drawing/2014/main" id="{9F6835E0-AD9E-D7B4-E454-8ADE1100EB49}"/>
              </a:ext>
            </a:extLst>
          </p:cNvPr>
          <p:cNvSpPr/>
          <p:nvPr/>
        </p:nvSpPr>
        <p:spPr>
          <a:xfrm>
            <a:off x="646043" y="1885777"/>
            <a:ext cx="10774018" cy="3970318"/>
          </a:xfrm>
          <a:custGeom>
            <a:avLst/>
            <a:gdLst>
              <a:gd name="connsiteX0" fmla="*/ 0 w 10774018"/>
              <a:gd name="connsiteY0" fmla="*/ 0 h 3970318"/>
              <a:gd name="connsiteX1" fmla="*/ 814037 w 10774018"/>
              <a:gd name="connsiteY1" fmla="*/ 0 h 3970318"/>
              <a:gd name="connsiteX2" fmla="*/ 1520334 w 10774018"/>
              <a:gd name="connsiteY2" fmla="*/ 0 h 3970318"/>
              <a:gd name="connsiteX3" fmla="*/ 2118890 w 10774018"/>
              <a:gd name="connsiteY3" fmla="*/ 0 h 3970318"/>
              <a:gd name="connsiteX4" fmla="*/ 2501966 w 10774018"/>
              <a:gd name="connsiteY4" fmla="*/ 0 h 3970318"/>
              <a:gd name="connsiteX5" fmla="*/ 2992783 w 10774018"/>
              <a:gd name="connsiteY5" fmla="*/ 0 h 3970318"/>
              <a:gd name="connsiteX6" fmla="*/ 3483599 w 10774018"/>
              <a:gd name="connsiteY6" fmla="*/ 0 h 3970318"/>
              <a:gd name="connsiteX7" fmla="*/ 3866675 w 10774018"/>
              <a:gd name="connsiteY7" fmla="*/ 0 h 3970318"/>
              <a:gd name="connsiteX8" fmla="*/ 4572972 w 10774018"/>
              <a:gd name="connsiteY8" fmla="*/ 0 h 3970318"/>
              <a:gd name="connsiteX9" fmla="*/ 5279269 w 10774018"/>
              <a:gd name="connsiteY9" fmla="*/ 0 h 3970318"/>
              <a:gd name="connsiteX10" fmla="*/ 5770085 w 10774018"/>
              <a:gd name="connsiteY10" fmla="*/ 0 h 3970318"/>
              <a:gd name="connsiteX11" fmla="*/ 6476382 w 10774018"/>
              <a:gd name="connsiteY11" fmla="*/ 0 h 3970318"/>
              <a:gd name="connsiteX12" fmla="*/ 7290419 w 10774018"/>
              <a:gd name="connsiteY12" fmla="*/ 0 h 3970318"/>
              <a:gd name="connsiteX13" fmla="*/ 8104456 w 10774018"/>
              <a:gd name="connsiteY13" fmla="*/ 0 h 3970318"/>
              <a:gd name="connsiteX14" fmla="*/ 8810752 w 10774018"/>
              <a:gd name="connsiteY14" fmla="*/ 0 h 3970318"/>
              <a:gd name="connsiteX15" fmla="*/ 9517049 w 10774018"/>
              <a:gd name="connsiteY15" fmla="*/ 0 h 3970318"/>
              <a:gd name="connsiteX16" fmla="*/ 9900125 w 10774018"/>
              <a:gd name="connsiteY16" fmla="*/ 0 h 3970318"/>
              <a:gd name="connsiteX17" fmla="*/ 10175461 w 10774018"/>
              <a:gd name="connsiteY17" fmla="*/ 0 h 3970318"/>
              <a:gd name="connsiteX18" fmla="*/ 10774018 w 10774018"/>
              <a:gd name="connsiteY18" fmla="*/ 0 h 3970318"/>
              <a:gd name="connsiteX19" fmla="*/ 10774018 w 10774018"/>
              <a:gd name="connsiteY19" fmla="*/ 527485 h 3970318"/>
              <a:gd name="connsiteX20" fmla="*/ 10774018 w 10774018"/>
              <a:gd name="connsiteY20" fmla="*/ 1094673 h 3970318"/>
              <a:gd name="connsiteX21" fmla="*/ 10774018 w 10774018"/>
              <a:gd name="connsiteY21" fmla="*/ 1701565 h 3970318"/>
              <a:gd name="connsiteX22" fmla="*/ 10774018 w 10774018"/>
              <a:gd name="connsiteY22" fmla="*/ 2229050 h 3970318"/>
              <a:gd name="connsiteX23" fmla="*/ 10774018 w 10774018"/>
              <a:gd name="connsiteY23" fmla="*/ 2875645 h 3970318"/>
              <a:gd name="connsiteX24" fmla="*/ 10774018 w 10774018"/>
              <a:gd name="connsiteY24" fmla="*/ 3403130 h 3970318"/>
              <a:gd name="connsiteX25" fmla="*/ 10774018 w 10774018"/>
              <a:gd name="connsiteY25" fmla="*/ 3970318 h 3970318"/>
              <a:gd name="connsiteX26" fmla="*/ 10390942 w 10774018"/>
              <a:gd name="connsiteY26" fmla="*/ 3970318 h 3970318"/>
              <a:gd name="connsiteX27" fmla="*/ 9576905 w 10774018"/>
              <a:gd name="connsiteY27" fmla="*/ 3970318 h 3970318"/>
              <a:gd name="connsiteX28" fmla="*/ 8870608 w 10774018"/>
              <a:gd name="connsiteY28" fmla="*/ 3970318 h 3970318"/>
              <a:gd name="connsiteX29" fmla="*/ 8272052 w 10774018"/>
              <a:gd name="connsiteY29" fmla="*/ 3970318 h 3970318"/>
              <a:gd name="connsiteX30" fmla="*/ 7781235 w 10774018"/>
              <a:gd name="connsiteY30" fmla="*/ 3970318 h 3970318"/>
              <a:gd name="connsiteX31" fmla="*/ 7074938 w 10774018"/>
              <a:gd name="connsiteY31" fmla="*/ 3970318 h 3970318"/>
              <a:gd name="connsiteX32" fmla="*/ 6368642 w 10774018"/>
              <a:gd name="connsiteY32" fmla="*/ 3970318 h 3970318"/>
              <a:gd name="connsiteX33" fmla="*/ 5662345 w 10774018"/>
              <a:gd name="connsiteY33" fmla="*/ 3970318 h 3970318"/>
              <a:gd name="connsiteX34" fmla="*/ 4848308 w 10774018"/>
              <a:gd name="connsiteY34" fmla="*/ 3970318 h 3970318"/>
              <a:gd name="connsiteX35" fmla="*/ 4142011 w 10774018"/>
              <a:gd name="connsiteY35" fmla="*/ 3970318 h 3970318"/>
              <a:gd name="connsiteX36" fmla="*/ 3543455 w 10774018"/>
              <a:gd name="connsiteY36" fmla="*/ 3970318 h 3970318"/>
              <a:gd name="connsiteX37" fmla="*/ 3268119 w 10774018"/>
              <a:gd name="connsiteY37" fmla="*/ 3970318 h 3970318"/>
              <a:gd name="connsiteX38" fmla="*/ 2992783 w 10774018"/>
              <a:gd name="connsiteY38" fmla="*/ 3970318 h 3970318"/>
              <a:gd name="connsiteX39" fmla="*/ 2717447 w 10774018"/>
              <a:gd name="connsiteY39" fmla="*/ 3970318 h 3970318"/>
              <a:gd name="connsiteX40" fmla="*/ 2334371 w 10774018"/>
              <a:gd name="connsiteY40" fmla="*/ 3970318 h 3970318"/>
              <a:gd name="connsiteX41" fmla="*/ 1843554 w 10774018"/>
              <a:gd name="connsiteY41" fmla="*/ 3970318 h 3970318"/>
              <a:gd name="connsiteX42" fmla="*/ 1029517 w 10774018"/>
              <a:gd name="connsiteY42" fmla="*/ 3970318 h 3970318"/>
              <a:gd name="connsiteX43" fmla="*/ 0 w 10774018"/>
              <a:gd name="connsiteY43" fmla="*/ 3970318 h 3970318"/>
              <a:gd name="connsiteX44" fmla="*/ 0 w 10774018"/>
              <a:gd name="connsiteY44" fmla="*/ 3363427 h 3970318"/>
              <a:gd name="connsiteX45" fmla="*/ 0 w 10774018"/>
              <a:gd name="connsiteY45" fmla="*/ 2835941 h 3970318"/>
              <a:gd name="connsiteX46" fmla="*/ 0 w 10774018"/>
              <a:gd name="connsiteY46" fmla="*/ 2348160 h 3970318"/>
              <a:gd name="connsiteX47" fmla="*/ 0 w 10774018"/>
              <a:gd name="connsiteY47" fmla="*/ 1741268 h 3970318"/>
              <a:gd name="connsiteX48" fmla="*/ 0 w 10774018"/>
              <a:gd name="connsiteY48" fmla="*/ 1134377 h 3970318"/>
              <a:gd name="connsiteX49" fmla="*/ 0 w 10774018"/>
              <a:gd name="connsiteY49" fmla="*/ 646595 h 3970318"/>
              <a:gd name="connsiteX50" fmla="*/ 0 w 10774018"/>
              <a:gd name="connsiteY50"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774018" h="3970318" fill="none" extrusionOk="0">
                <a:moveTo>
                  <a:pt x="0" y="0"/>
                </a:moveTo>
                <a:cubicBezTo>
                  <a:pt x="235783" y="-51311"/>
                  <a:pt x="606248" y="53096"/>
                  <a:pt x="814037" y="0"/>
                </a:cubicBezTo>
                <a:cubicBezTo>
                  <a:pt x="1021826" y="-53096"/>
                  <a:pt x="1171731" y="44362"/>
                  <a:pt x="1520334" y="0"/>
                </a:cubicBezTo>
                <a:cubicBezTo>
                  <a:pt x="1868937" y="-44362"/>
                  <a:pt x="1978387" y="11594"/>
                  <a:pt x="2118890" y="0"/>
                </a:cubicBezTo>
                <a:cubicBezTo>
                  <a:pt x="2259393" y="-11594"/>
                  <a:pt x="2355646" y="32658"/>
                  <a:pt x="2501966" y="0"/>
                </a:cubicBezTo>
                <a:cubicBezTo>
                  <a:pt x="2648286" y="-32658"/>
                  <a:pt x="2756610" y="57711"/>
                  <a:pt x="2992783" y="0"/>
                </a:cubicBezTo>
                <a:cubicBezTo>
                  <a:pt x="3228956" y="-57711"/>
                  <a:pt x="3374430" y="4837"/>
                  <a:pt x="3483599" y="0"/>
                </a:cubicBezTo>
                <a:cubicBezTo>
                  <a:pt x="3592768" y="-4837"/>
                  <a:pt x="3783340" y="26174"/>
                  <a:pt x="3866675" y="0"/>
                </a:cubicBezTo>
                <a:cubicBezTo>
                  <a:pt x="3950010" y="-26174"/>
                  <a:pt x="4251348" y="75352"/>
                  <a:pt x="4572972" y="0"/>
                </a:cubicBezTo>
                <a:cubicBezTo>
                  <a:pt x="4894596" y="-75352"/>
                  <a:pt x="4960033" y="64982"/>
                  <a:pt x="5279269" y="0"/>
                </a:cubicBezTo>
                <a:cubicBezTo>
                  <a:pt x="5598505" y="-64982"/>
                  <a:pt x="5664598" y="32013"/>
                  <a:pt x="5770085" y="0"/>
                </a:cubicBezTo>
                <a:cubicBezTo>
                  <a:pt x="5875572" y="-32013"/>
                  <a:pt x="6260981" y="82075"/>
                  <a:pt x="6476382" y="0"/>
                </a:cubicBezTo>
                <a:cubicBezTo>
                  <a:pt x="6691783" y="-82075"/>
                  <a:pt x="7068072" y="66119"/>
                  <a:pt x="7290419" y="0"/>
                </a:cubicBezTo>
                <a:cubicBezTo>
                  <a:pt x="7512766" y="-66119"/>
                  <a:pt x="7838610" y="86221"/>
                  <a:pt x="8104456" y="0"/>
                </a:cubicBezTo>
                <a:cubicBezTo>
                  <a:pt x="8370302" y="-86221"/>
                  <a:pt x="8555558" y="69213"/>
                  <a:pt x="8810752" y="0"/>
                </a:cubicBezTo>
                <a:cubicBezTo>
                  <a:pt x="9065946" y="-69213"/>
                  <a:pt x="9370356" y="9687"/>
                  <a:pt x="9517049" y="0"/>
                </a:cubicBezTo>
                <a:cubicBezTo>
                  <a:pt x="9663742" y="-9687"/>
                  <a:pt x="9763323" y="35202"/>
                  <a:pt x="9900125" y="0"/>
                </a:cubicBezTo>
                <a:cubicBezTo>
                  <a:pt x="10036927" y="-35202"/>
                  <a:pt x="10076575" y="4513"/>
                  <a:pt x="10175461" y="0"/>
                </a:cubicBezTo>
                <a:cubicBezTo>
                  <a:pt x="10274347" y="-4513"/>
                  <a:pt x="10645994" y="53703"/>
                  <a:pt x="10774018" y="0"/>
                </a:cubicBezTo>
                <a:cubicBezTo>
                  <a:pt x="10783228" y="124850"/>
                  <a:pt x="10763305" y="335616"/>
                  <a:pt x="10774018" y="527485"/>
                </a:cubicBezTo>
                <a:cubicBezTo>
                  <a:pt x="10784731" y="719355"/>
                  <a:pt x="10721735" y="931212"/>
                  <a:pt x="10774018" y="1094673"/>
                </a:cubicBezTo>
                <a:cubicBezTo>
                  <a:pt x="10826301" y="1258134"/>
                  <a:pt x="10744371" y="1508830"/>
                  <a:pt x="10774018" y="1701565"/>
                </a:cubicBezTo>
                <a:cubicBezTo>
                  <a:pt x="10803665" y="1894300"/>
                  <a:pt x="10739208" y="1998411"/>
                  <a:pt x="10774018" y="2229050"/>
                </a:cubicBezTo>
                <a:cubicBezTo>
                  <a:pt x="10808828" y="2459689"/>
                  <a:pt x="10763122" y="2699241"/>
                  <a:pt x="10774018" y="2875645"/>
                </a:cubicBezTo>
                <a:cubicBezTo>
                  <a:pt x="10784914" y="3052049"/>
                  <a:pt x="10759579" y="3162506"/>
                  <a:pt x="10774018" y="3403130"/>
                </a:cubicBezTo>
                <a:cubicBezTo>
                  <a:pt x="10788457" y="3643755"/>
                  <a:pt x="10716423" y="3718082"/>
                  <a:pt x="10774018" y="3970318"/>
                </a:cubicBezTo>
                <a:cubicBezTo>
                  <a:pt x="10614314" y="3984382"/>
                  <a:pt x="10559552" y="3934129"/>
                  <a:pt x="10390942" y="3970318"/>
                </a:cubicBezTo>
                <a:cubicBezTo>
                  <a:pt x="10222332" y="4006507"/>
                  <a:pt x="9933677" y="3949805"/>
                  <a:pt x="9576905" y="3970318"/>
                </a:cubicBezTo>
                <a:cubicBezTo>
                  <a:pt x="9220133" y="3990831"/>
                  <a:pt x="9184495" y="3926028"/>
                  <a:pt x="8870608" y="3970318"/>
                </a:cubicBezTo>
                <a:cubicBezTo>
                  <a:pt x="8556721" y="4014608"/>
                  <a:pt x="8482627" y="3960285"/>
                  <a:pt x="8272052" y="3970318"/>
                </a:cubicBezTo>
                <a:cubicBezTo>
                  <a:pt x="8061477" y="3980351"/>
                  <a:pt x="7999522" y="3968314"/>
                  <a:pt x="7781235" y="3970318"/>
                </a:cubicBezTo>
                <a:cubicBezTo>
                  <a:pt x="7562948" y="3972322"/>
                  <a:pt x="7311697" y="3900129"/>
                  <a:pt x="7074938" y="3970318"/>
                </a:cubicBezTo>
                <a:cubicBezTo>
                  <a:pt x="6838179" y="4040507"/>
                  <a:pt x="6528264" y="3951917"/>
                  <a:pt x="6368642" y="3970318"/>
                </a:cubicBezTo>
                <a:cubicBezTo>
                  <a:pt x="6209020" y="3988719"/>
                  <a:pt x="5984663" y="3896096"/>
                  <a:pt x="5662345" y="3970318"/>
                </a:cubicBezTo>
                <a:cubicBezTo>
                  <a:pt x="5340027" y="4044540"/>
                  <a:pt x="5173176" y="3936026"/>
                  <a:pt x="4848308" y="3970318"/>
                </a:cubicBezTo>
                <a:cubicBezTo>
                  <a:pt x="4523440" y="4004610"/>
                  <a:pt x="4320920" y="3934327"/>
                  <a:pt x="4142011" y="3970318"/>
                </a:cubicBezTo>
                <a:cubicBezTo>
                  <a:pt x="3963102" y="4006309"/>
                  <a:pt x="3784448" y="3902404"/>
                  <a:pt x="3543455" y="3970318"/>
                </a:cubicBezTo>
                <a:cubicBezTo>
                  <a:pt x="3302462" y="4038232"/>
                  <a:pt x="3332102" y="3961055"/>
                  <a:pt x="3268119" y="3970318"/>
                </a:cubicBezTo>
                <a:cubicBezTo>
                  <a:pt x="3204136" y="3979581"/>
                  <a:pt x="3109984" y="3969217"/>
                  <a:pt x="2992783" y="3970318"/>
                </a:cubicBezTo>
                <a:cubicBezTo>
                  <a:pt x="2875582" y="3971419"/>
                  <a:pt x="2801676" y="3940648"/>
                  <a:pt x="2717447" y="3970318"/>
                </a:cubicBezTo>
                <a:cubicBezTo>
                  <a:pt x="2633218" y="3999988"/>
                  <a:pt x="2482530" y="3944899"/>
                  <a:pt x="2334371" y="3970318"/>
                </a:cubicBezTo>
                <a:cubicBezTo>
                  <a:pt x="2186212" y="3995737"/>
                  <a:pt x="2056058" y="3966062"/>
                  <a:pt x="1843554" y="3970318"/>
                </a:cubicBezTo>
                <a:cubicBezTo>
                  <a:pt x="1631050" y="3974574"/>
                  <a:pt x="1194868" y="3938707"/>
                  <a:pt x="1029517" y="3970318"/>
                </a:cubicBezTo>
                <a:cubicBezTo>
                  <a:pt x="864166" y="4001929"/>
                  <a:pt x="469448" y="3938497"/>
                  <a:pt x="0" y="3970318"/>
                </a:cubicBezTo>
                <a:cubicBezTo>
                  <a:pt x="-31870" y="3779670"/>
                  <a:pt x="5708" y="3558008"/>
                  <a:pt x="0" y="3363427"/>
                </a:cubicBezTo>
                <a:cubicBezTo>
                  <a:pt x="-5708" y="3168846"/>
                  <a:pt x="57811" y="3091407"/>
                  <a:pt x="0" y="2835941"/>
                </a:cubicBezTo>
                <a:cubicBezTo>
                  <a:pt x="-57811" y="2580475"/>
                  <a:pt x="28575" y="2573071"/>
                  <a:pt x="0" y="2348160"/>
                </a:cubicBezTo>
                <a:cubicBezTo>
                  <a:pt x="-28575" y="2123249"/>
                  <a:pt x="34369" y="2039827"/>
                  <a:pt x="0" y="1741268"/>
                </a:cubicBezTo>
                <a:cubicBezTo>
                  <a:pt x="-34369" y="1442709"/>
                  <a:pt x="49822" y="1432390"/>
                  <a:pt x="0" y="1134377"/>
                </a:cubicBezTo>
                <a:cubicBezTo>
                  <a:pt x="-49822" y="836364"/>
                  <a:pt x="16538" y="808908"/>
                  <a:pt x="0" y="646595"/>
                </a:cubicBezTo>
                <a:cubicBezTo>
                  <a:pt x="-16538" y="484282"/>
                  <a:pt x="27989" y="270238"/>
                  <a:pt x="0" y="0"/>
                </a:cubicBezTo>
                <a:close/>
              </a:path>
              <a:path w="10774018" h="3970318" stroke="0" extrusionOk="0">
                <a:moveTo>
                  <a:pt x="0" y="0"/>
                </a:moveTo>
                <a:cubicBezTo>
                  <a:pt x="113288" y="-48630"/>
                  <a:pt x="270504" y="50710"/>
                  <a:pt x="490816" y="0"/>
                </a:cubicBezTo>
                <a:cubicBezTo>
                  <a:pt x="711128" y="-50710"/>
                  <a:pt x="789784" y="10024"/>
                  <a:pt x="873893" y="0"/>
                </a:cubicBezTo>
                <a:cubicBezTo>
                  <a:pt x="958002" y="-10024"/>
                  <a:pt x="1079728" y="33401"/>
                  <a:pt x="1256969" y="0"/>
                </a:cubicBezTo>
                <a:cubicBezTo>
                  <a:pt x="1434210" y="-33401"/>
                  <a:pt x="1546479" y="7008"/>
                  <a:pt x="1640045" y="0"/>
                </a:cubicBezTo>
                <a:cubicBezTo>
                  <a:pt x="1733611" y="-7008"/>
                  <a:pt x="1846687" y="2300"/>
                  <a:pt x="1915381" y="0"/>
                </a:cubicBezTo>
                <a:cubicBezTo>
                  <a:pt x="1984075" y="-2300"/>
                  <a:pt x="2313672" y="33725"/>
                  <a:pt x="2513938" y="0"/>
                </a:cubicBezTo>
                <a:cubicBezTo>
                  <a:pt x="2714204" y="-33725"/>
                  <a:pt x="2996381" y="45272"/>
                  <a:pt x="3220234" y="0"/>
                </a:cubicBezTo>
                <a:cubicBezTo>
                  <a:pt x="3444087" y="-45272"/>
                  <a:pt x="3591456" y="47805"/>
                  <a:pt x="3818791" y="0"/>
                </a:cubicBezTo>
                <a:cubicBezTo>
                  <a:pt x="4046126" y="-47805"/>
                  <a:pt x="4265622" y="51490"/>
                  <a:pt x="4525088" y="0"/>
                </a:cubicBezTo>
                <a:cubicBezTo>
                  <a:pt x="4784554" y="-51490"/>
                  <a:pt x="4956379" y="27252"/>
                  <a:pt x="5123644" y="0"/>
                </a:cubicBezTo>
                <a:cubicBezTo>
                  <a:pt x="5290909" y="-27252"/>
                  <a:pt x="5613879" y="72530"/>
                  <a:pt x="5937681" y="0"/>
                </a:cubicBezTo>
                <a:cubicBezTo>
                  <a:pt x="6261483" y="-72530"/>
                  <a:pt x="6407083" y="61879"/>
                  <a:pt x="6751718" y="0"/>
                </a:cubicBezTo>
                <a:cubicBezTo>
                  <a:pt x="7096353" y="-61879"/>
                  <a:pt x="7384615" y="675"/>
                  <a:pt x="7565755" y="0"/>
                </a:cubicBezTo>
                <a:cubicBezTo>
                  <a:pt x="7746895" y="-675"/>
                  <a:pt x="7960837" y="7368"/>
                  <a:pt x="8272052" y="0"/>
                </a:cubicBezTo>
                <a:cubicBezTo>
                  <a:pt x="8583267" y="-7368"/>
                  <a:pt x="8622634" y="7321"/>
                  <a:pt x="8870608" y="0"/>
                </a:cubicBezTo>
                <a:cubicBezTo>
                  <a:pt x="9118582" y="-7321"/>
                  <a:pt x="9226794" y="24257"/>
                  <a:pt x="9361425" y="0"/>
                </a:cubicBezTo>
                <a:cubicBezTo>
                  <a:pt x="9496056" y="-24257"/>
                  <a:pt x="9681395" y="31261"/>
                  <a:pt x="9852241" y="0"/>
                </a:cubicBezTo>
                <a:cubicBezTo>
                  <a:pt x="10023087" y="-31261"/>
                  <a:pt x="10107326" y="14127"/>
                  <a:pt x="10235317" y="0"/>
                </a:cubicBezTo>
                <a:cubicBezTo>
                  <a:pt x="10363308" y="-14127"/>
                  <a:pt x="10636473" y="55101"/>
                  <a:pt x="10774018" y="0"/>
                </a:cubicBezTo>
                <a:cubicBezTo>
                  <a:pt x="10779045" y="238669"/>
                  <a:pt x="10765723" y="292332"/>
                  <a:pt x="10774018" y="527485"/>
                </a:cubicBezTo>
                <a:cubicBezTo>
                  <a:pt x="10782313" y="762638"/>
                  <a:pt x="10738704" y="914361"/>
                  <a:pt x="10774018" y="1054970"/>
                </a:cubicBezTo>
                <a:cubicBezTo>
                  <a:pt x="10809332" y="1195580"/>
                  <a:pt x="10757376" y="1356273"/>
                  <a:pt x="10774018" y="1622158"/>
                </a:cubicBezTo>
                <a:cubicBezTo>
                  <a:pt x="10790660" y="1888043"/>
                  <a:pt x="10749012" y="1887529"/>
                  <a:pt x="10774018" y="2149644"/>
                </a:cubicBezTo>
                <a:cubicBezTo>
                  <a:pt x="10799024" y="2411759"/>
                  <a:pt x="10729029" y="2520003"/>
                  <a:pt x="10774018" y="2796238"/>
                </a:cubicBezTo>
                <a:cubicBezTo>
                  <a:pt x="10819007" y="3072473"/>
                  <a:pt x="10773909" y="3075907"/>
                  <a:pt x="10774018" y="3323723"/>
                </a:cubicBezTo>
                <a:cubicBezTo>
                  <a:pt x="10774127" y="3571540"/>
                  <a:pt x="10773020" y="3746642"/>
                  <a:pt x="10774018" y="3970318"/>
                </a:cubicBezTo>
                <a:cubicBezTo>
                  <a:pt x="10685970" y="3991832"/>
                  <a:pt x="10626779" y="3968104"/>
                  <a:pt x="10498682" y="3970318"/>
                </a:cubicBezTo>
                <a:cubicBezTo>
                  <a:pt x="10370585" y="3972532"/>
                  <a:pt x="9988781" y="3912570"/>
                  <a:pt x="9684645" y="3970318"/>
                </a:cubicBezTo>
                <a:cubicBezTo>
                  <a:pt x="9380509" y="4028066"/>
                  <a:pt x="9323846" y="3953352"/>
                  <a:pt x="9193829" y="3970318"/>
                </a:cubicBezTo>
                <a:cubicBezTo>
                  <a:pt x="9063812" y="3987284"/>
                  <a:pt x="8812068" y="3928525"/>
                  <a:pt x="8595272" y="3970318"/>
                </a:cubicBezTo>
                <a:cubicBezTo>
                  <a:pt x="8378476" y="4012111"/>
                  <a:pt x="8436221" y="3949458"/>
                  <a:pt x="8319936" y="3970318"/>
                </a:cubicBezTo>
                <a:cubicBezTo>
                  <a:pt x="8203651" y="3991178"/>
                  <a:pt x="8037714" y="3968064"/>
                  <a:pt x="7936860" y="3970318"/>
                </a:cubicBezTo>
                <a:cubicBezTo>
                  <a:pt x="7836006" y="3972572"/>
                  <a:pt x="7431320" y="3899553"/>
                  <a:pt x="7230563" y="3970318"/>
                </a:cubicBezTo>
                <a:cubicBezTo>
                  <a:pt x="7029806" y="4041083"/>
                  <a:pt x="6953028" y="3957919"/>
                  <a:pt x="6739747" y="3970318"/>
                </a:cubicBezTo>
                <a:cubicBezTo>
                  <a:pt x="6526466" y="3982717"/>
                  <a:pt x="6507529" y="3937376"/>
                  <a:pt x="6356671" y="3970318"/>
                </a:cubicBezTo>
                <a:cubicBezTo>
                  <a:pt x="6205813" y="4003260"/>
                  <a:pt x="5961123" y="3907787"/>
                  <a:pt x="5758114" y="3970318"/>
                </a:cubicBezTo>
                <a:cubicBezTo>
                  <a:pt x="5555105" y="4032849"/>
                  <a:pt x="5585273" y="3964214"/>
                  <a:pt x="5482778" y="3970318"/>
                </a:cubicBezTo>
                <a:cubicBezTo>
                  <a:pt x="5380283" y="3976422"/>
                  <a:pt x="5042832" y="3908210"/>
                  <a:pt x="4776481" y="3970318"/>
                </a:cubicBezTo>
                <a:cubicBezTo>
                  <a:pt x="4510130" y="4032426"/>
                  <a:pt x="4358462" y="3925269"/>
                  <a:pt x="3962444" y="3970318"/>
                </a:cubicBezTo>
                <a:cubicBezTo>
                  <a:pt x="3566426" y="4015367"/>
                  <a:pt x="3619988" y="3926387"/>
                  <a:pt x="3363888" y="3970318"/>
                </a:cubicBezTo>
                <a:cubicBezTo>
                  <a:pt x="3107788" y="4014249"/>
                  <a:pt x="2961772" y="3906727"/>
                  <a:pt x="2657591" y="3970318"/>
                </a:cubicBezTo>
                <a:cubicBezTo>
                  <a:pt x="2353410" y="4033909"/>
                  <a:pt x="2138720" y="3955192"/>
                  <a:pt x="1951294" y="3970318"/>
                </a:cubicBezTo>
                <a:cubicBezTo>
                  <a:pt x="1763868" y="3985444"/>
                  <a:pt x="1509210" y="3931144"/>
                  <a:pt x="1352738" y="3970318"/>
                </a:cubicBezTo>
                <a:cubicBezTo>
                  <a:pt x="1196266" y="4009492"/>
                  <a:pt x="923861" y="3941669"/>
                  <a:pt x="754181" y="3970318"/>
                </a:cubicBezTo>
                <a:cubicBezTo>
                  <a:pt x="584501" y="3998967"/>
                  <a:pt x="243127" y="3932856"/>
                  <a:pt x="0" y="3970318"/>
                </a:cubicBezTo>
                <a:cubicBezTo>
                  <a:pt x="-53974" y="3763479"/>
                  <a:pt x="1436" y="3507320"/>
                  <a:pt x="0" y="3323723"/>
                </a:cubicBezTo>
                <a:cubicBezTo>
                  <a:pt x="-1436" y="3140126"/>
                  <a:pt x="5944" y="2964681"/>
                  <a:pt x="0" y="2796238"/>
                </a:cubicBezTo>
                <a:cubicBezTo>
                  <a:pt x="-5944" y="2627796"/>
                  <a:pt x="51901" y="2513848"/>
                  <a:pt x="0" y="2348160"/>
                </a:cubicBezTo>
                <a:cubicBezTo>
                  <a:pt x="-51901" y="2182472"/>
                  <a:pt x="20277" y="2102333"/>
                  <a:pt x="0" y="1860378"/>
                </a:cubicBezTo>
                <a:cubicBezTo>
                  <a:pt x="-20277" y="1618423"/>
                  <a:pt x="1123" y="1583010"/>
                  <a:pt x="0" y="1372596"/>
                </a:cubicBezTo>
                <a:cubicBezTo>
                  <a:pt x="-1123" y="1162182"/>
                  <a:pt x="48968" y="1061263"/>
                  <a:pt x="0" y="884814"/>
                </a:cubicBezTo>
                <a:cubicBezTo>
                  <a:pt x="-48968" y="708365"/>
                  <a:pt x="88035" y="415741"/>
                  <a:pt x="0" y="0"/>
                </a:cubicBezTo>
                <a:close/>
              </a:path>
            </a:pathLst>
          </a:custGeom>
          <a:solidFill>
            <a:schemeClr val="bg1">
              <a:lumMod val="20000"/>
              <a:lumOff val="80000"/>
              <a:alpha val="62000"/>
            </a:schemeClr>
          </a:solidFill>
          <a:ln w="38100">
            <a:solidFill>
              <a:schemeClr val="bg1">
                <a:lumMod val="50000"/>
              </a:schemeClr>
            </a:solidFill>
            <a:extLst>
              <a:ext uri="{C807C97D-BFC1-408E-A445-0C87EB9F89A2}">
                <ask:lineSketchStyleProps xmlns:ask="http://schemas.microsoft.com/office/drawing/2018/sketchyshape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marL="571500" lvl="0" indent="-571500" algn="just">
              <a:buFont typeface="Wingdings" panose="05000000000000000000" pitchFamily="2" charset="2"/>
              <a:buChar char="q"/>
            </a:pPr>
            <a:r>
              <a:rPr lang="vi-VN" sz="3600" b="1" dirty="0">
                <a:solidFill>
                  <a:srgbClr val="121212"/>
                </a:solidFill>
              </a:rPr>
              <a:t>Tiếp xúc thường xuyên với tiếng ồn, sức khỏe con người sẽ bị ảnh hưởng. Tiếng ồn có thể gây mất ngủ, đau đầu, chóng mặt, làm tổn thương tai,… </a:t>
            </a:r>
            <a:endParaRPr lang="en-US" sz="3600" b="1" dirty="0">
              <a:solidFill>
                <a:srgbClr val="121212"/>
              </a:solidFill>
            </a:endParaRPr>
          </a:p>
          <a:p>
            <a:pPr marL="571500" lvl="0" indent="-571500" algn="just">
              <a:buFont typeface="Wingdings" panose="05000000000000000000" pitchFamily="2" charset="2"/>
              <a:buChar char="q"/>
            </a:pPr>
            <a:r>
              <a:rPr lang="vi-VN" sz="3600" b="1" dirty="0">
                <a:solidFill>
                  <a:srgbClr val="121212"/>
                </a:solidFill>
              </a:rPr>
              <a:t>Ngoài ra tiếng ồn còn ảnh hưởng đến năng suất, hiệu quả làm việc và trao đổi thông tin của con người.</a:t>
            </a:r>
            <a:endParaRPr kumimoji="0" sz="3600" b="1" i="0" u="none" strike="noStrike" kern="1200" cap="none" spc="0" normalizeH="0" baseline="0" noProof="0" dirty="0">
              <a:ln>
                <a:noFill/>
              </a:ln>
              <a:solidFill>
                <a:srgbClr val="121212"/>
              </a:solidFill>
              <a:effectLst/>
              <a:uLnTx/>
              <a:uFillTx/>
            </a:endParaRPr>
          </a:p>
        </p:txBody>
      </p:sp>
    </p:spTree>
    <p:extLst>
      <p:ext uri="{BB962C8B-B14F-4D97-AF65-F5344CB8AC3E}">
        <p14:creationId xmlns:p14="http://schemas.microsoft.com/office/powerpoint/2010/main" val="2438862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3BC6D-98A5-2679-F985-4B9E39C216C5}"/>
              </a:ext>
            </a:extLst>
          </p:cNvPr>
          <p:cNvSpPr/>
          <p:nvPr/>
        </p:nvSpPr>
        <p:spPr>
          <a:xfrm>
            <a:off x="400051" y="261539"/>
            <a:ext cx="11035966" cy="1323439"/>
          </a:xfrm>
          <a:prstGeom prst="rect">
            <a:avLst/>
          </a:prstGeom>
          <a:solidFill>
            <a:schemeClr val="accent3">
              <a:lumMod val="20000"/>
              <a:lumOff val="80000"/>
              <a:alpha val="76000"/>
            </a:schemeClr>
          </a:solidFill>
          <a:ln w="47625">
            <a:solidFill>
              <a:srgbClr val="00B0F0"/>
            </a:solidFill>
            <a:prstDash val="dashDot"/>
          </a:ln>
        </p:spPr>
        <p:txBody>
          <a:bodyPr wrap="square">
            <a:spAutoFit/>
          </a:bodyPr>
          <a:lstStyle/>
          <a:p>
            <a:pPr lvl="0" algn="ctr" fontAlgn="base"/>
            <a:r>
              <a:rPr lang="en-US" sz="4000" b="1" dirty="0" err="1">
                <a:solidFill>
                  <a:srgbClr val="FF0000"/>
                </a:solidFill>
                <a:latin typeface="Cambria" panose="02040503050406030204" pitchFamily="18" charset="0"/>
                <a:ea typeface="Cambria" panose="02040503050406030204" pitchFamily="18" charset="0"/>
              </a:rPr>
              <a:t>Một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số</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việc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thể</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làm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để</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giảm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hại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của</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nhiễm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tiếng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ồn</a:t>
            </a:r>
            <a:r>
              <a:rPr lang="en-US" sz="4000" b="1" dirty="0">
                <a:solidFill>
                  <a:srgbClr val="FF0000"/>
                </a:solidFill>
                <a:latin typeface="Cambria" panose="02040503050406030204" pitchFamily="18" charset="0"/>
                <a:ea typeface="Cambria" panose="02040503050406030204" pitchFamily="18" charset="0"/>
              </a:rPr>
              <a:t>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8292956B-9DF9-3598-70DD-EF54A490464C}"/>
              </a:ext>
            </a:extLst>
          </p:cNvPr>
          <p:cNvSpPr txBox="1"/>
          <p:nvPr/>
        </p:nvSpPr>
        <p:spPr>
          <a:xfrm>
            <a:off x="2081834" y="2274247"/>
            <a:ext cx="8592792" cy="2554545"/>
          </a:xfrm>
          <a:custGeom>
            <a:avLst/>
            <a:gdLst>
              <a:gd name="connsiteX0" fmla="*/ 0 w 8592792"/>
              <a:gd name="connsiteY0" fmla="*/ 0 h 2554545"/>
              <a:gd name="connsiteX1" fmla="*/ 8592792 w 8592792"/>
              <a:gd name="connsiteY1" fmla="*/ 0 h 2554545"/>
              <a:gd name="connsiteX2" fmla="*/ 8592792 w 8592792"/>
              <a:gd name="connsiteY2" fmla="*/ 2554545 h 2554545"/>
              <a:gd name="connsiteX3" fmla="*/ 0 w 8592792"/>
              <a:gd name="connsiteY3" fmla="*/ 2554545 h 2554545"/>
              <a:gd name="connsiteX4" fmla="*/ 0 w 859279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792" h="2554545" fill="none" extrusionOk="0">
                <a:moveTo>
                  <a:pt x="0" y="0"/>
                </a:moveTo>
                <a:cubicBezTo>
                  <a:pt x="2031755" y="5222"/>
                  <a:pt x="5293345" y="24918"/>
                  <a:pt x="8592792" y="0"/>
                </a:cubicBezTo>
                <a:cubicBezTo>
                  <a:pt x="8431547" y="837733"/>
                  <a:pt x="8549032" y="1383476"/>
                  <a:pt x="8592792" y="2554545"/>
                </a:cubicBezTo>
                <a:cubicBezTo>
                  <a:pt x="6494651" y="2389784"/>
                  <a:pt x="2548565" y="2672695"/>
                  <a:pt x="0" y="2554545"/>
                </a:cubicBezTo>
                <a:cubicBezTo>
                  <a:pt x="-55725" y="1859262"/>
                  <a:pt x="17072" y="437056"/>
                  <a:pt x="0" y="0"/>
                </a:cubicBezTo>
                <a:close/>
              </a:path>
              <a:path w="8592792" h="2554545" stroke="0" extrusionOk="0">
                <a:moveTo>
                  <a:pt x="0" y="0"/>
                </a:moveTo>
                <a:cubicBezTo>
                  <a:pt x="1534263" y="11849"/>
                  <a:pt x="4489030" y="-161459"/>
                  <a:pt x="8592792" y="0"/>
                </a:cubicBezTo>
                <a:cubicBezTo>
                  <a:pt x="8595922" y="1191849"/>
                  <a:pt x="8491616" y="1724527"/>
                  <a:pt x="8592792" y="2554545"/>
                </a:cubicBezTo>
                <a:cubicBezTo>
                  <a:pt x="7016742" y="2408685"/>
                  <a:pt x="2898446"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4000" b="1" dirty="0">
                <a:solidFill>
                  <a:prstClr val="black"/>
                </a:solidFill>
                <a:latin typeface="Calibri" panose="020F0502020204030204" pitchFamily="34" charset="0"/>
                <a:cs typeface="Calibri" panose="020F0502020204030204" pitchFamily="34" charset="0"/>
              </a:rPr>
              <a:t>K</a:t>
            </a:r>
            <a:r>
              <a:rPr lang="vi-VN" sz="4000" b="1" dirty="0">
                <a:solidFill>
                  <a:prstClr val="black"/>
                </a:solidFill>
                <a:latin typeface="Calibri" panose="020F0502020204030204" pitchFamily="34" charset="0"/>
                <a:cs typeface="Calibri" panose="020F0502020204030204" pitchFamily="34" charset="0"/>
              </a:rPr>
              <a:t>hông g</a:t>
            </a:r>
            <a:r>
              <a:rPr lang="en-US" sz="4000" b="1" dirty="0">
                <a:solidFill>
                  <a:prstClr val="black"/>
                </a:solidFill>
                <a:latin typeface="Calibri" panose="020F0502020204030204" pitchFamily="34" charset="0"/>
                <a:cs typeface="Calibri" panose="020F0502020204030204" pitchFamily="34" charset="0"/>
              </a:rPr>
              <a:t>â</a:t>
            </a:r>
            <a:r>
              <a:rPr lang="vi-VN" sz="4000" b="1" dirty="0">
                <a:solidFill>
                  <a:prstClr val="black"/>
                </a:solidFill>
                <a:latin typeface="Calibri" panose="020F0502020204030204" pitchFamily="34" charset="0"/>
                <a:cs typeface="Calibri" panose="020F0502020204030204" pitchFamily="34" charset="0"/>
              </a:rPr>
              <a:t>y tiếng ồn nơi công cộng; sử dụng các vật ngăn cách để giảm tiếng ồn truyền đến tai; tuyên truyền, giáo dục ý thức con người,…</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Freeform: Shape 34">
            <a:extLst>
              <a:ext uri="{FF2B5EF4-FFF2-40B4-BE49-F238E27FC236}">
                <a16:creationId xmlns:a16="http://schemas.microsoft.com/office/drawing/2014/main" id="{2A242232-2179-BE24-8D3C-D9C14418971D}"/>
              </a:ext>
            </a:extLst>
          </p:cNvPr>
          <p:cNvSpPr/>
          <p:nvPr/>
        </p:nvSpPr>
        <p:spPr>
          <a:xfrm>
            <a:off x="877684" y="161271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14934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CA2C2-22A7-26A7-D24E-EA16694DB1D2}"/>
              </a:ext>
            </a:extLst>
          </p:cNvPr>
          <p:cNvPicPr>
            <a:picLocks noChangeAspect="1"/>
          </p:cNvPicPr>
          <p:nvPr/>
        </p:nvPicPr>
        <p:blipFill>
          <a:blip r:embed="rId2"/>
          <a:stretch>
            <a:fillRect/>
          </a:stretch>
        </p:blipFill>
        <p:spPr>
          <a:xfrm>
            <a:off x="241644" y="731353"/>
            <a:ext cx="5234993" cy="4287907"/>
          </a:xfrm>
          <a:prstGeom prst="rect">
            <a:avLst/>
          </a:prstGeom>
        </p:spPr>
      </p:pic>
      <p:pic>
        <p:nvPicPr>
          <p:cNvPr id="2050" name="Picture 2" descr="Hướng dẫn cách làm giảm âm thanh tiếng kêu của pô xe máy">
            <a:extLst>
              <a:ext uri="{FF2B5EF4-FFF2-40B4-BE49-F238E27FC236}">
                <a16:creationId xmlns:a16="http://schemas.microsoft.com/office/drawing/2014/main" id="{7425E011-3A69-5F29-438D-7111A2E20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296" y="1072893"/>
            <a:ext cx="5595730" cy="42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5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DA05AD-2B3F-A3BA-05C6-D15ABFEFD68A}"/>
              </a:ext>
            </a:extLst>
          </p:cNvPr>
          <p:cNvPicPr>
            <a:picLocks noChangeAspect="1"/>
          </p:cNvPicPr>
          <p:nvPr/>
        </p:nvPicPr>
        <p:blipFill>
          <a:blip r:embed="rId3"/>
          <a:stretch>
            <a:fillRect/>
          </a:stretch>
        </p:blipFill>
        <p:spPr>
          <a:xfrm>
            <a:off x="9779468" y="945009"/>
            <a:ext cx="2066723" cy="1237595"/>
          </a:xfrm>
          <a:prstGeom prst="rect">
            <a:avLst/>
          </a:prstGeom>
        </p:spPr>
      </p:pic>
      <p:sp>
        <p:nvSpPr>
          <p:cNvPr id="3" name="Rectangle: Rounded Corners 2">
            <a:extLst>
              <a:ext uri="{FF2B5EF4-FFF2-40B4-BE49-F238E27FC236}">
                <a16:creationId xmlns:a16="http://schemas.microsoft.com/office/drawing/2014/main" id="{9DAF28FD-8CB9-5D8E-E029-E56070FA3F3D}"/>
              </a:ext>
            </a:extLst>
          </p:cNvPr>
          <p:cNvSpPr/>
          <p:nvPr/>
        </p:nvSpPr>
        <p:spPr>
          <a:xfrm>
            <a:off x="421170" y="2925417"/>
            <a:ext cx="2543175" cy="1038225"/>
          </a:xfrm>
          <a:prstGeom prst="roundRect">
            <a:avLst/>
          </a:prstGeom>
          <a:solidFill>
            <a:srgbClr val="CC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đã</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học</a:t>
            </a:r>
            <a:endParaRPr lang="en-US" sz="4000" dirty="0">
              <a:solidFill>
                <a:srgbClr val="FF0000"/>
              </a:solidFill>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D612D689-4D8D-E7DE-9FE1-EF5AA2A48E51}"/>
              </a:ext>
            </a:extLst>
          </p:cNvPr>
          <p:cNvCxnSpPr>
            <a:cxnSpLocks/>
            <a:stCxn id="3" idx="3"/>
            <a:endCxn id="5" idx="1"/>
          </p:cNvCxnSpPr>
          <p:nvPr/>
        </p:nvCxnSpPr>
        <p:spPr>
          <a:xfrm flipV="1">
            <a:off x="2964345" y="1306168"/>
            <a:ext cx="1085850" cy="213836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2137B6-8A3A-109C-36AF-24A0D41C94C6}"/>
              </a:ext>
            </a:extLst>
          </p:cNvPr>
          <p:cNvSpPr/>
          <p:nvPr/>
        </p:nvSpPr>
        <p:spPr>
          <a:xfrm>
            <a:off x="4050195" y="563218"/>
            <a:ext cx="7000875" cy="1485900"/>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 </a:t>
            </a:r>
            <a:r>
              <a:rPr lang="en-US" sz="2200" b="1" dirty="0">
                <a:latin typeface="Cambria" panose="02040503050406030204" pitchFamily="18" charset="0"/>
                <a:ea typeface="Cambria" panose="02040503050406030204" pitchFamily="18" charset="0"/>
              </a:rPr>
              <a:t>Â</a:t>
            </a:r>
            <a:r>
              <a:rPr lang="vi-VN" sz="2200" b="1" dirty="0">
                <a:latin typeface="Cambria" panose="02040503050406030204" pitchFamily="18" charset="0"/>
                <a:ea typeface="Cambria" panose="02040503050406030204" pitchFamily="18" charset="0"/>
              </a:rPr>
              <a:t>m thanh rất cần cho cuộc sống của con người. Nhờ âm thanh mà chúng ta có thể học tập, nói chuyện với nhau, thưởng thức âm nhạc, báo hiệu nguy hiểm,...</a:t>
            </a:r>
          </a:p>
        </p:txBody>
      </p:sp>
      <p:cxnSp>
        <p:nvCxnSpPr>
          <p:cNvPr id="6" name="Straight Connector 5">
            <a:extLst>
              <a:ext uri="{FF2B5EF4-FFF2-40B4-BE49-F238E27FC236}">
                <a16:creationId xmlns:a16="http://schemas.microsoft.com/office/drawing/2014/main" id="{9F635F49-0E82-C92C-152B-01CCAD5ADD74}"/>
              </a:ext>
            </a:extLst>
          </p:cNvPr>
          <p:cNvCxnSpPr>
            <a:cxnSpLocks/>
            <a:stCxn id="3" idx="3"/>
            <a:endCxn id="7" idx="1"/>
          </p:cNvCxnSpPr>
          <p:nvPr/>
        </p:nvCxnSpPr>
        <p:spPr>
          <a:xfrm flipV="1">
            <a:off x="2964345" y="3287368"/>
            <a:ext cx="1143001" cy="15716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7A793B5-9AD0-D3B9-D6B0-4E1E23018B2E}"/>
              </a:ext>
            </a:extLst>
          </p:cNvPr>
          <p:cNvSpPr/>
          <p:nvPr/>
        </p:nvSpPr>
        <p:spPr>
          <a:xfrm>
            <a:off x="4107346" y="2544418"/>
            <a:ext cx="7029450" cy="1485900"/>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Nhạc cụ dây tạo sự rung động của dây làm phát ra âm thanh. Nhạc cụ gõ tạo sự rung động của bề mặt bị gõ làm phát ra âm thanh. Nhạc cụ hơi khi thổi làm không khí trong ống rung động phát ra âm thanh.</a:t>
            </a:r>
          </a:p>
        </p:txBody>
      </p:sp>
      <p:cxnSp>
        <p:nvCxnSpPr>
          <p:cNvPr id="8" name="Straight Connector 7">
            <a:extLst>
              <a:ext uri="{FF2B5EF4-FFF2-40B4-BE49-F238E27FC236}">
                <a16:creationId xmlns:a16="http://schemas.microsoft.com/office/drawing/2014/main" id="{59624216-6324-B91C-A852-7D9A0935D2F6}"/>
              </a:ext>
            </a:extLst>
          </p:cNvPr>
          <p:cNvCxnSpPr>
            <a:cxnSpLocks/>
            <a:stCxn id="3" idx="3"/>
            <a:endCxn id="9" idx="1"/>
          </p:cNvCxnSpPr>
          <p:nvPr/>
        </p:nvCxnSpPr>
        <p:spPr>
          <a:xfrm>
            <a:off x="2964345" y="3444530"/>
            <a:ext cx="1232454" cy="11744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5387CB7C-9EB3-F685-6770-2317A56FDA65}"/>
              </a:ext>
            </a:extLst>
          </p:cNvPr>
          <p:cNvSpPr/>
          <p:nvPr/>
        </p:nvSpPr>
        <p:spPr>
          <a:xfrm>
            <a:off x="4196799" y="4248565"/>
            <a:ext cx="6953250" cy="740879"/>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Tiếng ồn ảnh hưởng đến sức khoẻ và đời sống của con người.</a:t>
            </a:r>
          </a:p>
        </p:txBody>
      </p:sp>
      <p:cxnSp>
        <p:nvCxnSpPr>
          <p:cNvPr id="11" name="Straight Connector 10">
            <a:extLst>
              <a:ext uri="{FF2B5EF4-FFF2-40B4-BE49-F238E27FC236}">
                <a16:creationId xmlns:a16="http://schemas.microsoft.com/office/drawing/2014/main" id="{A4981EAA-F8C7-A3F6-DA04-3D12AB90A433}"/>
              </a:ext>
            </a:extLst>
          </p:cNvPr>
          <p:cNvCxnSpPr>
            <a:cxnSpLocks/>
            <a:stCxn id="3" idx="3"/>
            <a:endCxn id="12" idx="1"/>
          </p:cNvCxnSpPr>
          <p:nvPr/>
        </p:nvCxnSpPr>
        <p:spPr>
          <a:xfrm>
            <a:off x="2964345" y="3444530"/>
            <a:ext cx="1232453" cy="244440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04314E7-2466-513F-F9B5-BA3133AE5661}"/>
              </a:ext>
            </a:extLst>
          </p:cNvPr>
          <p:cNvSpPr/>
          <p:nvPr/>
        </p:nvSpPr>
        <p:spPr>
          <a:xfrm>
            <a:off x="4196798" y="5406888"/>
            <a:ext cx="6953250" cy="964096"/>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Một số biện pháp chống ô nhiễm tiếng ồn: không gây tiếng ồn ở nơi công cộng; sử dụng các vật ngăn cách làm giảm tiếng ồn truyền đến tai;...</a:t>
            </a:r>
          </a:p>
        </p:txBody>
      </p:sp>
    </p:spTree>
    <p:extLst>
      <p:ext uri="{BB962C8B-B14F-4D97-AF65-F5344CB8AC3E}">
        <p14:creationId xmlns:p14="http://schemas.microsoft.com/office/powerpoint/2010/main" val="126127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4" y="-2679948"/>
            <a:ext cx="6883896" cy="12192000"/>
          </a:xfrm>
          <a:prstGeom prst="rect">
            <a:avLst/>
          </a:prstGeom>
        </p:spPr>
      </p:pic>
      <p:pic>
        <p:nvPicPr>
          <p:cNvPr id="2" name="Picture 1">
            <a:extLst>
              <a:ext uri="{FF2B5EF4-FFF2-40B4-BE49-F238E27FC236}">
                <a16:creationId xmlns:a16="http://schemas.microsoft.com/office/drawing/2014/main" id="{0107AEAE-3E78-6485-8E0D-4BEA5A960B96}"/>
              </a:ext>
            </a:extLst>
          </p:cNvPr>
          <p:cNvPicPr>
            <a:picLocks noChangeAspect="1"/>
          </p:cNvPicPr>
          <p:nvPr/>
        </p:nvPicPr>
        <p:blipFill>
          <a:blip r:embed="rId4"/>
          <a:stretch>
            <a:fillRect/>
          </a:stretch>
        </p:blipFill>
        <p:spPr>
          <a:xfrm>
            <a:off x="3090035" y="533079"/>
            <a:ext cx="8596105" cy="4340728"/>
          </a:xfrm>
          <a:prstGeom prst="rect">
            <a:avLst/>
          </a:prstGeom>
        </p:spPr>
      </p:pic>
      <p:pic>
        <p:nvPicPr>
          <p:cNvPr id="3" name="Picture 2" descr="A speaker with sound waves&#10;&#10;Description automatically generated">
            <a:extLst>
              <a:ext uri="{FF2B5EF4-FFF2-40B4-BE49-F238E27FC236}">
                <a16:creationId xmlns:a16="http://schemas.microsoft.com/office/drawing/2014/main" id="{22ACF673-6BD9-0A4B-0237-60597B2E7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86" y="2673626"/>
            <a:ext cx="5815987" cy="3875218"/>
          </a:xfrm>
          <a:prstGeom prst="rect">
            <a:avLst/>
          </a:prstGeom>
        </p:spPr>
      </p:pic>
    </p:spTree>
    <p:extLst>
      <p:ext uri="{BB962C8B-B14F-4D97-AF65-F5344CB8AC3E}">
        <p14:creationId xmlns:p14="http://schemas.microsoft.com/office/powerpoint/2010/main" val="2493977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3" y="-2679949"/>
            <a:ext cx="6883896" cy="12192002"/>
          </a:xfrm>
          <a:prstGeom prst="rect">
            <a:avLst/>
          </a:prstGeom>
        </p:spPr>
      </p:pic>
      <p:pic>
        <p:nvPicPr>
          <p:cNvPr id="3" name="Picture 2">
            <a:extLst>
              <a:ext uri="{FF2B5EF4-FFF2-40B4-BE49-F238E27FC236}">
                <a16:creationId xmlns:a16="http://schemas.microsoft.com/office/drawing/2014/main" id="{B212B4DF-D93D-E90D-6177-9626D58AB0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499" y="3512413"/>
            <a:ext cx="3524491" cy="3524491"/>
          </a:xfrm>
          <a:prstGeom prst="rect">
            <a:avLst/>
          </a:prstGeom>
        </p:spPr>
      </p:pic>
      <p:grpSp>
        <p:nvGrpSpPr>
          <p:cNvPr id="5" name="Group 4">
            <a:extLst>
              <a:ext uri="{FF2B5EF4-FFF2-40B4-BE49-F238E27FC236}">
                <a16:creationId xmlns:a16="http://schemas.microsoft.com/office/drawing/2014/main" id="{BD6B7136-C11D-02C3-B8A9-6C746E9F2A8B}"/>
              </a:ext>
            </a:extLst>
          </p:cNvPr>
          <p:cNvGrpSpPr/>
          <p:nvPr/>
        </p:nvGrpSpPr>
        <p:grpSpPr>
          <a:xfrm>
            <a:off x="2425038" y="1351722"/>
            <a:ext cx="7543909" cy="2317799"/>
            <a:chOff x="4804552" y="1790768"/>
            <a:chExt cx="4409954" cy="1739510"/>
          </a:xfrm>
        </p:grpSpPr>
        <p:sp>
          <p:nvSpPr>
            <p:cNvPr id="6" name="Speech Bubble: Rectangle with Corners Rounded 5">
              <a:extLst>
                <a:ext uri="{FF2B5EF4-FFF2-40B4-BE49-F238E27FC236}">
                  <a16:creationId xmlns:a16="http://schemas.microsoft.com/office/drawing/2014/main" id="{6D5A7FB5-DED1-71DE-D1DF-BD375B34785A}"/>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B062CE33-AA13-D6D0-9F93-493AE081C6B9}"/>
                </a:ext>
              </a:extLst>
            </p:cNvPr>
            <p:cNvSpPr/>
            <p:nvPr/>
          </p:nvSpPr>
          <p:spPr>
            <a:xfrm>
              <a:off x="4904468" y="1968024"/>
              <a:ext cx="4210121" cy="108563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400" b="1" dirty="0">
                  <a:solidFill>
                    <a:srgbClr val="000000"/>
                  </a:solidFill>
                  <a:latin typeface="Calibri" panose="020F0502020204030204" pitchFamily="34" charset="0"/>
                  <a:cs typeface="Calibri" panose="020F0502020204030204" pitchFamily="34" charset="0"/>
                </a:rPr>
                <a:t>M</a:t>
              </a:r>
              <a:r>
                <a:rPr kumimoji="0" lang="vi-VN" alt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ỗi </a:t>
              </a:r>
              <a:r>
                <a:rPr kumimoji="0" lang="en-US" alt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em</a:t>
              </a:r>
              <a:r>
                <a:rPr kumimoji="0" lang="vi-VN" alt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nêu 1 ích lợi của âm thanh đối với con người</a:t>
              </a: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54289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2654053" y="-2679949"/>
            <a:ext cx="6883896" cy="12192002"/>
          </a:xfrm>
          <a:prstGeom prst="rect">
            <a:avLst/>
          </a:prstGeom>
        </p:spPr>
      </p:pic>
      <p:pic>
        <p:nvPicPr>
          <p:cNvPr id="3" name="Picture 2">
            <a:extLst>
              <a:ext uri="{FF2B5EF4-FFF2-40B4-BE49-F238E27FC236}">
                <a16:creationId xmlns:a16="http://schemas.microsoft.com/office/drawing/2014/main" id="{2DA2D842-AAB0-9DBD-EBA3-3FFF5E181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735" y="3396172"/>
            <a:ext cx="4222030" cy="4434905"/>
          </a:xfrm>
          <a:prstGeom prst="rect">
            <a:avLst/>
          </a:prstGeom>
        </p:spPr>
      </p:pic>
      <p:pic>
        <p:nvPicPr>
          <p:cNvPr id="5" name="Picture 4">
            <a:extLst>
              <a:ext uri="{FF2B5EF4-FFF2-40B4-BE49-F238E27FC236}">
                <a16:creationId xmlns:a16="http://schemas.microsoft.com/office/drawing/2014/main" id="{DE734FC8-04ED-79E8-6FE8-E72401DE1F7C}"/>
              </a:ext>
            </a:extLst>
          </p:cNvPr>
          <p:cNvPicPr>
            <a:picLocks noChangeAspect="1"/>
          </p:cNvPicPr>
          <p:nvPr/>
        </p:nvPicPr>
        <p:blipFill>
          <a:blip r:embed="rId5"/>
          <a:stretch>
            <a:fillRect/>
          </a:stretch>
        </p:blipFill>
        <p:spPr>
          <a:xfrm>
            <a:off x="2663715" y="1824860"/>
            <a:ext cx="7078069" cy="2566638"/>
          </a:xfrm>
          <a:prstGeom prst="rect">
            <a:avLst/>
          </a:prstGeom>
        </p:spPr>
      </p:pic>
    </p:spTree>
    <p:extLst>
      <p:ext uri="{BB962C8B-B14F-4D97-AF65-F5344CB8AC3E}">
        <p14:creationId xmlns:p14="http://schemas.microsoft.com/office/powerpoint/2010/main" val="2623934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a:xfrm>
            <a:off x="776748" y="285136"/>
            <a:ext cx="3038168" cy="65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0" name="Group 29"/>
          <p:cNvGrpSpPr/>
          <p:nvPr/>
        </p:nvGrpSpPr>
        <p:grpSpPr>
          <a:xfrm>
            <a:off x="1597306" y="770276"/>
            <a:ext cx="8889357" cy="2667405"/>
            <a:chOff x="1597306" y="770276"/>
            <a:chExt cx="8889357" cy="2667405"/>
          </a:xfrm>
        </p:grpSpPr>
        <p:sp>
          <p:nvSpPr>
            <p:cNvPr id="25" name="Rounded Rectangle 24"/>
            <p:cNvSpPr/>
            <p:nvPr/>
          </p:nvSpPr>
          <p:spPr>
            <a:xfrm>
              <a:off x="1597306" y="770276"/>
              <a:ext cx="8889357" cy="2667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9" name="TextBox 28"/>
            <p:cNvSpPr txBox="1"/>
            <p:nvPr/>
          </p:nvSpPr>
          <p:spPr>
            <a:xfrm>
              <a:off x="1933600" y="979638"/>
              <a:ext cx="853230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Hoạt</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động</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3: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Tiếng</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ồn</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và</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ô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nhiễm</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tiếng</a:t>
              </a:r>
              <a:r>
                <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 </a:t>
              </a:r>
              <a:r>
                <a:rPr kumimoji="0" lang="en-GB" sz="6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rPr>
                <a:t>ồn</a:t>
              </a:r>
              <a:endParaRPr kumimoji="0" lang="en-GB"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9Slide03 Arima Madurai Bold" panose="00000800000000000000" pitchFamily="2" charset="0"/>
              </a:endParaRPr>
            </a:p>
          </p:txBody>
        </p:sp>
      </p:grpSp>
      <p:pic>
        <p:nvPicPr>
          <p:cNvPr id="4" name="Picture 2" descr="Hình ảnh Vector Png Công Ty Tuyển Dụng Tay Cầm Sừng áp Phích Tuyển Dụng,  Kèn, Công, Ty miễn phí tải tập tin PNG PSDComment và Vector">
            <a:extLst>
              <a:ext uri="{FF2B5EF4-FFF2-40B4-BE49-F238E27FC236}">
                <a16:creationId xmlns:a16="http://schemas.microsoft.com/office/drawing/2014/main" id="{346B547C-1927-F9A8-5EA6-6C4352308CC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50" b="90000" l="4063" r="90000">
                        <a14:foregroundMark x1="28281" y1="22813" x2="27187" y2="29844"/>
                        <a14:foregroundMark x1="31094" y1="16875" x2="35000" y2="22500"/>
                        <a14:foregroundMark x1="21250" y1="35313" x2="23281" y2="38906"/>
                        <a14:foregroundMark x1="21563" y1="34063" x2="22188" y2="3843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97365" y="2482624"/>
            <a:ext cx="4982956" cy="479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098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76748" y="285136"/>
            <a:ext cx="3038168" cy="65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86" y="3426105"/>
            <a:ext cx="3524491" cy="3524491"/>
          </a:xfrm>
          <a:prstGeom prst="rect">
            <a:avLst/>
          </a:prstGeom>
        </p:spPr>
      </p:pic>
      <p:grpSp>
        <p:nvGrpSpPr>
          <p:cNvPr id="14" name="Group 13"/>
          <p:cNvGrpSpPr/>
          <p:nvPr/>
        </p:nvGrpSpPr>
        <p:grpSpPr>
          <a:xfrm>
            <a:off x="1461572" y="228599"/>
            <a:ext cx="10266601" cy="3488634"/>
            <a:chOff x="4245192" y="4053839"/>
            <a:chExt cx="7376160" cy="2871430"/>
          </a:xfrm>
        </p:grpSpPr>
        <p:sp>
          <p:nvSpPr>
            <p:cNvPr id="12" name="Rounded Rectangle 11"/>
            <p:cNvSpPr/>
            <p:nvPr/>
          </p:nvSpPr>
          <p:spPr>
            <a:xfrm>
              <a:off x="4245192" y="4053839"/>
              <a:ext cx="7376160" cy="28714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Rectangle 12"/>
            <p:cNvSpPr/>
            <p:nvPr/>
          </p:nvSpPr>
          <p:spPr>
            <a:xfrm>
              <a:off x="4245192" y="4208873"/>
              <a:ext cx="7151018" cy="2558584"/>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vi-VN" alt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Tiếng ồn là những âm thanh gây cảm giác khó chịu cho người nghe hoặc những âm thanh phát ra không đúng lúc hay vượt quá mức chịu đựng của con người.</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vi-VN" alt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Ô nhiễm tiếng ồn xảy ra khi tiếng ồn kéo dài và lặp đi lặp lại.</a:t>
              </a:r>
              <a:r>
                <a:rPr kumimoji="0" lang="en-US" alt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alt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Ô nhiễm tiếng ồn có thể gây mất ngủ, đau đầu, chóng mặt, tổn thương tai,... và ảnh hưởng tới năng suất, hiệu quả làm việc, trao đổi thông tin của con người.</a:t>
              </a:r>
            </a:p>
          </p:txBody>
        </p:sp>
      </p:grpSp>
    </p:spTree>
    <p:extLst>
      <p:ext uri="{BB962C8B-B14F-4D97-AF65-F5344CB8AC3E}">
        <p14:creationId xmlns:p14="http://schemas.microsoft.com/office/powerpoint/2010/main" val="3578960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4">
            <a:extLst>
              <a:ext uri="{FF2B5EF4-FFF2-40B4-BE49-F238E27FC236}">
                <a16:creationId xmlns:a16="http://schemas.microsoft.com/office/drawing/2014/main" id="{3A3D9425-11C1-D58D-A490-17BA700D07C3}"/>
              </a:ext>
            </a:extLst>
          </p:cNvPr>
          <p:cNvSpPr/>
          <p:nvPr/>
        </p:nvSpPr>
        <p:spPr>
          <a:xfrm>
            <a:off x="322293" y="69574"/>
            <a:ext cx="11627755" cy="14610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vi-VN" sz="3200" b="1" dirty="0">
                <a:solidFill>
                  <a:prstClr val="black"/>
                </a:solidFill>
                <a:latin typeface="Calibri" panose="020F0502020204030204" pitchFamily="34" charset="0"/>
                <a:cs typeface="Calibri" panose="020F0502020204030204" pitchFamily="34" charset="0"/>
              </a:rPr>
              <a:t>Quan sát hình 3 và cho biết, những người trong hình đang bị ảnh hưởng bởi tiếng ồn gì. Vì sao những âm thanh đó gây ra ô nhiễm tiếng ồn?</a:t>
            </a:r>
          </a:p>
        </p:txBody>
      </p:sp>
      <p:pic>
        <p:nvPicPr>
          <p:cNvPr id="11" name="Picture 10">
            <a:extLst>
              <a:ext uri="{FF2B5EF4-FFF2-40B4-BE49-F238E27FC236}">
                <a16:creationId xmlns:a16="http://schemas.microsoft.com/office/drawing/2014/main" id="{C9117DC4-AB3E-935B-4F92-355A99F93B90}"/>
              </a:ext>
            </a:extLst>
          </p:cNvPr>
          <p:cNvPicPr>
            <a:picLocks noChangeAspect="1"/>
          </p:cNvPicPr>
          <p:nvPr/>
        </p:nvPicPr>
        <p:blipFill>
          <a:blip r:embed="rId3"/>
          <a:stretch>
            <a:fillRect/>
          </a:stretch>
        </p:blipFill>
        <p:spPr>
          <a:xfrm>
            <a:off x="1049406" y="1853648"/>
            <a:ext cx="9919529" cy="2927074"/>
          </a:xfrm>
          <a:prstGeom prst="rect">
            <a:avLst/>
          </a:prstGeom>
        </p:spPr>
      </p:pic>
      <p:grpSp>
        <p:nvGrpSpPr>
          <p:cNvPr id="19" name="Group 18">
            <a:extLst>
              <a:ext uri="{FF2B5EF4-FFF2-40B4-BE49-F238E27FC236}">
                <a16:creationId xmlns:a16="http://schemas.microsoft.com/office/drawing/2014/main" id="{380102D0-B191-7CF1-1FA9-238C7BC59429}"/>
              </a:ext>
            </a:extLst>
          </p:cNvPr>
          <p:cNvGrpSpPr/>
          <p:nvPr/>
        </p:nvGrpSpPr>
        <p:grpSpPr>
          <a:xfrm>
            <a:off x="1165699" y="4914361"/>
            <a:ext cx="10294117" cy="1540110"/>
            <a:chOff x="4245192" y="4053840"/>
            <a:chExt cx="7376160" cy="1996440"/>
          </a:xfrm>
          <a:solidFill>
            <a:srgbClr val="FFFFCC"/>
          </a:solidFill>
        </p:grpSpPr>
        <p:sp>
          <p:nvSpPr>
            <p:cNvPr id="27" name="Rounded Rectangle 6">
              <a:extLst>
                <a:ext uri="{FF2B5EF4-FFF2-40B4-BE49-F238E27FC236}">
                  <a16:creationId xmlns:a16="http://schemas.microsoft.com/office/drawing/2014/main" id="{2096D04A-D427-70AC-6471-C40CF4A5F110}"/>
                </a:ext>
              </a:extLst>
            </p:cNvPr>
            <p:cNvSpPr/>
            <p:nvPr/>
          </p:nvSpPr>
          <p:spPr>
            <a:xfrm>
              <a:off x="4245192" y="4053840"/>
              <a:ext cx="7376160" cy="199644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Rectangle 27">
              <a:extLst>
                <a:ext uri="{FF2B5EF4-FFF2-40B4-BE49-F238E27FC236}">
                  <a16:creationId xmlns:a16="http://schemas.microsoft.com/office/drawing/2014/main" id="{1ECD8038-F118-BB6F-E304-9E89712649D1}"/>
                </a:ext>
              </a:extLst>
            </p:cNvPr>
            <p:cNvSpPr/>
            <p:nvPr/>
          </p:nvSpPr>
          <p:spPr>
            <a:xfrm>
              <a:off x="4352018" y="4083634"/>
              <a:ext cx="7240847" cy="1795365"/>
            </a:xfrm>
            <a:prstGeom prst="rect">
              <a:avLst/>
            </a:prstGeom>
            <a:grpFill/>
          </p:spPr>
          <p:txBody>
            <a:bodyPr wrap="square">
              <a:spAutoFit/>
            </a:bodyPr>
            <a:lstStyle/>
            <a:p>
              <a:pPr marL="457200" indent="-457200" algn="just" rtl="0">
                <a:buFont typeface="Wingdings" panose="05000000000000000000" pitchFamily="2" charset="2"/>
                <a:buChar char="q"/>
              </a:pPr>
              <a:r>
                <a:rPr lang="vi-VN" sz="2800" b="1" i="0" dirty="0">
                  <a:solidFill>
                    <a:srgbClr val="FF0000"/>
                  </a:solidFill>
                  <a:effectLst/>
                  <a:latin typeface="Calibri" panose="020F0502020204030204" pitchFamily="34" charset="0"/>
                  <a:cs typeface="Calibri" panose="020F0502020204030204" pitchFamily="34" charset="0"/>
                </a:rPr>
                <a:t>Đề xuất cách làm giảm tiếng ồn cho những người ở hình 3a, 3b.</a:t>
              </a:r>
            </a:p>
            <a:p>
              <a:pPr marL="457200" indent="-457200" algn="just" rtl="0">
                <a:buFont typeface="Wingdings" panose="05000000000000000000" pitchFamily="2" charset="2"/>
                <a:buChar char="q"/>
              </a:pPr>
              <a:r>
                <a:rPr lang="vi-VN" sz="2800" b="1" i="0" dirty="0">
                  <a:solidFill>
                    <a:srgbClr val="FF0000"/>
                  </a:solidFill>
                  <a:effectLst/>
                  <a:latin typeface="Calibri" panose="020F0502020204030204" pitchFamily="34" charset="0"/>
                  <a:cs typeface="Calibri" panose="020F0502020204030204" pitchFamily="34" charset="0"/>
                </a:rPr>
                <a:t>Đề xuất cách hạn chế ô nhiễm tiếng ồn cho những người sống ở xung quanh khu vực như hình 3c.</a:t>
              </a:r>
            </a:p>
          </p:txBody>
        </p:sp>
      </p:grpSp>
    </p:spTree>
    <p:extLst>
      <p:ext uri="{BB962C8B-B14F-4D97-AF65-F5344CB8AC3E}">
        <p14:creationId xmlns:p14="http://schemas.microsoft.com/office/powerpoint/2010/main" val="3933374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a:extLst>
              <a:ext uri="{FF2B5EF4-FFF2-40B4-BE49-F238E27FC236}">
                <a16:creationId xmlns:a16="http://schemas.microsoft.com/office/drawing/2014/main" id="{5D40EFB4-ED20-4AB4-31CC-3B34870A3295}"/>
              </a:ext>
            </a:extLst>
          </p:cNvPr>
          <p:cNvSpPr txBox="1"/>
          <p:nvPr/>
        </p:nvSpPr>
        <p:spPr>
          <a:xfrm>
            <a:off x="6349579" y="3388780"/>
            <a:ext cx="5464733" cy="1077218"/>
          </a:xfrm>
          <a:prstGeom prst="rect">
            <a:avLst/>
          </a:prstGeom>
          <a:noFill/>
        </p:spPr>
        <p:txBody>
          <a:bodyPr wrap="square" rtlCol="0">
            <a:spAutoFit/>
          </a:bodyPr>
          <a:lstStyle/>
          <a:p>
            <a:pPr lvl="0" algn="just">
              <a:defRPr/>
            </a:pP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Từng</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cá</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nhân</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suy</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nghĩ</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trả</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lời</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câu</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hỏi</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các</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câu</a:t>
            </a:r>
            <a:r>
              <a:rPr lang="en-US" altLang="zh-CN" sz="3200" b="1" dirty="0">
                <a:solidFill>
                  <a:srgbClr val="002060"/>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b="1" dirty="0" err="1">
                <a:solidFill>
                  <a:srgbClr val="002060"/>
                </a:solidFill>
                <a:latin typeface="Calibri" panose="020F0502020204030204" pitchFamily="34" charset="0"/>
                <a:ea typeface="字魂105号-简雅黑" panose="00000500000000000000" pitchFamily="2" charset="-122"/>
                <a:cs typeface="Calibri" panose="020F0502020204030204" pitchFamily="34" charset="0"/>
              </a:rPr>
              <a:t>hỏi</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5" name="文本框 14">
            <a:extLst>
              <a:ext uri="{FF2B5EF4-FFF2-40B4-BE49-F238E27FC236}">
                <a16:creationId xmlns:a16="http://schemas.microsoft.com/office/drawing/2014/main" id="{73C27788-2EA4-A4E9-7922-A551C99E3D4E}"/>
              </a:ext>
            </a:extLst>
          </p:cNvPr>
          <p:cNvSpPr txBox="1"/>
          <p:nvPr/>
        </p:nvSpPr>
        <p:spPr>
          <a:xfrm>
            <a:off x="6359519" y="1781541"/>
            <a:ext cx="5302808" cy="1569660"/>
          </a:xfrm>
          <a:prstGeom prst="rect">
            <a:avLst/>
          </a:prstGeom>
          <a:noFill/>
        </p:spPr>
        <p:txBody>
          <a:bodyPr wrap="square" rtlCol="0">
            <a:spAutoFit/>
          </a:bodyPr>
          <a:lstStyle/>
          <a:p>
            <a:pPr algn="just"/>
            <a:r>
              <a:rPr lang="en-029" sz="3200" b="1" dirty="0" err="1">
                <a:solidFill>
                  <a:srgbClr val="002060"/>
                </a:solidFill>
                <a:latin typeface="Calibri" panose="020F0502020204030204" pitchFamily="34" charset="0"/>
                <a:cs typeface="Calibri" panose="020F0502020204030204" pitchFamily="34" charset="0"/>
              </a:rPr>
              <a:t>Mỗi</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bạn</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đọc</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thông</a:t>
            </a:r>
            <a:r>
              <a:rPr lang="en-029" sz="3200" b="1" dirty="0">
                <a:solidFill>
                  <a:srgbClr val="002060"/>
                </a:solidFill>
                <a:latin typeface="Calibri" panose="020F0502020204030204" pitchFamily="34" charset="0"/>
                <a:cs typeface="Calibri" panose="020F0502020204030204" pitchFamily="34" charset="0"/>
              </a:rPr>
              <a:t> tin </a:t>
            </a:r>
            <a:r>
              <a:rPr lang="en-029" sz="3200" b="1" dirty="0" err="1">
                <a:solidFill>
                  <a:srgbClr val="002060"/>
                </a:solidFill>
                <a:latin typeface="Calibri" panose="020F0502020204030204" pitchFamily="34" charset="0"/>
                <a:cs typeface="Calibri" panose="020F0502020204030204" pitchFamily="34" charset="0"/>
              </a:rPr>
              <a:t>về</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tiếng</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ồn</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và</a:t>
            </a:r>
            <a:r>
              <a:rPr lang="en-029" sz="3200" b="1" dirty="0">
                <a:solidFill>
                  <a:srgbClr val="002060"/>
                </a:solidFill>
                <a:latin typeface="Calibri" panose="020F0502020204030204" pitchFamily="34" charset="0"/>
                <a:cs typeface="Calibri" panose="020F0502020204030204" pitchFamily="34" charset="0"/>
              </a:rPr>
              <a:t> ô </a:t>
            </a:r>
            <a:r>
              <a:rPr lang="en-029" sz="3200" b="1" dirty="0" err="1">
                <a:solidFill>
                  <a:srgbClr val="002060"/>
                </a:solidFill>
                <a:latin typeface="Calibri" panose="020F0502020204030204" pitchFamily="34" charset="0"/>
                <a:cs typeface="Calibri" panose="020F0502020204030204" pitchFamily="34" charset="0"/>
              </a:rPr>
              <a:t>nhiễm</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tiếng</a:t>
            </a:r>
            <a:r>
              <a:rPr lang="en-029" sz="3200" b="1" dirty="0">
                <a:solidFill>
                  <a:srgbClr val="002060"/>
                </a:solidFill>
                <a:latin typeface="Calibri" panose="020F0502020204030204" pitchFamily="34" charset="0"/>
                <a:cs typeface="Calibri" panose="020F0502020204030204" pitchFamily="34" charset="0"/>
              </a:rPr>
              <a:t> </a:t>
            </a:r>
            <a:r>
              <a:rPr lang="en-029" sz="3200" b="1" dirty="0" err="1">
                <a:solidFill>
                  <a:srgbClr val="002060"/>
                </a:solidFill>
                <a:latin typeface="Calibri" panose="020F0502020204030204" pitchFamily="34" charset="0"/>
                <a:cs typeface="Calibri" panose="020F0502020204030204" pitchFamily="34" charset="0"/>
              </a:rPr>
              <a:t>ồn</a:t>
            </a:r>
            <a:r>
              <a:rPr lang="en-029" sz="3200" b="1" dirty="0">
                <a:solidFill>
                  <a:srgbClr val="002060"/>
                </a:solidFill>
                <a:latin typeface="Calibri" panose="020F0502020204030204" pitchFamily="34" charset="0"/>
                <a:cs typeface="Calibri" panose="020F0502020204030204" pitchFamily="34" charset="0"/>
              </a:rPr>
              <a:t> ở SGK.</a:t>
            </a:r>
            <a:endParaRPr lang="en-US" sz="3200" b="1" dirty="0">
              <a:solidFill>
                <a:srgbClr val="00206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8C48932-DFA1-21C1-8AB7-CD2987E18D2A}"/>
              </a:ext>
            </a:extLst>
          </p:cNvPr>
          <p:cNvSpPr txBox="1"/>
          <p:nvPr/>
        </p:nvSpPr>
        <p:spPr>
          <a:xfrm>
            <a:off x="6379396" y="4643447"/>
            <a:ext cx="5627073" cy="584775"/>
          </a:xfrm>
          <a:prstGeom prst="rect">
            <a:avLst/>
          </a:prstGeom>
          <a:noFill/>
        </p:spPr>
        <p:txBody>
          <a:bodyPr wrap="square">
            <a:spAutoFit/>
          </a:bodyPr>
          <a:lstStyle/>
          <a:p>
            <a:pPr algn="just"/>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Thống</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nhất</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ý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kiến</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trong</a:t>
            </a:r>
            <a:r>
              <a:rPr lang="en-029"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029" sz="32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nhóm</a:t>
            </a:r>
            <a:endParaRPr lang="en-US" sz="3200" b="1" dirty="0">
              <a:solidFill>
                <a:srgbClr val="002060"/>
              </a:solidFill>
              <a:latin typeface="Calibri" panose="020F0502020204030204" pitchFamily="34" charset="0"/>
              <a:cs typeface="Calibri" panose="020F0502020204030204" pitchFamily="34" charset="0"/>
            </a:endParaRPr>
          </a:p>
        </p:txBody>
      </p:sp>
      <p:pic>
        <p:nvPicPr>
          <p:cNvPr id="8" name="Picture 2" descr="Cat Cartoon clipart - Cat, Emoticon, Illustration, transparent clip art">
            <a:extLst>
              <a:ext uri="{FF2B5EF4-FFF2-40B4-BE49-F238E27FC236}">
                <a16:creationId xmlns:a16="http://schemas.microsoft.com/office/drawing/2014/main" id="{603403CD-BDC5-4F6D-8AFE-76A1C337FE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971" y="163703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t Cartoon clipart - Cat, Emoticon, Illustration, transparent clip art">
            <a:extLst>
              <a:ext uri="{FF2B5EF4-FFF2-40B4-BE49-F238E27FC236}">
                <a16:creationId xmlns:a16="http://schemas.microsoft.com/office/drawing/2014/main" id="{3BC5557C-F055-BC9D-84C7-D2A84CB0BF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031" y="324046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t Cartoon clipart - Cat, Emoticon, Illustration, transparent clip art">
            <a:extLst>
              <a:ext uri="{FF2B5EF4-FFF2-40B4-BE49-F238E27FC236}">
                <a16:creationId xmlns:a16="http://schemas.microsoft.com/office/drawing/2014/main" id="{658D5A44-8CDF-3110-606F-8C90B2F81C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1849" y="446213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412A4B7-4701-1E01-CD4A-F0F4AE1135A1}"/>
              </a:ext>
            </a:extLst>
          </p:cNvPr>
          <p:cNvPicPr>
            <a:picLocks noChangeAspect="1"/>
          </p:cNvPicPr>
          <p:nvPr/>
        </p:nvPicPr>
        <p:blipFill>
          <a:blip r:embed="rId4"/>
          <a:stretch>
            <a:fillRect/>
          </a:stretch>
        </p:blipFill>
        <p:spPr>
          <a:xfrm>
            <a:off x="373355" y="1646689"/>
            <a:ext cx="5163760" cy="3664014"/>
          </a:xfrm>
          <a:prstGeom prst="rect">
            <a:avLst/>
          </a:prstGeom>
        </p:spPr>
      </p:pic>
    </p:spTree>
    <p:extLst>
      <p:ext uri="{BB962C8B-B14F-4D97-AF65-F5344CB8AC3E}">
        <p14:creationId xmlns:p14="http://schemas.microsoft.com/office/powerpoint/2010/main" val="3748363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36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250"/>
                                        <p:tgtEl>
                                          <p:spTgt spid="5"/>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50" fill="hold"/>
                                        <p:tgtEl>
                                          <p:spTgt spid="9"/>
                                        </p:tgtEl>
                                        <p:attrNameLst>
                                          <p:attrName>ppt_w</p:attrName>
                                        </p:attrNameLst>
                                      </p:cBhvr>
                                      <p:tavLst>
                                        <p:tav tm="0">
                                          <p:val>
                                            <p:fltVal val="0"/>
                                          </p:val>
                                        </p:tav>
                                        <p:tav tm="100000">
                                          <p:val>
                                            <p:strVal val="#ppt_w"/>
                                          </p:val>
                                        </p:tav>
                                      </p:tavLst>
                                    </p:anim>
                                    <p:anim calcmode="lin" valueType="num">
                                      <p:cBhvr>
                                        <p:cTn id="19" dur="250" fill="hold"/>
                                        <p:tgtEl>
                                          <p:spTgt spid="9"/>
                                        </p:tgtEl>
                                        <p:attrNameLst>
                                          <p:attrName>ppt_h</p:attrName>
                                        </p:attrNameLst>
                                      </p:cBhvr>
                                      <p:tavLst>
                                        <p:tav tm="0">
                                          <p:val>
                                            <p:fltVal val="0"/>
                                          </p:val>
                                        </p:tav>
                                        <p:tav tm="100000">
                                          <p:val>
                                            <p:strVal val="#ppt_h"/>
                                          </p:val>
                                        </p:tav>
                                      </p:tavLst>
                                    </p:anim>
                                    <p:anim calcmode="lin" valueType="num">
                                      <p:cBhvr>
                                        <p:cTn id="20" dur="250" fill="hold"/>
                                        <p:tgtEl>
                                          <p:spTgt spid="9"/>
                                        </p:tgtEl>
                                        <p:attrNameLst>
                                          <p:attrName>style.rotation</p:attrName>
                                        </p:attrNameLst>
                                      </p:cBhvr>
                                      <p:tavLst>
                                        <p:tav tm="0">
                                          <p:val>
                                            <p:fltVal val="360"/>
                                          </p:val>
                                        </p:tav>
                                        <p:tav tm="100000">
                                          <p:val>
                                            <p:fltVal val="0"/>
                                          </p:val>
                                        </p:tav>
                                      </p:tavLst>
                                    </p:anim>
                                    <p:animEffect transition="in" filter="fade">
                                      <p:cBhvr>
                                        <p:cTn id="21" dur="250"/>
                                        <p:tgtEl>
                                          <p:spTgt spid="9"/>
                                        </p:tgtEl>
                                      </p:cBhvr>
                                    </p:animEffect>
                                  </p:childTnLst>
                                </p:cTn>
                              </p:par>
                            </p:childTnLst>
                          </p:cTn>
                        </p:par>
                        <p:par>
                          <p:cTn id="22" fill="hold">
                            <p:stCondLst>
                              <p:cond delay="750"/>
                            </p:stCondLst>
                            <p:childTnLst>
                              <p:par>
                                <p:cTn id="23" presetID="14" presetClass="entr" presetSubtype="1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250"/>
                                        <p:tgtEl>
                                          <p:spTgt spid="4"/>
                                        </p:tgtEl>
                                      </p:cBhvr>
                                    </p:animEffect>
                                  </p:childTnLst>
                                </p:cTn>
                              </p:par>
                            </p:childTnLst>
                          </p:cTn>
                        </p:par>
                        <p:par>
                          <p:cTn id="26" fill="hold">
                            <p:stCondLst>
                              <p:cond delay="1000"/>
                            </p:stCondLst>
                            <p:childTnLst>
                              <p:par>
                                <p:cTn id="27" presetID="49" presetClass="entr" presetSubtype="0"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50" fill="hold"/>
                                        <p:tgtEl>
                                          <p:spTgt spid="15"/>
                                        </p:tgtEl>
                                        <p:attrNameLst>
                                          <p:attrName>ppt_w</p:attrName>
                                        </p:attrNameLst>
                                      </p:cBhvr>
                                      <p:tavLst>
                                        <p:tav tm="0">
                                          <p:val>
                                            <p:fltVal val="0"/>
                                          </p:val>
                                        </p:tav>
                                        <p:tav tm="100000">
                                          <p:val>
                                            <p:strVal val="#ppt_w"/>
                                          </p:val>
                                        </p:tav>
                                      </p:tavLst>
                                    </p:anim>
                                    <p:anim calcmode="lin" valueType="num">
                                      <p:cBhvr>
                                        <p:cTn id="30" dur="250" fill="hold"/>
                                        <p:tgtEl>
                                          <p:spTgt spid="15"/>
                                        </p:tgtEl>
                                        <p:attrNameLst>
                                          <p:attrName>ppt_h</p:attrName>
                                        </p:attrNameLst>
                                      </p:cBhvr>
                                      <p:tavLst>
                                        <p:tav tm="0">
                                          <p:val>
                                            <p:fltVal val="0"/>
                                          </p:val>
                                        </p:tav>
                                        <p:tav tm="100000">
                                          <p:val>
                                            <p:strVal val="#ppt_h"/>
                                          </p:val>
                                        </p:tav>
                                      </p:tavLst>
                                    </p:anim>
                                    <p:anim calcmode="lin" valueType="num">
                                      <p:cBhvr>
                                        <p:cTn id="31" dur="250" fill="hold"/>
                                        <p:tgtEl>
                                          <p:spTgt spid="15"/>
                                        </p:tgtEl>
                                        <p:attrNameLst>
                                          <p:attrName>style.rotation</p:attrName>
                                        </p:attrNameLst>
                                      </p:cBhvr>
                                      <p:tavLst>
                                        <p:tav tm="0">
                                          <p:val>
                                            <p:fltVal val="360"/>
                                          </p:val>
                                        </p:tav>
                                        <p:tav tm="100000">
                                          <p:val>
                                            <p:fltVal val="0"/>
                                          </p:val>
                                        </p:tav>
                                      </p:tavLst>
                                    </p:anim>
                                    <p:animEffect transition="in" filter="fade">
                                      <p:cBhvr>
                                        <p:cTn id="32" dur="250"/>
                                        <p:tgtEl>
                                          <p:spTgt spid="15"/>
                                        </p:tgtEl>
                                      </p:cBhvr>
                                    </p:animEffect>
                                  </p:childTnLst>
                                </p:cTn>
                              </p:par>
                            </p:childTnLst>
                          </p:cTn>
                        </p:par>
                        <p:par>
                          <p:cTn id="33" fill="hold">
                            <p:stCondLst>
                              <p:cond delay="1250"/>
                            </p:stCondLst>
                            <p:childTnLst>
                              <p:par>
                                <p:cTn id="34" presetID="14" presetClass="entr" presetSubtype="1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DADA6-2761-6DDA-8F81-646FE9D80ADD}"/>
              </a:ext>
            </a:extLst>
          </p:cNvPr>
          <p:cNvPicPr>
            <a:picLocks noChangeAspect="1"/>
          </p:cNvPicPr>
          <p:nvPr/>
        </p:nvPicPr>
        <p:blipFill>
          <a:blip r:embed="rId3"/>
          <a:stretch>
            <a:fillRect/>
          </a:stretch>
        </p:blipFill>
        <p:spPr>
          <a:xfrm>
            <a:off x="2679246" y="493442"/>
            <a:ext cx="7010400" cy="943704"/>
          </a:xfrm>
          <a:prstGeom prst="rect">
            <a:avLst/>
          </a:prstGeom>
        </p:spPr>
      </p:pic>
      <p:pic>
        <p:nvPicPr>
          <p:cNvPr id="9" name="Picture 8">
            <a:extLst>
              <a:ext uri="{FF2B5EF4-FFF2-40B4-BE49-F238E27FC236}">
                <a16:creationId xmlns:a16="http://schemas.microsoft.com/office/drawing/2014/main" id="{3D1FA5BD-2D1E-1B44-EB49-34D21A4FA348}"/>
              </a:ext>
            </a:extLst>
          </p:cNvPr>
          <p:cNvPicPr>
            <a:picLocks noChangeAspect="1"/>
          </p:cNvPicPr>
          <p:nvPr/>
        </p:nvPicPr>
        <p:blipFill>
          <a:blip r:embed="rId4"/>
          <a:stretch>
            <a:fillRect/>
          </a:stretch>
        </p:blipFill>
        <p:spPr>
          <a:xfrm>
            <a:off x="818943" y="2063602"/>
            <a:ext cx="4001535" cy="3325477"/>
          </a:xfrm>
          <a:prstGeom prst="rect">
            <a:avLst/>
          </a:prstGeom>
        </p:spPr>
      </p:pic>
      <p:sp>
        <p:nvSpPr>
          <p:cNvPr id="15" name="TextBox 14">
            <a:extLst>
              <a:ext uri="{FF2B5EF4-FFF2-40B4-BE49-F238E27FC236}">
                <a16:creationId xmlns:a16="http://schemas.microsoft.com/office/drawing/2014/main" id="{C2392E6C-70E9-82F9-B094-B9F5917E7BC2}"/>
              </a:ext>
            </a:extLst>
          </p:cNvPr>
          <p:cNvSpPr txBox="1"/>
          <p:nvPr/>
        </p:nvSpPr>
        <p:spPr>
          <a:xfrm>
            <a:off x="5375082" y="2248406"/>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Tiếng máy khoan bê tông </a:t>
            </a:r>
          </a:p>
        </p:txBody>
      </p:sp>
      <p:sp>
        <p:nvSpPr>
          <p:cNvPr id="17" name="TextBox 16">
            <a:extLst>
              <a:ext uri="{FF2B5EF4-FFF2-40B4-BE49-F238E27FC236}">
                <a16:creationId xmlns:a16="http://schemas.microsoft.com/office/drawing/2014/main" id="{62ED0542-45EF-89CF-75D8-95FC23D18DE1}"/>
              </a:ext>
            </a:extLst>
          </p:cNvPr>
          <p:cNvSpPr txBox="1"/>
          <p:nvPr/>
        </p:nvSpPr>
        <p:spPr>
          <a:xfrm>
            <a:off x="6683651" y="3824752"/>
            <a:ext cx="4845740" cy="1323439"/>
          </a:xfrm>
          <a:custGeom>
            <a:avLst/>
            <a:gdLst>
              <a:gd name="connsiteX0" fmla="*/ 0 w 4845740"/>
              <a:gd name="connsiteY0" fmla="*/ 0 h 1323439"/>
              <a:gd name="connsiteX1" fmla="*/ 4845740 w 4845740"/>
              <a:gd name="connsiteY1" fmla="*/ 0 h 1323439"/>
              <a:gd name="connsiteX2" fmla="*/ 4845740 w 4845740"/>
              <a:gd name="connsiteY2" fmla="*/ 1323439 h 1323439"/>
              <a:gd name="connsiteX3" fmla="*/ 0 w 4845740"/>
              <a:gd name="connsiteY3" fmla="*/ 1323439 h 1323439"/>
              <a:gd name="connsiteX4" fmla="*/ 0 w 484574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740" h="1323439" fill="none" extrusionOk="0">
                <a:moveTo>
                  <a:pt x="0" y="0"/>
                </a:moveTo>
                <a:cubicBezTo>
                  <a:pt x="1025203" y="5222"/>
                  <a:pt x="4127096" y="24918"/>
                  <a:pt x="4845740" y="0"/>
                </a:cubicBezTo>
                <a:cubicBezTo>
                  <a:pt x="4783146" y="502581"/>
                  <a:pt x="4808782" y="742429"/>
                  <a:pt x="4845740" y="1323439"/>
                </a:cubicBezTo>
                <a:cubicBezTo>
                  <a:pt x="2428370" y="1158678"/>
                  <a:pt x="2149487" y="1441589"/>
                  <a:pt x="0" y="1323439"/>
                </a:cubicBezTo>
                <a:cubicBezTo>
                  <a:pt x="-52747" y="826522"/>
                  <a:pt x="-93581" y="659507"/>
                  <a:pt x="0" y="0"/>
                </a:cubicBezTo>
                <a:close/>
              </a:path>
              <a:path w="4845740" h="1323439" stroke="0" extrusionOk="0">
                <a:moveTo>
                  <a:pt x="0" y="0"/>
                </a:moveTo>
                <a:cubicBezTo>
                  <a:pt x="2209236" y="11849"/>
                  <a:pt x="4303434" y="-161459"/>
                  <a:pt x="4845740" y="0"/>
                </a:cubicBezTo>
                <a:cubicBezTo>
                  <a:pt x="4831080" y="501774"/>
                  <a:pt x="4765805" y="1007572"/>
                  <a:pt x="4845740" y="1323439"/>
                </a:cubicBezTo>
                <a:cubicBezTo>
                  <a:pt x="2892465" y="1177579"/>
                  <a:pt x="492046"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4000" b="1" dirty="0">
                <a:latin typeface="Calibri" panose="020F0502020204030204" pitchFamily="34" charset="0"/>
                <a:cs typeface="Calibri" panose="020F0502020204030204" pitchFamily="34" charset="0"/>
              </a:rPr>
              <a:t>C</a:t>
            </a:r>
            <a:r>
              <a:rPr lang="vi-VN" sz="4000" b="1" dirty="0">
                <a:latin typeface="Calibri" panose="020F0502020204030204" pitchFamily="34" charset="0"/>
                <a:cs typeface="Calibri" panose="020F0502020204030204" pitchFamily="34" charset="0"/>
              </a:rPr>
              <a:t>ần đóng cửa</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để</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giảm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tiếng</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ồn</a:t>
            </a:r>
            <a:r>
              <a:rPr lang="en-US" sz="4000" b="1" dirty="0">
                <a:latin typeface="Calibri" panose="020F0502020204030204" pitchFamily="34" charset="0"/>
                <a:cs typeface="Calibri" panose="020F0502020204030204" pitchFamily="34" charset="0"/>
              </a:rPr>
              <a:t>.</a:t>
            </a:r>
            <a:endParaRPr lang="vi-VN" sz="4000" b="1" dirty="0">
              <a:latin typeface="Calibri" panose="020F0502020204030204" pitchFamily="34" charset="0"/>
              <a:cs typeface="Calibri" panose="020F0502020204030204" pitchFamily="34" charset="0"/>
            </a:endParaRPr>
          </a:p>
        </p:txBody>
      </p:sp>
      <p:sp>
        <p:nvSpPr>
          <p:cNvPr id="18" name="Freeform: Shape 34">
            <a:extLst>
              <a:ext uri="{FF2B5EF4-FFF2-40B4-BE49-F238E27FC236}">
                <a16:creationId xmlns:a16="http://schemas.microsoft.com/office/drawing/2014/main" id="{AE0A7678-7CF7-DF49-B046-0635964E38BD}"/>
              </a:ext>
            </a:extLst>
          </p:cNvPr>
          <p:cNvSpPr/>
          <p:nvPr/>
        </p:nvSpPr>
        <p:spPr>
          <a:xfrm>
            <a:off x="5449684" y="33421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261719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theme/theme1.xml><?xml version="1.0" encoding="utf-8"?>
<a:theme xmlns:a="http://schemas.openxmlformats.org/drawingml/2006/main" name="千图网海量PPT模板www.58pic.com ​​">
  <a:themeElements>
    <a:clrScheme name="自定义 2903">
      <a:dk1>
        <a:sysClr val="windowText" lastClr="000000"/>
      </a:dk1>
      <a:lt1>
        <a:sysClr val="window" lastClr="FFFFFF"/>
      </a:lt1>
      <a:dk2>
        <a:srgbClr val="44546A"/>
      </a:dk2>
      <a:lt2>
        <a:srgbClr val="E7E6E6"/>
      </a:lt2>
      <a:accent1>
        <a:srgbClr val="379F75"/>
      </a:accent1>
      <a:accent2>
        <a:srgbClr val="379F75"/>
      </a:accent2>
      <a:accent3>
        <a:srgbClr val="379F75"/>
      </a:accent3>
      <a:accent4>
        <a:srgbClr val="379F75"/>
      </a:accent4>
      <a:accent5>
        <a:srgbClr val="379F75"/>
      </a:accent5>
      <a:accent6>
        <a:srgbClr val="379F75"/>
      </a:accent6>
      <a:hlink>
        <a:srgbClr val="379F75"/>
      </a:hlink>
      <a:folHlink>
        <a:srgbClr val="379F7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917</Words>
  <Application>Microsoft Office PowerPoint</Application>
  <PresentationFormat>Widescreen</PresentationFormat>
  <Paragraphs>61</Paragraphs>
  <Slides>18</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等线</vt:lpstr>
      <vt:lpstr>微软雅黑</vt:lpstr>
      <vt:lpstr>Arial</vt:lpstr>
      <vt:lpstr>Calibri</vt:lpstr>
      <vt:lpstr>Calibri Light</vt:lpstr>
      <vt:lpstr>Cambria</vt:lpstr>
      <vt:lpstr>Wingdings</vt:lpstr>
      <vt:lpstr>千图网海量PPT模板www.58pic.com ​​</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2023-08-28T11:13:05Z</dcterms:created>
  <dcterms:modified xsi:type="dcterms:W3CDTF">2025-11-14T07:22:02Z</dcterms:modified>
</cp:coreProperties>
</file>