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77499-8B93-48FB-AA8B-89DB9E636F3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3339913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77499-8B93-48FB-AA8B-89DB9E636F3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86573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77499-8B93-48FB-AA8B-89DB9E636F3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291591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77499-8B93-48FB-AA8B-89DB9E636F3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110034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B77499-8B93-48FB-AA8B-89DB9E636F34}"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1041726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77499-8B93-48FB-AA8B-89DB9E636F34}"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315680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77499-8B93-48FB-AA8B-89DB9E636F34}"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427628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77499-8B93-48FB-AA8B-89DB9E636F34}"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161875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77499-8B93-48FB-AA8B-89DB9E636F34}"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350605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B77499-8B93-48FB-AA8B-89DB9E636F34}"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333962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B77499-8B93-48FB-AA8B-89DB9E636F34}"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0DD0F-EFFE-4CDA-ACBA-54DCE2444A2B}" type="slidenum">
              <a:rPr lang="en-US" smtClean="0"/>
              <a:t>‹#›</a:t>
            </a:fld>
            <a:endParaRPr lang="en-US"/>
          </a:p>
        </p:txBody>
      </p:sp>
    </p:spTree>
    <p:extLst>
      <p:ext uri="{BB962C8B-B14F-4D97-AF65-F5344CB8AC3E}">
        <p14:creationId xmlns:p14="http://schemas.microsoft.com/office/powerpoint/2010/main" val="388569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77499-8B93-48FB-AA8B-89DB9E636F34}"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0DD0F-EFFE-4CDA-ACBA-54DCE2444A2B}" type="slidenum">
              <a:rPr lang="en-US" smtClean="0"/>
              <a:t>‹#›</a:t>
            </a:fld>
            <a:endParaRPr lang="en-US"/>
          </a:p>
        </p:txBody>
      </p:sp>
    </p:spTree>
    <p:extLst>
      <p:ext uri="{BB962C8B-B14F-4D97-AF65-F5344CB8AC3E}">
        <p14:creationId xmlns:p14="http://schemas.microsoft.com/office/powerpoint/2010/main" val="70165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49" y="2729927"/>
            <a:ext cx="9268607" cy="40565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9" name="Picture 8">
            <a:extLst>
              <a:ext uri="{FF2B5EF4-FFF2-40B4-BE49-F238E27FC236}">
                <a16:creationId xmlns:a16="http://schemas.microsoft.com/office/drawing/2014/main" id="{6C13E5B8-D9E3-8591-BAC9-60568A724768}"/>
              </a:ext>
            </a:extLst>
          </p:cNvPr>
          <p:cNvPicPr>
            <a:picLocks noChangeAspect="1"/>
          </p:cNvPicPr>
          <p:nvPr/>
        </p:nvPicPr>
        <p:blipFill>
          <a:blip r:embed="rId6"/>
          <a:stretch>
            <a:fillRect/>
          </a:stretch>
        </p:blipFill>
        <p:spPr>
          <a:xfrm>
            <a:off x="52449" y="318882"/>
            <a:ext cx="3737172" cy="1438781"/>
          </a:xfrm>
          <a:prstGeom prst="rect">
            <a:avLst/>
          </a:prstGeom>
        </p:spPr>
      </p:pic>
      <p:pic>
        <p:nvPicPr>
          <p:cNvPr id="10" name="Picture 9">
            <a:extLst>
              <a:ext uri="{FF2B5EF4-FFF2-40B4-BE49-F238E27FC236}">
                <a16:creationId xmlns:a16="http://schemas.microsoft.com/office/drawing/2014/main" id="{69B4CB5E-7FB0-ABCB-7974-CF27AFF97410}"/>
              </a:ext>
            </a:extLst>
          </p:cNvPr>
          <p:cNvPicPr>
            <a:picLocks noChangeAspect="1"/>
          </p:cNvPicPr>
          <p:nvPr/>
        </p:nvPicPr>
        <p:blipFill>
          <a:blip r:embed="rId7"/>
          <a:stretch>
            <a:fillRect/>
          </a:stretch>
        </p:blipFill>
        <p:spPr>
          <a:xfrm>
            <a:off x="1568648" y="1667522"/>
            <a:ext cx="8931414" cy="1755800"/>
          </a:xfrm>
          <a:prstGeom prst="rect">
            <a:avLst/>
          </a:prstGeom>
        </p:spPr>
      </p:pic>
      <p:sp>
        <p:nvSpPr>
          <p:cNvPr id="11" name="TextBox 10">
            <a:extLst>
              <a:ext uri="{FF2B5EF4-FFF2-40B4-BE49-F238E27FC236}">
                <a16:creationId xmlns:a16="http://schemas.microsoft.com/office/drawing/2014/main" id="{ACA3165B-AAFB-3636-6D91-627714DD79D2}"/>
              </a:ext>
            </a:extLst>
          </p:cNvPr>
          <p:cNvSpPr txBox="1"/>
          <p:nvPr/>
        </p:nvSpPr>
        <p:spPr>
          <a:xfrm>
            <a:off x="4780908" y="4404273"/>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3562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418603" y="975905"/>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5"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0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Gõ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âm</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thanh</a:t>
            </a:r>
            <a:r>
              <a:rPr lang="en-US" altLang="en-US" sz="3732" b="1" dirty="0">
                <a:solidFill>
                  <a:prstClr val="black"/>
                </a:solidFill>
                <a:latin typeface="Arial" panose="020B0604020202020204" pitchFamily="34" charset="0"/>
                <a:cs typeface="Arial" panose="020B0604020202020204" pitchFamily="34" charset="0"/>
              </a:rPr>
              <a:t>.</a:t>
            </a:r>
          </a:p>
          <a:p>
            <a:pPr marL="228526"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từ</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a:t>
            </a:r>
          </a:p>
          <a:p>
            <a:pPr marL="228526"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người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bước</a:t>
            </a:r>
            <a:r>
              <a:rPr lang="en-US" altLang="en-US" sz="3732" b="1" dirty="0">
                <a:solidFill>
                  <a:prstClr val="black"/>
                </a:solidFill>
                <a:latin typeface="Arial" panose="020B0604020202020204" pitchFamily="34" charset="0"/>
                <a:cs typeface="Arial" panose="020B0604020202020204" pitchFamily="34" charset="0"/>
              </a:rPr>
              <a:t>.</a:t>
            </a:r>
          </a:p>
          <a:p>
            <a:pPr marL="228526"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373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to="" calcmode="lin" valueType="num">
                                      <p:cBhvr>
                                        <p:cTn id="7" dur="1" fill="hold"/>
                                        <p:tgtEl>
                                          <p:spTgt spid="5">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to="" calcmode="lin" valueType="num">
                                      <p:cBhvr>
                                        <p:cTn id="17" dur="1" fill="hold"/>
                                        <p:tgtEl>
                                          <p:spTgt spid="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to="" calcmode="lin" valueType="num">
                                      <p:cBhvr>
                                        <p:cTn id="22" dur="1" fill="hold"/>
                                        <p:tgtEl>
                                          <p:spTgt spid="5">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to="" calcmode="lin" valueType="num">
                                      <p:cBhvr>
                                        <p:cTn id="27"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4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5"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414215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300" autoRev="1" fill="hold">
                                          <p:stCondLst>
                                            <p:cond delay="0"/>
                                          </p:stCondLst>
                                        </p:cTn>
                                        <p:tgtEl>
                                          <p:spTgt spid="5"/>
                                        </p:tgtEl>
                                        <p:attrNameLst>
                                          <p:attrName>ppt_w</p:attrName>
                                        </p:attrNameLst>
                                      </p:cBhvr>
                                    </p:anim>
                                    <p:anim by="(#ppt_w*0.50)" calcmode="lin" valueType="num">
                                      <p:cBhvr>
                                        <p:cTn id="14" dur="300" decel="50000" autoRev="1" fill="hold">
                                          <p:stCondLst>
                                            <p:cond delay="0"/>
                                          </p:stCondLst>
                                        </p:cTn>
                                        <p:tgtEl>
                                          <p:spTgt spid="5"/>
                                        </p:tgtEl>
                                        <p:attrNameLst>
                                          <p:attrName>ppt_x</p:attrName>
                                        </p:attrNameLst>
                                      </p:cBhvr>
                                    </p:anim>
                                    <p:anim from="(-#ppt_h/2)" to="(#ppt_y)" calcmode="lin" valueType="num">
                                      <p:cBhvr>
                                        <p:cTn id="15" dur="600" fill="hold">
                                          <p:stCondLst>
                                            <p:cond delay="0"/>
                                          </p:stCondLst>
                                        </p:cTn>
                                        <p:tgtEl>
                                          <p:spTgt spid="5"/>
                                        </p:tgtEl>
                                        <p:attrNameLst>
                                          <p:attrName>ppt_y</p:attrName>
                                        </p:attrNameLst>
                                      </p:cBhvr>
                                    </p:anim>
                                    <p:animRot by="21600000">
                                      <p:cBhvr>
                                        <p:cTn id="16" dur="6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pic>
        <p:nvPicPr>
          <p:cNvPr id="4"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5"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6" name="Rounded Rectangular Callout 5"/>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51ACFB5-80E8-F9B9-FDDE-4A58D46E6666}"/>
              </a:ext>
            </a:extLst>
          </p:cNvPr>
          <p:cNvPicPr>
            <a:picLocks noChangeAspect="1"/>
          </p:cNvPicPr>
          <p:nvPr/>
        </p:nvPicPr>
        <p:blipFill>
          <a:blip r:embed="rId6"/>
          <a:stretch>
            <a:fillRect/>
          </a:stretch>
        </p:blipFill>
        <p:spPr>
          <a:xfrm>
            <a:off x="189429" y="2586679"/>
            <a:ext cx="4991100" cy="2486025"/>
          </a:xfrm>
          <a:prstGeom prst="rect">
            <a:avLst/>
          </a:prstGeom>
        </p:spPr>
      </p:pic>
      <p:sp>
        <p:nvSpPr>
          <p:cNvPr id="8" name="Rectangle 7">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9"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47271" y="2202948"/>
            <a:ext cx="771704" cy="771704"/>
          </a:xfrm>
          <a:prstGeom prst="rect">
            <a:avLst/>
          </a:prstGeom>
        </p:spPr>
      </p:pic>
    </p:spTree>
    <p:extLst>
      <p:ext uri="{BB962C8B-B14F-4D97-AF65-F5344CB8AC3E}">
        <p14:creationId xmlns:p14="http://schemas.microsoft.com/office/powerpoint/2010/main" val="229361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8875" fill="hold"/>
                                        <p:tgtEl>
                                          <p:spTgt spid="9"/>
                                        </p:tgtEl>
                                      </p:cBhvr>
                                    </p:cmd>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bldLst>
      <p:bldP spid="10" grpId="0" animBg="1"/>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8256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88235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565079" y="364038"/>
            <a:ext cx="10580113" cy="193737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 </a:t>
            </a: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Nhà bạn Minh ở gần ga tàu hoả, nhà bạn Hoa ở xa ga hơn. Bạn nào nghe thấy tiếng còi tàu to hơn?</a:t>
            </a:r>
          </a:p>
        </p:txBody>
      </p:sp>
      <p:pic>
        <p:nvPicPr>
          <p:cNvPr id="5" name="Picture 2" descr="Thông tin các ga Bình Thuận và du lịch Phan Thiết bằng tàu hỏa">
            <a:extLst>
              <a:ext uri="{FF2B5EF4-FFF2-40B4-BE49-F238E27FC236}">
                <a16:creationId xmlns:a16="http://schemas.microsoft.com/office/drawing/2014/main" id="{B82D6FFA-08AF-11AC-C01B-A43348A19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169" y="2530868"/>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3522DD-C490-A6A4-EE7C-C02568C0424B}"/>
              </a:ext>
            </a:extLst>
          </p:cNvPr>
          <p:cNvPicPr>
            <a:picLocks noChangeAspect="1"/>
          </p:cNvPicPr>
          <p:nvPr/>
        </p:nvPicPr>
        <p:blipFill>
          <a:blip r:embed="rId2"/>
          <a:stretch>
            <a:fillRect/>
          </a:stretch>
        </p:blipFill>
        <p:spPr>
          <a:xfrm>
            <a:off x="366674" y="2301412"/>
            <a:ext cx="3631458" cy="2948683"/>
          </a:xfrm>
          <a:prstGeom prst="rect">
            <a:avLst/>
          </a:prstGeom>
        </p:spPr>
      </p:pic>
      <p:sp>
        <p:nvSpPr>
          <p:cNvPr id="5"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6"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32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Thông tin các ga Bình Thuận và du lịch Phan Thiết bằng tàu hỏa">
            <a:extLst>
              <a:ext uri="{FF2B5EF4-FFF2-40B4-BE49-F238E27FC236}">
                <a16:creationId xmlns:a16="http://schemas.microsoft.com/office/drawing/2014/main" id="{84BEAB38-07F6-855F-9020-EE7C44DE1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15" y="2345932"/>
            <a:ext cx="5405920" cy="3089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ular Callout 22">
            <a:extLst>
              <a:ext uri="{FF2B5EF4-FFF2-40B4-BE49-F238E27FC236}">
                <a16:creationId xmlns:a16="http://schemas.microsoft.com/office/drawing/2014/main" id="{8408AA78-184C-0406-5DDF-FFA10708873C}"/>
              </a:ext>
            </a:extLst>
          </p:cNvPr>
          <p:cNvSpPr/>
          <p:nvPr/>
        </p:nvSpPr>
        <p:spPr>
          <a:xfrm>
            <a:off x="5915553" y="1547855"/>
            <a:ext cx="6225075" cy="1565216"/>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6" name="MH_Others_2">
            <a:extLst>
              <a:ext uri="{FF2B5EF4-FFF2-40B4-BE49-F238E27FC236}">
                <a16:creationId xmlns:a16="http://schemas.microsoft.com/office/drawing/2014/main" id="{A9332515-5BBB-1556-F3BB-680B8F8ED45A}"/>
              </a:ext>
            </a:extLst>
          </p:cNvPr>
          <p:cNvSpPr txBox="1"/>
          <p:nvPr>
            <p:custDataLst>
              <p:tags r:id="rId1"/>
            </p:custDataLst>
          </p:nvPr>
        </p:nvSpPr>
        <p:spPr>
          <a:xfrm>
            <a:off x="5915552" y="1766246"/>
            <a:ext cx="6276448" cy="1231106"/>
          </a:xfrm>
          <a:prstGeom prst="rect">
            <a:avLst/>
          </a:prstGeom>
          <a:noFill/>
        </p:spPr>
        <p:txBody>
          <a:bodyPr wrap="square" lIns="0" tIns="0" rIns="0" bIns="0">
            <a:spAutoFit/>
          </a:bodyPr>
          <a:lstStyle/>
          <a:p>
            <a:pPr algn="ctr" defTabSz="913256"/>
            <a:r>
              <a:rPr lang="vi-VN" altLang="en-US" sz="4000" b="1">
                <a:solidFill>
                  <a:srgbClr val="FF0000"/>
                </a:solidFill>
                <a:cs typeface="Arial" panose="020B0604020202020204" pitchFamily="34" charset="0"/>
              </a:rPr>
              <a:t>Bạn Minh nghe được tiếng tàu to hơn bạn Hoa</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7" name="Rounded Rectangular Callout 22">
            <a:extLst>
              <a:ext uri="{FF2B5EF4-FFF2-40B4-BE49-F238E27FC236}">
                <a16:creationId xmlns:a16="http://schemas.microsoft.com/office/drawing/2014/main" id="{F47375D8-E0E9-C606-C2CA-57D2111E969B}"/>
              </a:ext>
            </a:extLst>
          </p:cNvPr>
          <p:cNvSpPr/>
          <p:nvPr/>
        </p:nvSpPr>
        <p:spPr>
          <a:xfrm>
            <a:off x="5915553" y="3582138"/>
            <a:ext cx="6225075" cy="2808387"/>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8" name="MH_Others_2">
            <a:extLst>
              <a:ext uri="{FF2B5EF4-FFF2-40B4-BE49-F238E27FC236}">
                <a16:creationId xmlns:a16="http://schemas.microsoft.com/office/drawing/2014/main" id="{B9542424-F891-8AA1-B968-7AE0B7A9E12E}"/>
              </a:ext>
            </a:extLst>
          </p:cNvPr>
          <p:cNvSpPr txBox="1"/>
          <p:nvPr>
            <p:custDataLst>
              <p:tags r:id="rId2"/>
            </p:custDataLst>
          </p:nvPr>
        </p:nvSpPr>
        <p:spPr>
          <a:xfrm>
            <a:off x="5915552" y="3800529"/>
            <a:ext cx="6276448" cy="2462213"/>
          </a:xfrm>
          <a:prstGeom prst="rect">
            <a:avLst/>
          </a:prstGeom>
          <a:noFill/>
        </p:spPr>
        <p:txBody>
          <a:bodyPr wrap="square" lIns="0" tIns="0" rIns="0" bIns="0">
            <a:spAutoFit/>
          </a:bodyPr>
          <a:lstStyle/>
          <a:p>
            <a:pPr algn="ctr" defTabSz="913256"/>
            <a:r>
              <a:rPr lang="vi-VN" altLang="en-US" sz="4000" b="1" dirty="0">
                <a:solidFill>
                  <a:srgbClr val="FF0000"/>
                </a:solidFill>
                <a:cs typeface="Arial" panose="020B0604020202020204" pitchFamily="34" charset="0"/>
              </a:rPr>
              <a:t>Khi di chuyển nguồn âm ra xa âm thanh sẽ nhỏ hơn, nguồn âm ở gần âm thanh sẽ to hơn.</a:t>
            </a:r>
            <a:endParaRPr lang="vi-VN" alt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7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5458B-399B-D9FA-92E4-E2F229016F28}"/>
              </a:ext>
            </a:extLst>
          </p:cNvPr>
          <p:cNvPicPr>
            <a:picLocks noChangeAspect="1"/>
          </p:cNvPicPr>
          <p:nvPr/>
        </p:nvPicPr>
        <p:blipFill>
          <a:blip r:embed="rId2"/>
          <a:stretch>
            <a:fillRect/>
          </a:stretch>
        </p:blipFill>
        <p:spPr>
          <a:xfrm>
            <a:off x="674542" y="1432646"/>
            <a:ext cx="9504488" cy="4383404"/>
          </a:xfrm>
          <a:prstGeom prst="rect">
            <a:avLst/>
          </a:prstGeom>
        </p:spPr>
      </p:pic>
    </p:spTree>
    <p:extLst>
      <p:ext uri="{BB962C8B-B14F-4D97-AF65-F5344CB8AC3E}">
        <p14:creationId xmlns:p14="http://schemas.microsoft.com/office/powerpoint/2010/main" val="16431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432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110570" y="205484"/>
            <a:ext cx="11982819" cy="119699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độ</a:t>
            </a:r>
            <a:r>
              <a:rPr lang="en-US" sz="3732" b="1" dirty="0">
                <a:solidFill>
                  <a:srgbClr val="C00000"/>
                </a:solidFill>
                <a:latin typeface="Arial" panose="020B0604020202020204" pitchFamily="34" charset="0"/>
                <a:cs typeface="Arial" panose="020B0604020202020204" pitchFamily="34" charset="0"/>
              </a:rPr>
              <a:t> to </a:t>
            </a:r>
            <a:r>
              <a:rPr lang="en-US" sz="3732" b="1" dirty="0" err="1">
                <a:solidFill>
                  <a:srgbClr val="C00000"/>
                </a:solidFill>
                <a:latin typeface="Arial" panose="020B0604020202020204" pitchFamily="34" charset="0"/>
                <a:cs typeface="Arial" panose="020B0604020202020204" pitchFamily="34" charset="0"/>
              </a:rPr>
              <a:t>của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thay</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đổi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khi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lại</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gần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hoặc</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xa</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nguồn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endParaRPr kumimoji="0" lang="vi-VN" sz="3732"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Khi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đứng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khi</a:t>
            </a:r>
            <a:r>
              <a:rPr lang="en-US" altLang="en-US" sz="3732" b="1" dirty="0">
                <a:solidFill>
                  <a:prstClr val="black"/>
                </a:solidFill>
                <a:latin typeface="Arial" panose="020B0604020202020204" pitchFamily="34" charset="0"/>
                <a:cs typeface="Arial" panose="020B0604020202020204" pitchFamily="34" charset="0"/>
              </a:rPr>
              <a:t> ô </a:t>
            </a:r>
            <a:r>
              <a:rPr lang="en-US" altLang="en-US" sz="3732" b="1" dirty="0" err="1">
                <a:solidFill>
                  <a:prstClr val="black"/>
                </a:solidFill>
                <a:latin typeface="Arial" panose="020B0604020202020204" pitchFamily="34" charset="0"/>
                <a:cs typeface="Arial" panose="020B0604020202020204" pitchFamily="34" charset="0"/>
              </a:rPr>
              <a:t>tô</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còi</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a:p>
            <a:pPr marL="228526" lvl="0" indent="-228526" algn="just" defTabSz="914103">
              <a:lnSpc>
                <a:spcPct val="100000"/>
              </a:lnSpc>
              <a:spcBef>
                <a:spcPts val="1000"/>
              </a:spcBef>
              <a:buFont typeface="Wingdings" panose="05000000000000000000" pitchFamily="2" charset="2"/>
              <a:buChar char="ü"/>
            </a:pPr>
            <a:r>
              <a:rPr lang="en-US" altLang="en-US" sz="3732" b="1" dirty="0">
                <a:solidFill>
                  <a:prstClr val="black"/>
                </a:solidFill>
                <a:latin typeface="Arial" panose="020B0604020202020204" pitchFamily="34" charset="0"/>
                <a:cs typeface="Arial" panose="020B0604020202020204" pitchFamily="34" charset="0"/>
              </a:rPr>
              <a:t>Ở </a:t>
            </a:r>
            <a:r>
              <a:rPr lang="en-US" altLang="en-US" sz="3732" b="1" dirty="0" err="1">
                <a:solidFill>
                  <a:prstClr val="black"/>
                </a:solidFill>
                <a:latin typeface="Arial" panose="020B0604020202020204" pitchFamily="34" charset="0"/>
                <a:cs typeface="Arial" panose="020B0604020202020204" pitchFamily="34" charset="0"/>
              </a:rPr>
              <a:t>trong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rõ</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ra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khỏi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lớp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bạn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đọc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bé</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quá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không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gì</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nữa</a:t>
            </a:r>
            <a:r>
              <a:rPr lang="en-US" altLang="en-US" sz="3732" b="1" dirty="0">
                <a:solidFill>
                  <a:prstClr val="black"/>
                </a:solidFill>
                <a:latin typeface="Arial" panose="020B0604020202020204" pitchFamily="34" charset="0"/>
                <a:cs typeface="Arial" panose="020B0604020202020204" pitchFamily="34" charset="0"/>
              </a:rPr>
              <a:t>. </a:t>
            </a:r>
          </a:p>
          <a:p>
            <a:pPr marL="228526" lvl="0" indent="-228526" algn="just" defTabSz="914103">
              <a:lnSpc>
                <a:spcPct val="100000"/>
              </a:lnSpc>
              <a:spcBef>
                <a:spcPts val="1000"/>
              </a:spcBef>
              <a:buFont typeface="Wingdings" panose="05000000000000000000" pitchFamily="2" charset="2"/>
              <a:buChar char="ü"/>
            </a:pPr>
            <a:r>
              <a:rPr lang="en-US" altLang="en-US" sz="3732" b="1" dirty="0" err="1">
                <a:solidFill>
                  <a:prstClr val="black"/>
                </a:solidFill>
                <a:latin typeface="Arial" panose="020B0604020202020204" pitchFamily="34" charset="0"/>
                <a:cs typeface="Arial" panose="020B0604020202020204" pitchFamily="34" charset="0"/>
              </a:rPr>
              <a:t>Ngồi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gần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đài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to,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xa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dần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nhạc</a:t>
            </a:r>
            <a:r>
              <a:rPr lang="en-US" altLang="en-US" sz="3732" b="1" dirty="0">
                <a:solidFill>
                  <a:prstClr val="black"/>
                </a:solidFill>
                <a:latin typeface="Arial" panose="020B0604020202020204" pitchFamily="34" charset="0"/>
                <a:cs typeface="Arial" panose="020B0604020202020204" pitchFamily="34" charset="0"/>
              </a:rPr>
              <a:t> nhỏ </a:t>
            </a:r>
            <a:r>
              <a:rPr lang="en-US" altLang="en-US" sz="3732" b="1" dirty="0" err="1">
                <a:solidFill>
                  <a:prstClr val="black"/>
                </a:solidFill>
                <a:latin typeface="Arial" panose="020B0604020202020204" pitchFamily="34" charset="0"/>
                <a:cs typeface="Arial" panose="020B0604020202020204" pitchFamily="34" charset="0"/>
              </a:rPr>
              <a:t>đi</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241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to="" calcmode="lin" valueType="num">
                                      <p:cBhvr>
                                        <p:cTn id="7" dur="1" fill="hold"/>
                                        <p:tgtEl>
                                          <p:spTgt spid="5">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to="" calcmode="lin" valueType="num">
                                      <p:cBhvr>
                                        <p:cTn id="17" dur="1" fill="hold"/>
                                        <p:tgtEl>
                                          <p:spTgt spid="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to="" calcmode="lin" valueType="num">
                                      <p:cBhvr>
                                        <p:cTn id="22"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02BA0651-0D39-34CB-772C-803D7B7422B4}"/>
              </a:ext>
            </a:extLst>
          </p:cNvPr>
          <p:cNvGrpSpPr/>
          <p:nvPr/>
        </p:nvGrpSpPr>
        <p:grpSpPr>
          <a:xfrm>
            <a:off x="1525369" y="1609186"/>
            <a:ext cx="10096364" cy="4835554"/>
            <a:chOff x="952107" y="1571920"/>
            <a:chExt cx="4421171" cy="1857080"/>
          </a:xfrm>
        </p:grpSpPr>
        <p:sp>
          <p:nvSpPr>
            <p:cNvPr id="5" name="Rectangle: Rounded Corners 3">
              <a:extLst>
                <a:ext uri="{FF2B5EF4-FFF2-40B4-BE49-F238E27FC236}">
                  <a16:creationId xmlns:a16="http://schemas.microsoft.com/office/drawing/2014/main" id="{0D54E740-3B03-54D9-4E11-BB03A33B4384}"/>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sp>
          <p:nvSpPr>
            <p:cNvPr id="6" name="Rectangle: Rounded Corners 7">
              <a:extLst>
                <a:ext uri="{FF2B5EF4-FFF2-40B4-BE49-F238E27FC236}">
                  <a16:creationId xmlns:a16="http://schemas.microsoft.com/office/drawing/2014/main" id="{69F6A848-48E5-F954-D00C-64690AC36F74}"/>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3256"/>
              <a:endParaRPr lang="en-US" sz="1799">
                <a:solidFill>
                  <a:prstClr val="black"/>
                </a:solidFill>
                <a:latin typeface="Calibri"/>
              </a:endParaRPr>
            </a:p>
          </p:txBody>
        </p:sp>
      </p:grpSp>
      <p:sp>
        <p:nvSpPr>
          <p:cNvPr id="7" name="Rectangle 32">
            <a:extLst>
              <a:ext uri="{FF2B5EF4-FFF2-40B4-BE49-F238E27FC236}">
                <a16:creationId xmlns:a16="http://schemas.microsoft.com/office/drawing/2014/main" id="{89551AD9-6CE3-F788-B4D9-94CA7C5A76FA}"/>
              </a:ext>
            </a:extLst>
          </p:cNvPr>
          <p:cNvSpPr>
            <a:spLocks noChangeArrowheads="1"/>
          </p:cNvSpPr>
          <p:nvPr/>
        </p:nvSpPr>
        <p:spPr bwMode="auto">
          <a:xfrm>
            <a:off x="2348446" y="2258072"/>
            <a:ext cx="8450211" cy="340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defTabSz="913256" eaLnBrk="1" hangingPunct="1"/>
            <a:r>
              <a:rPr lang="vi-VN" altLang="en-US" sz="4400" b="1" dirty="0">
                <a:solidFill>
                  <a:prstClr val="black"/>
                </a:solidFill>
                <a:latin typeface="Arial" panose="020B0604020202020204" pitchFamily="34" charset="0"/>
              </a:rPr>
              <a:t>Khi ở gần nguồn âm sẽ nghe thấy âm thanh to hơn khi ở xa nguồn âm. Khi truyền ra xa thì âm thanh yếu đi vì rung động truyền ra xa bị yếu đi.</a:t>
            </a:r>
          </a:p>
        </p:txBody>
      </p:sp>
      <p:pic>
        <p:nvPicPr>
          <p:cNvPr id="8" name="Picture 7">
            <a:extLst>
              <a:ext uri="{FF2B5EF4-FFF2-40B4-BE49-F238E27FC236}">
                <a16:creationId xmlns:a16="http://schemas.microsoft.com/office/drawing/2014/main" id="{FD6FCB69-97D9-E218-22F5-A8FF4465C910}"/>
              </a:ext>
            </a:extLst>
          </p:cNvPr>
          <p:cNvPicPr>
            <a:picLocks noChangeAspect="1"/>
          </p:cNvPicPr>
          <p:nvPr/>
        </p:nvPicPr>
        <p:blipFill>
          <a:blip r:embed="rId2"/>
          <a:stretch>
            <a:fillRect/>
          </a:stretch>
        </p:blipFill>
        <p:spPr>
          <a:xfrm>
            <a:off x="3600941" y="0"/>
            <a:ext cx="5072312" cy="1713124"/>
          </a:xfrm>
          <a:prstGeom prst="rect">
            <a:avLst/>
          </a:prstGeom>
        </p:spPr>
      </p:pic>
    </p:spTree>
    <p:extLst>
      <p:ext uri="{BB962C8B-B14F-4D97-AF65-F5344CB8AC3E}">
        <p14:creationId xmlns:p14="http://schemas.microsoft.com/office/powerpoint/2010/main" val="29530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0C0C2FD-DD8F-9F70-F03D-F4809D546BFC}"/>
              </a:ext>
            </a:extLst>
          </p:cNvPr>
          <p:cNvPicPr>
            <a:picLocks noGrp="1" noChangeAspect="1"/>
          </p:cNvPicPr>
          <p:nvPr>
            <p:ph idx="1"/>
          </p:nvPr>
        </p:nvPicPr>
        <p:blipFill>
          <a:blip r:embed="rId2"/>
          <a:stretch>
            <a:fillRect/>
          </a:stretch>
        </p:blipFill>
        <p:spPr>
          <a:xfrm>
            <a:off x="2038760" y="2717975"/>
            <a:ext cx="8114479" cy="2566638"/>
          </a:xfrm>
          <a:prstGeom prst="rect">
            <a:avLst/>
          </a:prstGeom>
        </p:spPr>
      </p:pic>
    </p:spTree>
    <p:extLst>
      <p:ext uri="{BB962C8B-B14F-4D97-AF65-F5344CB8AC3E}">
        <p14:creationId xmlns:p14="http://schemas.microsoft.com/office/powerpoint/2010/main" val="34178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38215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300" autoRev="1" fill="hold">
                                          <p:stCondLst>
                                            <p:cond delay="0"/>
                                          </p:stCondLst>
                                        </p:cTn>
                                        <p:tgtEl>
                                          <p:spTgt spid="4"/>
                                        </p:tgtEl>
                                        <p:attrNameLst>
                                          <p:attrName>ppt_w</p:attrName>
                                        </p:attrNameLst>
                                      </p:cBhvr>
                                    </p:anim>
                                    <p:anim by="(#ppt_w*0.50)" calcmode="lin" valueType="num">
                                      <p:cBhvr>
                                        <p:cTn id="8" dur="300" decel="50000" autoRev="1" fill="hold">
                                          <p:stCondLst>
                                            <p:cond delay="0"/>
                                          </p:stCondLst>
                                        </p:cTn>
                                        <p:tgtEl>
                                          <p:spTgt spid="4"/>
                                        </p:tgtEl>
                                        <p:attrNameLst>
                                          <p:attrName>ppt_x</p:attrName>
                                        </p:attrNameLst>
                                      </p:cBhvr>
                                    </p:anim>
                                    <p:anim from="(-#ppt_h/2)" to="(#ppt_y)" calcmode="lin" valueType="num">
                                      <p:cBhvr>
                                        <p:cTn id="9" dur="600" fill="hold">
                                          <p:stCondLst>
                                            <p:cond delay="0"/>
                                          </p:stCondLst>
                                        </p:cTn>
                                        <p:tgtEl>
                                          <p:spTgt spid="4"/>
                                        </p:tgtEl>
                                        <p:attrNameLst>
                                          <p:attrName>ppt_y</p:attrName>
                                        </p:attrNameLst>
                                      </p:cBhvr>
                                    </p:anim>
                                    <p:animRot by="21600000">
                                      <p:cBhvr>
                                        <p:cTn id="10" dur="6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vi-VN" sz="3599" b="1" dirty="0">
                <a:solidFill>
                  <a:prstClr val="black"/>
                </a:solidFill>
                <a:latin typeface="Calibri" panose="020F0502020204030204" pitchFamily="34" charset="0"/>
                <a:cs typeface="Calibri" panose="020F0502020204030204" pitchFamily="34" charset="0"/>
              </a:rPr>
              <a:t>Chuẩn bị: Bình thuỷ tinh chứa nước, đồng hồ báo thức, túi ni-lông phân huỷ sinh học.</a:t>
            </a:r>
          </a:p>
        </p:txBody>
      </p:sp>
      <p:sp>
        <p:nvSpPr>
          <p:cNvPr id="5" name="Rounded Rectangular Callout 4"/>
          <p:cNvSpPr/>
          <p:nvPr/>
        </p:nvSpPr>
        <p:spPr>
          <a:xfrm>
            <a:off x="5024064" y="2712377"/>
            <a:ext cx="6964206" cy="3832261"/>
          </a:xfrm>
          <a:prstGeom prst="wedgeRoundRectCallout">
            <a:avLst>
              <a:gd name="adj1" fmla="val -62132"/>
              <a:gd name="adj2" fmla="val -13270"/>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6" name="MH_Others_2"/>
          <p:cNvSpPr txBox="1"/>
          <p:nvPr>
            <p:custDataLst>
              <p:tags r:id="rId1"/>
            </p:custDataLst>
          </p:nvPr>
        </p:nvSpPr>
        <p:spPr>
          <a:xfrm>
            <a:off x="5335713" y="2770132"/>
            <a:ext cx="6613132" cy="3693319"/>
          </a:xfrm>
          <a:prstGeom prst="rect">
            <a:avLst/>
          </a:prstGeom>
          <a:noFill/>
        </p:spPr>
        <p:txBody>
          <a:bodyPr wrap="square" lIns="0" tIns="0" rIns="0" bIns="0">
            <a:spAutoFit/>
          </a:bodyPr>
          <a:lstStyle/>
          <a:p>
            <a:pPr algn="just"/>
            <a:r>
              <a:rPr lang="vi-VN" sz="4000" b="1" i="1" u="sng" dirty="0">
                <a:latin typeface="Calibri" panose="020F0502020204030204" pitchFamily="34" charset="0"/>
                <a:cs typeface="Calibri" panose="020F0502020204030204" pitchFamily="34" charset="0"/>
              </a:rPr>
              <a:t>Tiến hành:</a:t>
            </a:r>
            <a:endParaRPr lang="vi-VN" sz="4000" b="1" u="sng" dirty="0">
              <a:latin typeface="Calibri" panose="020F0502020204030204" pitchFamily="34" charset="0"/>
              <a:cs typeface="Calibri" panose="020F0502020204030204" pitchFamily="34" charset="0"/>
            </a:endParaRPr>
          </a:p>
          <a:p>
            <a:pPr algn="just"/>
            <a:r>
              <a:rPr lang="vi-VN" sz="4000" dirty="0">
                <a:latin typeface="Calibri" panose="020F0502020204030204" pitchFamily="34" charset="0"/>
                <a:cs typeface="Calibri" panose="020F0502020204030204" pitchFamily="34" charset="0"/>
              </a:rPr>
              <a:t>- Đặt đồng hồ đang đổ chuông trên bàn, em nghe thấy tiếng chuông đồng hồ reo. Âm thanh truyền đến tai em qua chất nào?</a:t>
            </a:r>
          </a:p>
        </p:txBody>
      </p:sp>
      <p:pic>
        <p:nvPicPr>
          <p:cNvPr id="7" name="Picture 6" descr="A red and yellow alarm clock&#10;&#10;Description automatically generated">
            <a:extLst>
              <a:ext uri="{FF2B5EF4-FFF2-40B4-BE49-F238E27FC236}">
                <a16:creationId xmlns:a16="http://schemas.microsoft.com/office/drawing/2014/main" id="{75CDC93A-1596-F4E9-8185-6AA4AF0F93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96" y="2315966"/>
            <a:ext cx="3730375" cy="373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21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5"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6" name="Picture 5"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6613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5"/>
                                        </p:tgtEl>
                                        <p:attrNameLst>
                                          <p:attrName>ppt_y</p:attrName>
                                        </p:attrNameLst>
                                      </p:cBhvr>
                                      <p:tavLst>
                                        <p:tav tm="0">
                                          <p:val>
                                            <p:strVal val="#ppt_y"/>
                                          </p:val>
                                        </p:tav>
                                        <p:tav tm="100000">
                                          <p:val>
                                            <p:strVal val="#ppt_y"/>
                                          </p:val>
                                        </p:tav>
                                      </p:tavLst>
                                    </p:anim>
                                    <p:anim calcmode="lin" valueType="num">
                                      <p:cBhvr>
                                        <p:cTn id="16"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5" name="Picture 4">
            <a:extLst>
              <a:ext uri="{FF2B5EF4-FFF2-40B4-BE49-F238E27FC236}">
                <a16:creationId xmlns:a16="http://schemas.microsoft.com/office/drawing/2014/main" id="{B122043B-E336-55C1-8DAE-8F6BC2E6B6D1}"/>
              </a:ext>
            </a:extLst>
          </p:cNvPr>
          <p:cNvPicPr>
            <a:picLocks noChangeAspect="1"/>
          </p:cNvPicPr>
          <p:nvPr/>
        </p:nvPicPr>
        <p:blipFill>
          <a:blip r:embed="rId2"/>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713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í nghiệm tìm hiểu Sự truyền âm trong chất l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49935" y="2078086"/>
            <a:ext cx="7329640" cy="4122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图片 2"/>
          <p:cNvPicPr>
            <a:picLocks noChangeAspect="1"/>
          </p:cNvPicPr>
          <p:nvPr/>
        </p:nvPicPr>
        <p:blipFill rotWithShape="1">
          <a:blip r:embed="rId5">
            <a:extLst>
              <a:ext uri="{28A0092B-C50C-407E-A947-70E740481C1C}">
                <a14:useLocalDpi xmlns:a14="http://schemas.microsoft.com/office/drawing/2010/main" val="0"/>
              </a:ext>
            </a:extLst>
          </a:blip>
          <a:srcRect t="24370"/>
          <a:stretch/>
        </p:blipFill>
        <p:spPr>
          <a:xfrm flipH="1">
            <a:off x="-251781" y="-333925"/>
            <a:ext cx="7064923" cy="4824023"/>
          </a:xfrm>
          <a:prstGeom prst="rect">
            <a:avLst/>
          </a:prstGeom>
        </p:spPr>
      </p:pic>
      <p:pic>
        <p:nvPicPr>
          <p:cNvPr id="6" name="Picture 5">
            <a:extLst>
              <a:ext uri="{FF2B5EF4-FFF2-40B4-BE49-F238E27FC236}">
                <a16:creationId xmlns:a16="http://schemas.microsoft.com/office/drawing/2014/main" id="{01C39CFE-FDFC-BDA2-CE03-6C19376E4D08}"/>
              </a:ext>
            </a:extLst>
          </p:cNvPr>
          <p:cNvPicPr>
            <a:picLocks noChangeAspect="1"/>
          </p:cNvPicPr>
          <p:nvPr/>
        </p:nvPicPr>
        <p:blipFill>
          <a:blip r:embed="rId6"/>
          <a:stretch>
            <a:fillRect/>
          </a:stretch>
        </p:blipFill>
        <p:spPr>
          <a:xfrm>
            <a:off x="476237" y="642826"/>
            <a:ext cx="4828450" cy="2243522"/>
          </a:xfrm>
          <a:prstGeom prst="rect">
            <a:avLst/>
          </a:prstGeom>
        </p:spPr>
      </p:pic>
    </p:spTree>
    <p:extLst>
      <p:ext uri="{BB962C8B-B14F-4D97-AF65-F5344CB8AC3E}">
        <p14:creationId xmlns:p14="http://schemas.microsoft.com/office/powerpoint/2010/main" val="23610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6291982" y="611478"/>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112653E-B78B-9157-6D08-E65579BC1D17}"/>
              </a:ext>
            </a:extLst>
          </p:cNvPr>
          <p:cNvPicPr>
            <a:picLocks noChangeAspect="1"/>
          </p:cNvPicPr>
          <p:nvPr/>
        </p:nvPicPr>
        <p:blipFill>
          <a:blip r:embed="rId3"/>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139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5" name="MH_Other_1">
              <a:extLst>
                <a:ext uri="{FF2B5EF4-FFF2-40B4-BE49-F238E27FC236}">
                  <a16:creationId xmlns:a16="http://schemas.microsoft.com/office/drawing/2014/main" id="{0C3AF64B-050B-4BAD-A83B-2F09B1197A14}"/>
                </a:ext>
              </a:extLst>
            </p:cNvPr>
            <p:cNvSpPr/>
            <p:nvPr>
              <p:custDataLst>
                <p:tags r:id="rId1"/>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6" name="MH_Other_2">
              <a:extLst>
                <a:ext uri="{FF2B5EF4-FFF2-40B4-BE49-F238E27FC236}">
                  <a16:creationId xmlns:a16="http://schemas.microsoft.com/office/drawing/2014/main" id="{29CDAAB1-3808-4771-B9CF-A492D32AE486}"/>
                </a:ext>
              </a:extLst>
            </p:cNvPr>
            <p:cNvSpPr/>
            <p:nvPr>
              <p:custDataLst>
                <p:tags r:id="rId2"/>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7" name="MH_SubTitle_2">
              <a:extLst>
                <a:ext uri="{FF2B5EF4-FFF2-40B4-BE49-F238E27FC236}">
                  <a16:creationId xmlns:a16="http://schemas.microsoft.com/office/drawing/2014/main" id="{8268C39C-4D39-4E90-83F5-1CDC9B7621D3}"/>
                </a:ext>
              </a:extLst>
            </p:cNvPr>
            <p:cNvSpPr/>
            <p:nvPr>
              <p:custDataLst>
                <p:tags r:id="rId3"/>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sp>
        <p:nvSpPr>
          <p:cNvPr id="8"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2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748</Words>
  <Application>Microsoft Office PowerPoint</Application>
  <PresentationFormat>Widescreen</PresentationFormat>
  <Paragraphs>38</Paragraphs>
  <Slides>23</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宋体</vt:lpstr>
      <vt:lpstr>Arial</vt:lpstr>
      <vt:lpstr>Calibri</vt:lpstr>
      <vt:lpstr>Calibri Light</vt:lpstr>
      <vt:lpstr>Cambria</vt:lpstr>
      <vt:lpstr>Times New Roman</vt:lpstr>
      <vt:lpstr>Wingdings</vt:lpstr>
      <vt:lpstr>华康俪金黑W8(P)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WINDOWS</cp:lastModifiedBy>
  <cp:revision>7</cp:revision>
  <dcterms:created xsi:type="dcterms:W3CDTF">2024-10-31T04:55:49Z</dcterms:created>
  <dcterms:modified xsi:type="dcterms:W3CDTF">2024-11-12T05:11:13Z</dcterms:modified>
</cp:coreProperties>
</file>