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26" r:id="rId3"/>
  </p:sldMasterIdLst>
  <p:notesMasterIdLst>
    <p:notesMasterId r:id="rId22"/>
  </p:notesMasterIdLst>
  <p:sldIdLst>
    <p:sldId id="410" r:id="rId4"/>
    <p:sldId id="409" r:id="rId5"/>
    <p:sldId id="411"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62556-2A57-4DFB-9CCE-7A4CFFB59D93}"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8AF30-CC52-4D98-8D05-3E73E872AA2D}" type="slidenum">
              <a:rPr lang="en-US" smtClean="0"/>
              <a:t>‹#›</a:t>
            </a:fld>
            <a:endParaRPr lang="en-US"/>
          </a:p>
        </p:txBody>
      </p:sp>
    </p:spTree>
    <p:extLst>
      <p:ext uri="{BB962C8B-B14F-4D97-AF65-F5344CB8AC3E}">
        <p14:creationId xmlns:p14="http://schemas.microsoft.com/office/powerpoint/2010/main" val="9876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62846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23879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40425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73983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5818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52265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32753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25785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75349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804540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85248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168912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7908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A2CF6-8FF4-4C42-8FE0-C0BCA2C0836C}"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1682753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A2CF6-8FF4-4C42-8FE0-C0BCA2C0836C}"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3536657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CA2CF6-8FF4-4C42-8FE0-C0BCA2C0836C}"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2096643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A2CF6-8FF4-4C42-8FE0-C0BCA2C0836C}"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288029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A2CF6-8FF4-4C42-8FE0-C0BCA2C0836C}"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2133268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A2CF6-8FF4-4C42-8FE0-C0BCA2C0836C}"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340415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A2CF6-8FF4-4C42-8FE0-C0BCA2C0836C}"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352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A2CF6-8FF4-4C42-8FE0-C0BCA2C0836C}"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175161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A2CF6-8FF4-4C42-8FE0-C0BCA2C0836C}"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79934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919901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A2CF6-8FF4-4C42-8FE0-C0BCA2C0836C}"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999336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A2CF6-8FF4-4C42-8FE0-C0BCA2C0836C}"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E0A63-1AE1-47F9-993F-0706367FC097}" type="slidenum">
              <a:rPr lang="en-US" smtClean="0"/>
              <a:t>‹#›</a:t>
            </a:fld>
            <a:endParaRPr lang="en-US"/>
          </a:p>
        </p:txBody>
      </p:sp>
    </p:spTree>
    <p:extLst>
      <p:ext uri="{BB962C8B-B14F-4D97-AF65-F5344CB8AC3E}">
        <p14:creationId xmlns:p14="http://schemas.microsoft.com/office/powerpoint/2010/main" val="3965624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90B53F9-851B-C2A1-297E-80E87150A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02" r="10467"/>
          <a:stretch/>
        </p:blipFill>
        <p:spPr>
          <a:xfrm>
            <a:off x="0" y="-18143"/>
            <a:ext cx="12192000" cy="6876143"/>
          </a:xfrm>
          <a:prstGeom prst="rect">
            <a:avLst/>
          </a:prstGeom>
        </p:spPr>
      </p:pic>
      <p:sp>
        <p:nvSpPr>
          <p:cNvPr id="8" name="矩形: 圆角 7">
            <a:extLst>
              <a:ext uri="{FF2B5EF4-FFF2-40B4-BE49-F238E27FC236}">
                <a16:creationId xmlns:a16="http://schemas.microsoft.com/office/drawing/2014/main" id="{CA9482AE-F7FE-41E6-B3F4-5862D44C74D5}"/>
              </a:ext>
            </a:extLst>
          </p:cNvPr>
          <p:cNvSpPr/>
          <p:nvPr userDrawn="1"/>
        </p:nvSpPr>
        <p:spPr>
          <a:xfrm>
            <a:off x="279400" y="265906"/>
            <a:ext cx="11633200" cy="6326188"/>
          </a:xfrm>
          <a:prstGeom prst="roundRect">
            <a:avLst>
              <a:gd name="adj" fmla="val 44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6" name="图片 5">
            <a:extLst>
              <a:ext uri="{FF2B5EF4-FFF2-40B4-BE49-F238E27FC236}">
                <a16:creationId xmlns:a16="http://schemas.microsoft.com/office/drawing/2014/main" id="{D61709B1-66A0-F5FE-6B03-1F0942FE7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400" y="109604"/>
            <a:ext cx="1333505" cy="1333505"/>
          </a:xfrm>
          <a:prstGeom prst="rect">
            <a:avLst/>
          </a:prstGeom>
        </p:spPr>
      </p:pic>
      <p:sp>
        <p:nvSpPr>
          <p:cNvPr id="5" name="Title 1">
            <a:extLst>
              <a:ext uri="{FF2B5EF4-FFF2-40B4-BE49-F238E27FC236}">
                <a16:creationId xmlns:a16="http://schemas.microsoft.com/office/drawing/2014/main" id="{839CB496-B064-1976-8A73-F5C96C8179F1}"/>
              </a:ext>
            </a:extLst>
          </p:cNvPr>
          <p:cNvSpPr txBox="1">
            <a:spLocks/>
          </p:cNvSpPr>
          <p:nvPr userDrawn="1"/>
        </p:nvSpPr>
        <p:spPr>
          <a:xfrm>
            <a:off x="9694377" y="-373106"/>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ED7D31">
                    <a:lumMod val="60000"/>
                    <a:lumOff val="4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ED7D31">
                  <a:lumMod val="60000"/>
                  <a:lumOff val="40000"/>
                </a:srgb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199836323"/>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4EC8223-C702-A09C-5AB5-5E5D00A5B1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02" r="10467"/>
          <a:stretch/>
        </p:blipFill>
        <p:spPr>
          <a:xfrm>
            <a:off x="0" y="-18143"/>
            <a:ext cx="12192000" cy="6876143"/>
          </a:xfrm>
          <a:prstGeom prst="rect">
            <a:avLst/>
          </a:prstGeom>
        </p:spPr>
      </p:pic>
      <p:sp>
        <p:nvSpPr>
          <p:cNvPr id="3" name="矩形: 圆角 2">
            <a:extLst>
              <a:ext uri="{FF2B5EF4-FFF2-40B4-BE49-F238E27FC236}">
                <a16:creationId xmlns:a16="http://schemas.microsoft.com/office/drawing/2014/main" id="{974B7BAF-EB97-ED95-7A99-051F36619848}"/>
              </a:ext>
            </a:extLst>
          </p:cNvPr>
          <p:cNvSpPr/>
          <p:nvPr userDrawn="1"/>
        </p:nvSpPr>
        <p:spPr>
          <a:xfrm>
            <a:off x="279400" y="265906"/>
            <a:ext cx="11633200" cy="6326188"/>
          </a:xfrm>
          <a:prstGeom prst="roundRect">
            <a:avLst>
              <a:gd name="adj" fmla="val 44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5" name="图片 4">
            <a:extLst>
              <a:ext uri="{FF2B5EF4-FFF2-40B4-BE49-F238E27FC236}">
                <a16:creationId xmlns:a16="http://schemas.microsoft.com/office/drawing/2014/main" id="{47AF8A6C-43B4-481A-47B1-1CBFA01F09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400" y="109604"/>
            <a:ext cx="1333505" cy="1333505"/>
          </a:xfrm>
          <a:prstGeom prst="rect">
            <a:avLst/>
          </a:prstGeom>
        </p:spPr>
      </p:pic>
    </p:spTree>
    <p:extLst>
      <p:ext uri="{BB962C8B-B14F-4D97-AF65-F5344CB8AC3E}">
        <p14:creationId xmlns:p14="http://schemas.microsoft.com/office/powerpoint/2010/main" val="1423359578"/>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48CC0F6-60AD-E0A6-3330-AC71562C11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02" r="10467"/>
          <a:stretch/>
        </p:blipFill>
        <p:spPr>
          <a:xfrm>
            <a:off x="0" y="-18143"/>
            <a:ext cx="12192000" cy="6876143"/>
          </a:xfrm>
          <a:prstGeom prst="rect">
            <a:avLst/>
          </a:prstGeom>
        </p:spPr>
      </p:pic>
      <p:sp>
        <p:nvSpPr>
          <p:cNvPr id="3" name="矩形: 圆角 2">
            <a:extLst>
              <a:ext uri="{FF2B5EF4-FFF2-40B4-BE49-F238E27FC236}">
                <a16:creationId xmlns:a16="http://schemas.microsoft.com/office/drawing/2014/main" id="{517990C9-BB5D-0168-52D6-1DEA5197E02C}"/>
              </a:ext>
            </a:extLst>
          </p:cNvPr>
          <p:cNvSpPr/>
          <p:nvPr userDrawn="1"/>
        </p:nvSpPr>
        <p:spPr>
          <a:xfrm>
            <a:off x="279400" y="265906"/>
            <a:ext cx="11633200" cy="6326188"/>
          </a:xfrm>
          <a:prstGeom prst="roundRect">
            <a:avLst>
              <a:gd name="adj" fmla="val 44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5" name="图片 4">
            <a:extLst>
              <a:ext uri="{FF2B5EF4-FFF2-40B4-BE49-F238E27FC236}">
                <a16:creationId xmlns:a16="http://schemas.microsoft.com/office/drawing/2014/main" id="{567051A9-3C7F-494D-5075-504B216039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400" y="109604"/>
            <a:ext cx="1333505" cy="1333505"/>
          </a:xfrm>
          <a:prstGeom prst="rect">
            <a:avLst/>
          </a:prstGeom>
        </p:spPr>
      </p:pic>
    </p:spTree>
    <p:extLst>
      <p:ext uri="{BB962C8B-B14F-4D97-AF65-F5344CB8AC3E}">
        <p14:creationId xmlns:p14="http://schemas.microsoft.com/office/powerpoint/2010/main" val="2962788742"/>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579B3F5-E14D-545D-2547-6C5879B28A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02" r="10467"/>
          <a:stretch/>
        </p:blipFill>
        <p:spPr>
          <a:xfrm>
            <a:off x="0" y="-18143"/>
            <a:ext cx="12192000" cy="6876143"/>
          </a:xfrm>
          <a:prstGeom prst="rect">
            <a:avLst/>
          </a:prstGeom>
        </p:spPr>
      </p:pic>
      <p:sp>
        <p:nvSpPr>
          <p:cNvPr id="3" name="矩形: 圆角 2">
            <a:extLst>
              <a:ext uri="{FF2B5EF4-FFF2-40B4-BE49-F238E27FC236}">
                <a16:creationId xmlns:a16="http://schemas.microsoft.com/office/drawing/2014/main" id="{78D0162D-2E3C-B228-D81B-4E2B17A4069D}"/>
              </a:ext>
            </a:extLst>
          </p:cNvPr>
          <p:cNvSpPr/>
          <p:nvPr userDrawn="1"/>
        </p:nvSpPr>
        <p:spPr>
          <a:xfrm>
            <a:off x="279400" y="265906"/>
            <a:ext cx="11633200" cy="6326188"/>
          </a:xfrm>
          <a:prstGeom prst="roundRect">
            <a:avLst>
              <a:gd name="adj" fmla="val 44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5" name="图片 4">
            <a:extLst>
              <a:ext uri="{FF2B5EF4-FFF2-40B4-BE49-F238E27FC236}">
                <a16:creationId xmlns:a16="http://schemas.microsoft.com/office/drawing/2014/main" id="{E551D7CF-A1E8-8D8A-CF32-5AF659E874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400" y="109604"/>
            <a:ext cx="1333505" cy="1333505"/>
          </a:xfrm>
          <a:prstGeom prst="rect">
            <a:avLst/>
          </a:prstGeom>
        </p:spPr>
      </p:pic>
    </p:spTree>
    <p:extLst>
      <p:ext uri="{BB962C8B-B14F-4D97-AF65-F5344CB8AC3E}">
        <p14:creationId xmlns:p14="http://schemas.microsoft.com/office/powerpoint/2010/main" val="3226391668"/>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845213"/>
      </p:ext>
    </p:extLst>
  </p:cSld>
  <p:clrMapOvr>
    <a:masterClrMapping/>
  </p:clrMapOvr>
  <p:transition spd="slow">
    <p:push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7012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19856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9280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129187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76881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423685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8760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22467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73749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98851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04020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64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96894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10780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2290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87630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61754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BA11D6A-5E6B-C79F-4510-0BB7E681E26D}"/>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12430125" y="66675"/>
            <a:ext cx="1257300" cy="1257300"/>
          </a:xfrm>
          <a:prstGeom prst="rect">
            <a:avLst/>
          </a:prstGeom>
        </p:spPr>
      </p:pic>
    </p:spTree>
    <p:extLst>
      <p:ext uri="{BB962C8B-B14F-4D97-AF65-F5344CB8AC3E}">
        <p14:creationId xmlns:p14="http://schemas.microsoft.com/office/powerpoint/2010/main" val="98673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A2CF6-8FF4-4C42-8FE0-C0BCA2C0836C}"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E0A63-1AE1-47F9-993F-0706367FC097}" type="slidenum">
              <a:rPr lang="en-US" smtClean="0"/>
              <a:t>‹#›</a:t>
            </a:fld>
            <a:endParaRPr lang="en-US"/>
          </a:p>
        </p:txBody>
      </p:sp>
    </p:spTree>
    <p:extLst>
      <p:ext uri="{BB962C8B-B14F-4D97-AF65-F5344CB8AC3E}">
        <p14:creationId xmlns:p14="http://schemas.microsoft.com/office/powerpoint/2010/main" val="10126727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08" r:id="rId12"/>
    <p:sldLayoutId id="2147483709" r:id="rId13"/>
    <p:sldLayoutId id="2147483710" r:id="rId14"/>
    <p:sldLayoutId id="2147483711" r:id="rId15"/>
    <p:sldLayoutId id="2147483712" r:id="rId16"/>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D7517B6D-3D3E-E96B-2C7F-F3F3852AB7B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92024" y="123825"/>
            <a:ext cx="1209675" cy="120967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7F61456B-AD85-A31D-53E4-D7F52A9AE68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766634" y="7904246"/>
            <a:ext cx="1209675" cy="1209675"/>
          </a:xfrm>
          <a:prstGeom prst="rect">
            <a:avLst/>
          </a:prstGeom>
        </p:spPr>
      </p:pic>
    </p:spTree>
    <p:extLst>
      <p:ext uri="{BB962C8B-B14F-4D97-AF65-F5344CB8AC3E}">
        <p14:creationId xmlns:p14="http://schemas.microsoft.com/office/powerpoint/2010/main" val="4955696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slideLayout" Target="../slideLayouts/slideLayout43.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569" y="4962461"/>
            <a:ext cx="1177375" cy="1177375"/>
          </a:xfrm>
          <a:prstGeom prst="rect">
            <a:avLst/>
          </a:prstGeom>
        </p:spPr>
      </p:pic>
      <p:pic>
        <p:nvPicPr>
          <p:cNvPr id="3" name="图片 48">
            <a:extLst>
              <a:ext uri="{FF2B5EF4-FFF2-40B4-BE49-F238E27FC236}">
                <a16:creationId xmlns:a16="http://schemas.microsoft.com/office/drawing/2014/main" id="{D597FAC2-FF85-34D9-9E56-5CB9596307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489"/>
          <a:stretch/>
        </p:blipFill>
        <p:spPr>
          <a:xfrm>
            <a:off x="10261791" y="581822"/>
            <a:ext cx="1316085" cy="1481470"/>
          </a:xfrm>
          <a:prstGeom prst="rect">
            <a:avLst/>
          </a:prstGeom>
        </p:spPr>
      </p:pic>
      <p:pic>
        <p:nvPicPr>
          <p:cNvPr id="4" name="图片 49">
            <a:extLst>
              <a:ext uri="{FF2B5EF4-FFF2-40B4-BE49-F238E27FC236}">
                <a16:creationId xmlns:a16="http://schemas.microsoft.com/office/drawing/2014/main" id="{E74D6AEF-EA15-37B2-2CEB-EB32BD98D6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44" t="17424" r="52433" b="-17424"/>
          <a:stretch/>
        </p:blipFill>
        <p:spPr>
          <a:xfrm>
            <a:off x="7996151" y="1237342"/>
            <a:ext cx="1013174" cy="1140494"/>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5"/>
          <a:stretch>
            <a:fillRect/>
          </a:stretch>
        </p:blipFill>
        <p:spPr>
          <a:xfrm>
            <a:off x="10653986" y="-105780"/>
            <a:ext cx="1523956" cy="1508868"/>
          </a:xfrm>
          <a:prstGeom prst="rect">
            <a:avLst/>
          </a:prstGeom>
        </p:spPr>
      </p:pic>
      <p:pic>
        <p:nvPicPr>
          <p:cNvPr id="6"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14366" t="12139" r="14366" b="55224"/>
          <a:stretch/>
        </p:blipFill>
        <p:spPr>
          <a:xfrm>
            <a:off x="2256430" y="0"/>
            <a:ext cx="7679140" cy="1978084"/>
          </a:xfrm>
          <a:prstGeom prst="rect">
            <a:avLst/>
          </a:prstGeom>
        </p:spPr>
      </p:pic>
      <p:pic>
        <p:nvPicPr>
          <p:cNvPr id="7" name="Picture 6"/>
          <p:cNvPicPr>
            <a:picLocks noChangeAspect="1"/>
          </p:cNvPicPr>
          <p:nvPr/>
        </p:nvPicPr>
        <p:blipFill>
          <a:blip r:embed="rId7"/>
          <a:stretch>
            <a:fillRect/>
          </a:stretch>
        </p:blipFill>
        <p:spPr>
          <a:xfrm>
            <a:off x="4873697" y="581822"/>
            <a:ext cx="2796233" cy="844076"/>
          </a:xfrm>
          <a:prstGeom prst="rect">
            <a:avLst/>
          </a:prstGeom>
        </p:spPr>
      </p:pic>
      <p:pic>
        <p:nvPicPr>
          <p:cNvPr id="8" name="Picture 7"/>
          <p:cNvPicPr>
            <a:picLocks noChangeAspect="1"/>
          </p:cNvPicPr>
          <p:nvPr/>
        </p:nvPicPr>
        <p:blipFill>
          <a:blip r:embed="rId8"/>
          <a:stretch>
            <a:fillRect/>
          </a:stretch>
        </p:blipFill>
        <p:spPr>
          <a:xfrm>
            <a:off x="4802091" y="1771975"/>
            <a:ext cx="2847079" cy="1664352"/>
          </a:xfrm>
          <a:prstGeom prst="rect">
            <a:avLst/>
          </a:prstGeom>
        </p:spPr>
      </p:pic>
      <p:pic>
        <p:nvPicPr>
          <p:cNvPr id="9" name="Picture 8"/>
          <p:cNvPicPr>
            <a:picLocks noChangeAspect="1"/>
          </p:cNvPicPr>
          <p:nvPr/>
        </p:nvPicPr>
        <p:blipFill>
          <a:blip r:embed="rId9"/>
          <a:stretch>
            <a:fillRect/>
          </a:stretch>
        </p:blipFill>
        <p:spPr>
          <a:xfrm>
            <a:off x="5301633" y="4736193"/>
            <a:ext cx="2408129" cy="1457070"/>
          </a:xfrm>
          <a:prstGeom prst="rect">
            <a:avLst/>
          </a:prstGeom>
        </p:spPr>
      </p:pic>
      <p:pic>
        <p:nvPicPr>
          <p:cNvPr id="10" name="Picture 9"/>
          <p:cNvPicPr>
            <a:picLocks noChangeAspect="1"/>
          </p:cNvPicPr>
          <p:nvPr/>
        </p:nvPicPr>
        <p:blipFill>
          <a:blip r:embed="rId10"/>
          <a:stretch>
            <a:fillRect/>
          </a:stretch>
        </p:blipFill>
        <p:spPr>
          <a:xfrm>
            <a:off x="302479" y="2829483"/>
            <a:ext cx="12406435" cy="1841152"/>
          </a:xfrm>
          <a:prstGeom prst="rect">
            <a:avLst/>
          </a:prstGeom>
        </p:spPr>
      </p:pic>
    </p:spTree>
    <p:extLst>
      <p:ext uri="{BB962C8B-B14F-4D97-AF65-F5344CB8AC3E}">
        <p14:creationId xmlns:p14="http://schemas.microsoft.com/office/powerpoint/2010/main" val="27217290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EDDCC-0AF4-350F-3B03-29BDAF8CF9FD}"/>
              </a:ext>
            </a:extLst>
          </p:cNvPr>
          <p:cNvSpPr txBox="1"/>
          <p:nvPr/>
        </p:nvSpPr>
        <p:spPr>
          <a:xfrm>
            <a:off x="656583" y="479661"/>
            <a:ext cx="11049642" cy="646986"/>
          </a:xfrm>
          <a:prstGeom prst="roundRect">
            <a:avLst/>
          </a:prstGeom>
          <a:solidFill>
            <a:srgbClr val="4BACC6">
              <a:lumMod val="20000"/>
              <a:lumOff val="80000"/>
            </a:srgbClr>
          </a:solidFill>
          <a:ln w="28575">
            <a:solidFill>
              <a:srgbClr val="00B05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Cây cần ít nước: </a:t>
            </a:r>
            <a:r>
              <a:rPr kumimoji="0" lang="en-US" sz="3200" b="1" i="0" u="none" strike="noStrike" kern="0" cap="none" spc="0" normalizeH="0" baseline="0" noProof="0" dirty="0" smtClean="0">
                <a:ln>
                  <a:noFill/>
                </a:ln>
                <a:solidFill>
                  <a:srgbClr val="000000"/>
                </a:solidFill>
                <a:effectLst/>
                <a:uLnTx/>
                <a:uFillTx/>
                <a:cs typeface="Calibri" panose="020F0502020204030204" pitchFamily="34" charset="0"/>
              </a:rPr>
              <a:t>Thanh long, phi </a:t>
            </a:r>
            <a:r>
              <a:rPr kumimoji="0" lang="en-US" sz="3200" b="1" i="0" u="none" strike="noStrike" kern="0" cap="none" spc="0" normalizeH="0" baseline="0" noProof="0" dirty="0" err="1" smtClean="0">
                <a:ln>
                  <a:noFill/>
                </a:ln>
                <a:solidFill>
                  <a:srgbClr val="000000"/>
                </a:solidFill>
                <a:effectLst/>
                <a:uLnTx/>
                <a:uFillTx/>
                <a:cs typeface="Calibri" panose="020F0502020204030204" pitchFamily="34" charset="0"/>
              </a:rPr>
              <a:t>lao</a:t>
            </a:r>
            <a:r>
              <a:rPr kumimoji="0" lang="en-US" sz="3200" b="1" i="0" u="none" strike="noStrike" kern="0" cap="none" spc="0" normalizeH="0" baseline="0" noProof="0" dirty="0" smtClean="0">
                <a:ln>
                  <a:noFill/>
                </a:ln>
                <a:solidFill>
                  <a:srgbClr val="000000"/>
                </a:solidFill>
                <a:effectLst/>
                <a:uLnTx/>
                <a:uFillTx/>
                <a:cs typeface="Calibri" panose="020F0502020204030204" pitchFamily="34" charset="0"/>
              </a:rPr>
              <a:t>, </a:t>
            </a:r>
            <a:r>
              <a:rPr kumimoji="0" lang="vi-VN" sz="32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cây kim tiền, cây sen đá, ...</a:t>
            </a:r>
          </a:p>
        </p:txBody>
      </p:sp>
      <p:pic>
        <p:nvPicPr>
          <p:cNvPr id="3" name="Picture 2" descr="Cách trồng sen đá tại nhà tươi tốt và đẹp không bị úng nước">
            <a:extLst>
              <a:ext uri="{FF2B5EF4-FFF2-40B4-BE49-F238E27FC236}">
                <a16:creationId xmlns:a16="http://schemas.microsoft.com/office/drawing/2014/main" id="{29A469B5-1540-01F8-7F85-87C586E00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012419"/>
            <a:ext cx="4781550" cy="32215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hanh long ruột trắng – Quicker Vietnam">
            <a:extLst>
              <a:ext uri="{FF2B5EF4-FFF2-40B4-BE49-F238E27FC236}">
                <a16:creationId xmlns:a16="http://schemas.microsoft.com/office/drawing/2014/main" id="{AFE04E72-4686-D7B3-21F5-F5A2FFEF9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952682"/>
            <a:ext cx="4972050" cy="331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842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EDDCC-0AF4-350F-3B03-29BDAF8CF9FD}"/>
              </a:ext>
            </a:extLst>
          </p:cNvPr>
          <p:cNvSpPr txBox="1"/>
          <p:nvPr/>
        </p:nvSpPr>
        <p:spPr>
          <a:xfrm>
            <a:off x="656583" y="479661"/>
            <a:ext cx="11049642" cy="646986"/>
          </a:xfrm>
          <a:prstGeom prst="roundRect">
            <a:avLst/>
          </a:prstGeom>
          <a:solidFill>
            <a:srgbClr val="4BACC6">
              <a:lumMod val="20000"/>
              <a:lumOff val="80000"/>
            </a:srgbClr>
          </a:solidFill>
          <a:ln w="28575">
            <a:solidFill>
              <a:srgbClr val="00B05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Cây thích hợp nơi bóng râm là: cây lá lốt, cây mùi tàu...</a:t>
            </a:r>
          </a:p>
        </p:txBody>
      </p:sp>
      <p:pic>
        <p:nvPicPr>
          <p:cNvPr id="3" name="Picture 2" descr="Cây lá lốt được nhân dân sử dụng hiệu quả trong việc chữa các bệnh phong  thấp, đau nhức xương khớp khi trời lạnh, cảm mạo, thương hàn , đau răng,  viêm">
            <a:extLst>
              <a:ext uri="{FF2B5EF4-FFF2-40B4-BE49-F238E27FC236}">
                <a16:creationId xmlns:a16="http://schemas.microsoft.com/office/drawing/2014/main" id="{986A31E3-A0C7-AD7C-6A7D-B993B2E13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038350"/>
            <a:ext cx="457200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rồng rau mùi tàu theo cách này, 20 ngày sau chị em mừng rỡ vì có đám rau  gia vị xanh non">
            <a:extLst>
              <a:ext uri="{FF2B5EF4-FFF2-40B4-BE49-F238E27FC236}">
                <a16:creationId xmlns:a16="http://schemas.microsoft.com/office/drawing/2014/main" id="{25317A32-714C-CCD8-F28B-D39971496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4" y="2058591"/>
            <a:ext cx="4867275" cy="304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348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EDDCC-0AF4-350F-3B03-29BDAF8CF9FD}"/>
              </a:ext>
            </a:extLst>
          </p:cNvPr>
          <p:cNvSpPr txBox="1"/>
          <p:nvPr/>
        </p:nvSpPr>
        <p:spPr>
          <a:xfrm>
            <a:off x="656583" y="479661"/>
            <a:ext cx="11049642" cy="646986"/>
          </a:xfrm>
          <a:prstGeom prst="roundRect">
            <a:avLst/>
          </a:prstGeom>
          <a:solidFill>
            <a:srgbClr val="4BACC6">
              <a:lumMod val="20000"/>
              <a:lumOff val="80000"/>
            </a:srgbClr>
          </a:solidFill>
          <a:ln w="28575">
            <a:solidFill>
              <a:srgbClr val="00B05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Cây cần nhiều nắng: cây hoa giấy, </a:t>
            </a:r>
            <a:r>
              <a:rPr kumimoji="0" lang="en-US" sz="3200" b="1" i="0" u="none" strike="noStrike" kern="0" cap="none" spc="0" normalizeH="0" baseline="0" noProof="0" dirty="0" err="1" smtClean="0">
                <a:ln>
                  <a:noFill/>
                </a:ln>
                <a:solidFill>
                  <a:srgbClr val="000000"/>
                </a:solidFill>
                <a:effectLst/>
                <a:uLnTx/>
                <a:uFillTx/>
                <a:cs typeface="Calibri" panose="020F0502020204030204" pitchFamily="34" charset="0"/>
              </a:rPr>
              <a:t>hoa</a:t>
            </a:r>
            <a:r>
              <a:rPr kumimoji="0" lang="en-US" sz="3200" b="1" i="0" u="none" strike="noStrike" kern="0" cap="none" spc="0" normalizeH="0" baseline="0" noProof="0" dirty="0" smtClean="0">
                <a:ln>
                  <a:noFill/>
                </a:ln>
                <a:solidFill>
                  <a:srgbClr val="000000"/>
                </a:solidFill>
                <a:effectLst/>
                <a:uLnTx/>
                <a:uFillTx/>
                <a:cs typeface="Calibri" panose="020F0502020204030204" pitchFamily="34" charset="0"/>
              </a:rPr>
              <a:t> </a:t>
            </a:r>
            <a:r>
              <a:rPr kumimoji="0" lang="en-US" sz="3200" b="1" i="0" u="none" strike="noStrike" kern="0" cap="none" spc="0" normalizeH="0" baseline="0" noProof="0" dirty="0" err="1" smtClean="0">
                <a:ln>
                  <a:noFill/>
                </a:ln>
                <a:solidFill>
                  <a:srgbClr val="000000"/>
                </a:solidFill>
                <a:effectLst/>
                <a:uLnTx/>
                <a:uFillTx/>
                <a:cs typeface="Calibri" panose="020F0502020204030204" pitchFamily="34" charset="0"/>
              </a:rPr>
              <a:t>hồng</a:t>
            </a:r>
            <a:r>
              <a:rPr kumimoji="0" lang="vi-VN" sz="32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cây cam,....</a:t>
            </a:r>
          </a:p>
        </p:txBody>
      </p:sp>
      <p:pic>
        <p:nvPicPr>
          <p:cNvPr id="3" name="Picture 2" descr="Cách chăm sóc cây hoa hồng chuẩn, khỏe thân, dày cánh | Cleanipedia">
            <a:extLst>
              <a:ext uri="{FF2B5EF4-FFF2-40B4-BE49-F238E27FC236}">
                <a16:creationId xmlns:a16="http://schemas.microsoft.com/office/drawing/2014/main" id="{686C18CD-1972-5E28-17BD-2257FEC97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657091"/>
            <a:ext cx="5286375" cy="40998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6 bước gieo hạt trồng cây cam đơn giản trong chậu cho quả mọng nước">
            <a:extLst>
              <a:ext uri="{FF2B5EF4-FFF2-40B4-BE49-F238E27FC236}">
                <a16:creationId xmlns:a16="http://schemas.microsoft.com/office/drawing/2014/main" id="{D92A3C72-7BB9-F71E-328F-99C694CAF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4" y="1704974"/>
            <a:ext cx="5346701"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660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a:extLst>
              <a:ext uri="{FF2B5EF4-FFF2-40B4-BE49-F238E27FC236}">
                <a16:creationId xmlns:a16="http://schemas.microsoft.com/office/drawing/2014/main" id="{C06B860C-C2C6-7183-8218-6F9EDE833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46" y="1285875"/>
            <a:ext cx="10644740" cy="2333625"/>
          </a:xfrm>
          <a:prstGeom prst="rect">
            <a:avLst/>
          </a:prstGeom>
        </p:spPr>
      </p:pic>
      <p:sp>
        <p:nvSpPr>
          <p:cNvPr id="3" name="文本框 34">
            <a:extLst>
              <a:ext uri="{FF2B5EF4-FFF2-40B4-BE49-F238E27FC236}">
                <a16:creationId xmlns:a16="http://schemas.microsoft.com/office/drawing/2014/main" id="{9E2CAB6F-419F-6C33-141D-AE8BBFCAB35D}"/>
              </a:ext>
            </a:extLst>
          </p:cNvPr>
          <p:cNvSpPr txBox="1"/>
          <p:nvPr/>
        </p:nvSpPr>
        <p:spPr>
          <a:xfrm>
            <a:off x="1133764" y="1596228"/>
            <a:ext cx="10140254" cy="1446550"/>
          </a:xfrm>
          <a:prstGeom prst="rect">
            <a:avLst/>
          </a:prstGeom>
          <a:noFill/>
        </p:spPr>
        <p:txBody>
          <a:bodyPr wrap="square" rtlCol="0">
            <a:spAutoFit/>
          </a:bodyPr>
          <a:lstStyle/>
          <a:p>
            <a:pPr algn="just"/>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a:t>
            </a: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Đề xuất một số việc làm cụ thể để chăm sóc cây trồng. Giải thích.</a:t>
            </a:r>
          </a:p>
        </p:txBody>
      </p:sp>
    </p:spTree>
    <p:extLst>
      <p:ext uri="{BB962C8B-B14F-4D97-AF65-F5344CB8AC3E}">
        <p14:creationId xmlns:p14="http://schemas.microsoft.com/office/powerpoint/2010/main" val="6930184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B7041-E846-FDBA-F6A5-EF85A4550552}"/>
              </a:ext>
            </a:extLst>
          </p:cNvPr>
          <p:cNvSpPr/>
          <p:nvPr/>
        </p:nvSpPr>
        <p:spPr>
          <a:xfrm>
            <a:off x="1209675" y="95251"/>
            <a:ext cx="9715500" cy="752474"/>
          </a:xfrm>
          <a:prstGeom prst="rect">
            <a:avLst/>
          </a:prstGeom>
          <a:solidFill>
            <a:srgbClr val="F79646">
              <a:lumMod val="20000"/>
              <a:lumOff val="80000"/>
            </a:srgbClr>
          </a:solidFill>
          <a:ln w="25400" cap="flat" cmpd="sng" algn="ctr">
            <a:solidFill>
              <a:srgbClr val="FF9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rPr>
              <a:t>Một số việc làm cụ thể để chăm sóc cây trồng:</a:t>
            </a:r>
            <a:endParaRPr kumimoji="0" lang="en-US" sz="3600" b="1" i="1" u="none" strike="noStrike" kern="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0F02A728-5523-2937-E40F-68FCD4D85879}"/>
              </a:ext>
            </a:extLst>
          </p:cNvPr>
          <p:cNvSpPr txBox="1"/>
          <p:nvPr/>
        </p:nvSpPr>
        <p:spPr>
          <a:xfrm>
            <a:off x="923925" y="1438275"/>
            <a:ext cx="10782300" cy="5016758"/>
          </a:xfrm>
          <a:prstGeom prst="rect">
            <a:avLst/>
          </a:prstGeom>
          <a:noFill/>
        </p:spPr>
        <p:txBody>
          <a:bodyPr wrap="square" rtlCol="0">
            <a:spAutoFit/>
          </a:bodyPr>
          <a:lstStyle/>
          <a:p>
            <a:pPr marL="457200" indent="-457200" algn="just">
              <a:buFont typeface="Wingdings" panose="05000000000000000000" pitchFamily="2" charset="2"/>
              <a:buChar char="q"/>
            </a:pPr>
            <a:r>
              <a:rPr lang="vi-VN" sz="3200" b="1" dirty="0">
                <a:solidFill>
                  <a:srgbClr val="000000"/>
                </a:solidFill>
                <a:latin typeface="Cambria" panose="02040503050406030204" pitchFamily="18" charset="0"/>
                <a:ea typeface="Cambria" panose="02040503050406030204" pitchFamily="18" charset="0"/>
              </a:rPr>
              <a:t>Tỉa dặm cây: </a:t>
            </a:r>
            <a:r>
              <a:rPr lang="vi-VN" sz="3200" dirty="0">
                <a:solidFill>
                  <a:srgbClr val="000000"/>
                </a:solidFill>
                <a:latin typeface="Cambria" panose="02040503050406030204" pitchFamily="18" charset="0"/>
                <a:ea typeface="Cambria" panose="02040503050406030204" pitchFamily="18" charset="0"/>
              </a:rPr>
              <a:t>Điều chỉnh mật độ khoảng cách của cây trồng hợp lý.</a:t>
            </a:r>
          </a:p>
          <a:p>
            <a:pPr marL="457200" indent="-457200" algn="just">
              <a:buFont typeface="Wingdings" panose="05000000000000000000" pitchFamily="2" charset="2"/>
              <a:buChar char="q"/>
            </a:pPr>
            <a:r>
              <a:rPr lang="vi-VN" sz="3200" b="1" dirty="0">
                <a:solidFill>
                  <a:srgbClr val="000000"/>
                </a:solidFill>
                <a:latin typeface="Cambria" panose="02040503050406030204" pitchFamily="18" charset="0"/>
                <a:ea typeface="Cambria" panose="02040503050406030204" pitchFamily="18" charset="0"/>
              </a:rPr>
              <a:t>Làm cỏ: </a:t>
            </a:r>
            <a:r>
              <a:rPr lang="vi-VN" sz="3200" dirty="0">
                <a:solidFill>
                  <a:srgbClr val="000000"/>
                </a:solidFill>
                <a:latin typeface="Cambria" panose="02040503050406030204" pitchFamily="18" charset="0"/>
                <a:ea typeface="Cambria" panose="02040503050406030204" pitchFamily="18" charset="0"/>
              </a:rPr>
              <a:t>Diệt trừ cỏ dại và mầm mống sâu bệnh.</a:t>
            </a:r>
          </a:p>
          <a:p>
            <a:pPr marL="457200" indent="-457200" algn="just">
              <a:buFont typeface="Wingdings" panose="05000000000000000000" pitchFamily="2" charset="2"/>
              <a:buChar char="q"/>
            </a:pPr>
            <a:r>
              <a:rPr lang="vi-VN" sz="3200" b="1" dirty="0">
                <a:solidFill>
                  <a:srgbClr val="000000"/>
                </a:solidFill>
                <a:latin typeface="Cambria" panose="02040503050406030204" pitchFamily="18" charset="0"/>
                <a:ea typeface="Cambria" panose="02040503050406030204" pitchFamily="18" charset="0"/>
              </a:rPr>
              <a:t>Vun xới: </a:t>
            </a:r>
            <a:r>
              <a:rPr lang="vi-VN" sz="3200" dirty="0">
                <a:solidFill>
                  <a:srgbClr val="000000"/>
                </a:solidFill>
                <a:latin typeface="Cambria" panose="02040503050406030204" pitchFamily="18" charset="0"/>
                <a:ea typeface="Cambria" panose="02040503050406030204" pitchFamily="18" charset="0"/>
              </a:rPr>
              <a:t>Trộn xơ dừa, mùn cưa và vỏ trấu như một loại phân bón hữu cơ để đảm bảo dinh dưỡng và độ tơi xốp của cây.</a:t>
            </a:r>
          </a:p>
          <a:p>
            <a:pPr marL="457200" indent="-457200" algn="just">
              <a:buFont typeface="Wingdings" panose="05000000000000000000" pitchFamily="2" charset="2"/>
              <a:buChar char="q"/>
            </a:pPr>
            <a:r>
              <a:rPr lang="vi-VN" sz="3200" b="1" dirty="0">
                <a:solidFill>
                  <a:srgbClr val="000000"/>
                </a:solidFill>
                <a:latin typeface="Cambria" panose="02040503050406030204" pitchFamily="18" charset="0"/>
                <a:ea typeface="Cambria" panose="02040503050406030204" pitchFamily="18" charset="0"/>
              </a:rPr>
              <a:t>Tưới nước: </a:t>
            </a:r>
            <a:r>
              <a:rPr lang="vi-VN" sz="3200" dirty="0">
                <a:solidFill>
                  <a:srgbClr val="000000"/>
                </a:solidFill>
                <a:latin typeface="Cambria" panose="02040503050406030204" pitchFamily="18" charset="0"/>
                <a:ea typeface="Cambria" panose="02040503050406030204" pitchFamily="18" charset="0"/>
              </a:rPr>
              <a:t>Cung cấp đủ nước và kịp thời để cây phát triển, sinh trưởng tốt.</a:t>
            </a:r>
          </a:p>
          <a:p>
            <a:pPr marL="457200" indent="-457200" algn="just">
              <a:buFont typeface="Wingdings" panose="05000000000000000000" pitchFamily="2" charset="2"/>
              <a:buChar char="q"/>
            </a:pPr>
            <a:r>
              <a:rPr lang="vi-VN" sz="3200" b="1" dirty="0">
                <a:solidFill>
                  <a:srgbClr val="000000"/>
                </a:solidFill>
                <a:latin typeface="Cambria" panose="02040503050406030204" pitchFamily="18" charset="0"/>
                <a:ea typeface="Cambria" panose="02040503050406030204" pitchFamily="18" charset="0"/>
              </a:rPr>
              <a:t>Tiêu nước: </a:t>
            </a:r>
            <a:r>
              <a:rPr lang="vi-VN" sz="3200" dirty="0">
                <a:solidFill>
                  <a:srgbClr val="000000"/>
                </a:solidFill>
                <a:latin typeface="Cambria" panose="02040503050406030204" pitchFamily="18" charset="0"/>
                <a:ea typeface="Cambria" panose="02040503050406030204" pitchFamily="18" charset="0"/>
              </a:rPr>
              <a:t>Để cây khỏi bị chết, ngập úng khi thừa nước.</a:t>
            </a:r>
          </a:p>
          <a:p>
            <a:pPr marL="457200" indent="-457200" algn="just">
              <a:buFont typeface="Wingdings" panose="05000000000000000000" pitchFamily="2" charset="2"/>
              <a:buChar char="q"/>
            </a:pPr>
            <a:r>
              <a:rPr lang="vi-VN" sz="3200" b="1" dirty="0">
                <a:solidFill>
                  <a:srgbClr val="000000"/>
                </a:solidFill>
                <a:latin typeface="Cambria" panose="02040503050406030204" pitchFamily="18" charset="0"/>
                <a:ea typeface="Cambria" panose="02040503050406030204" pitchFamily="18" charset="0"/>
              </a:rPr>
              <a:t>Bón phân: </a:t>
            </a:r>
            <a:r>
              <a:rPr lang="vi-VN" sz="3200" dirty="0">
                <a:solidFill>
                  <a:srgbClr val="000000"/>
                </a:solidFill>
                <a:latin typeface="Cambria" panose="02040503050406030204" pitchFamily="18" charset="0"/>
                <a:ea typeface="Cambria" panose="02040503050406030204" pitchFamily="18" charset="0"/>
              </a:rPr>
              <a:t>Cung cấp chất dinh dưỡng cho cây.</a:t>
            </a:r>
          </a:p>
        </p:txBody>
      </p:sp>
    </p:spTree>
    <p:extLst>
      <p:ext uri="{BB962C8B-B14F-4D97-AF65-F5344CB8AC3E}">
        <p14:creationId xmlns:p14="http://schemas.microsoft.com/office/powerpoint/2010/main" val="33553034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B7041-E846-FDBA-F6A5-EF85A4550552}"/>
              </a:ext>
            </a:extLst>
          </p:cNvPr>
          <p:cNvSpPr/>
          <p:nvPr/>
        </p:nvSpPr>
        <p:spPr>
          <a:xfrm>
            <a:off x="243905" y="341831"/>
            <a:ext cx="2622586" cy="752474"/>
          </a:xfrm>
          <a:prstGeom prst="rect">
            <a:avLst/>
          </a:prstGeom>
          <a:solidFill>
            <a:srgbClr val="F79646">
              <a:lumMod val="20000"/>
              <a:lumOff val="80000"/>
            </a:srgbClr>
          </a:solidFill>
          <a:ln w="25400" cap="flat" cmpd="sng" algn="ctr">
            <a:solidFill>
              <a:srgbClr val="FF9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0"/>
                <a:solidFill>
                  <a:srgbClr val="002060"/>
                </a:solidFill>
                <a:effectLst/>
                <a:uLnTx/>
                <a:uFillTx/>
                <a:latin typeface="Cambria" panose="02040503050406030204" pitchFamily="18" charset="0"/>
                <a:ea typeface="Cambria" panose="02040503050406030204" pitchFamily="18" charset="0"/>
                <a:cs typeface="+mn-cs"/>
              </a:rPr>
              <a:t>Em</a:t>
            </a:r>
            <a:r>
              <a:rPr kumimoji="0" lang="en-US" sz="3600" b="1" i="0" u="none" strike="noStrike" kern="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0" cap="none" spc="0" normalizeH="0" baseline="0" noProof="0" dirty="0" err="1">
                <a:ln w="0"/>
                <a:solidFill>
                  <a:srgbClr val="002060"/>
                </a:solidFill>
                <a:effectLst/>
                <a:uLnTx/>
                <a:uFillTx/>
                <a:latin typeface="Cambria" panose="02040503050406030204" pitchFamily="18" charset="0"/>
                <a:ea typeface="Cambria" panose="02040503050406030204" pitchFamily="18" charset="0"/>
                <a:cs typeface="+mn-cs"/>
              </a:rPr>
              <a:t>có</a:t>
            </a:r>
            <a:r>
              <a:rPr kumimoji="0" lang="en-US" sz="3600" b="1" i="0" u="none" strike="noStrike" kern="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0" cap="none" spc="0" normalizeH="0" baseline="0" noProof="0" dirty="0" err="1">
                <a:ln w="0"/>
                <a:solidFill>
                  <a:srgbClr val="002060"/>
                </a:solidFill>
                <a:effectLst/>
                <a:uLnTx/>
                <a:uFillTx/>
                <a:latin typeface="Cambria" panose="02040503050406030204" pitchFamily="18" charset="0"/>
                <a:ea typeface="Cambria" panose="02040503050406030204" pitchFamily="18" charset="0"/>
                <a:cs typeface="+mn-cs"/>
              </a:rPr>
              <a:t>biết</a:t>
            </a:r>
            <a:endParaRPr kumimoji="0" lang="en-US" sz="3600" b="1" i="1" u="none" strike="noStrike" kern="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0F02A728-5523-2937-E40F-68FCD4D85879}"/>
              </a:ext>
            </a:extLst>
          </p:cNvPr>
          <p:cNvSpPr txBox="1"/>
          <p:nvPr/>
        </p:nvSpPr>
        <p:spPr>
          <a:xfrm>
            <a:off x="841732" y="1068405"/>
            <a:ext cx="10782300" cy="1815882"/>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Mỗi loại cây ở các giai đoạn phát triển có nhu cầu sống khác nhau. Lúa nước giai đoạn từ cây con đến khi trổ bông cần nhiều nước, nên để ruộng lúa ngập nước khoảng 2 cm đến 5 cm. Khi hạt lúa lớn và chín nhu cầu nước ít hơn, chỉ cần giữ ruộng đủ ẩm.</a:t>
            </a:r>
          </a:p>
        </p:txBody>
      </p:sp>
      <p:pic>
        <p:nvPicPr>
          <p:cNvPr id="4" name="Picture 2" descr="Nhu cầu dinh dưỡng, biểu hiện thiếu hụt và cách khắc phục cho lúa - Nghiên  cứu phân bón">
            <a:extLst>
              <a:ext uri="{FF2B5EF4-FFF2-40B4-BE49-F238E27FC236}">
                <a16:creationId xmlns:a16="http://schemas.microsoft.com/office/drawing/2014/main" id="{4FAB79F3-4EF8-A3A5-C2E9-DDBBFFA56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12" y="2985982"/>
            <a:ext cx="1047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448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circle with a black background&#10;&#10;Description automatically generated with low confidence">
            <a:extLst>
              <a:ext uri="{FF2B5EF4-FFF2-40B4-BE49-F238E27FC236}">
                <a16:creationId xmlns:a16="http://schemas.microsoft.com/office/drawing/2014/main" id="{7B10B5EE-20AD-C769-7318-081E22858F0C}"/>
              </a:ext>
            </a:extLst>
          </p:cNvPr>
          <p:cNvPicPr>
            <a:picLocks noChangeAspect="1"/>
          </p:cNvPicPr>
          <p:nvPr/>
        </p:nvPicPr>
        <p:blipFill rotWithShape="1">
          <a:blip r:embed="rId2">
            <a:extLst>
              <a:ext uri="{28A0092B-C50C-407E-A947-70E740481C1C}">
                <a14:useLocalDpi xmlns:a14="http://schemas.microsoft.com/office/drawing/2010/main" val="0"/>
              </a:ext>
            </a:extLst>
          </a:blip>
          <a:srcRect t="13066" r="5111" b="30327"/>
          <a:stretch/>
        </p:blipFill>
        <p:spPr>
          <a:xfrm>
            <a:off x="3152621" y="177500"/>
            <a:ext cx="9039379" cy="5753882"/>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551CFEC-D30A-1A52-F413-964E44778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8" y="2196452"/>
            <a:ext cx="4829302" cy="4428469"/>
          </a:xfrm>
          <a:prstGeom prst="rect">
            <a:avLst/>
          </a:prstGeom>
        </p:spPr>
      </p:pic>
      <p:pic>
        <p:nvPicPr>
          <p:cNvPr id="4" name="Picture 3">
            <a:extLst>
              <a:ext uri="{FF2B5EF4-FFF2-40B4-BE49-F238E27FC236}">
                <a16:creationId xmlns:a16="http://schemas.microsoft.com/office/drawing/2014/main" id="{4B341051-DF02-BAA1-6833-9F0786A8EC44}"/>
              </a:ext>
            </a:extLst>
          </p:cNvPr>
          <p:cNvPicPr>
            <a:picLocks noChangeAspect="1"/>
          </p:cNvPicPr>
          <p:nvPr/>
        </p:nvPicPr>
        <p:blipFill>
          <a:blip r:embed="rId4"/>
          <a:stretch>
            <a:fillRect/>
          </a:stretch>
        </p:blipFill>
        <p:spPr>
          <a:xfrm>
            <a:off x="4431489" y="2200916"/>
            <a:ext cx="6986622" cy="2780017"/>
          </a:xfrm>
          <a:prstGeom prst="rect">
            <a:avLst/>
          </a:prstGeom>
        </p:spPr>
      </p:pic>
    </p:spTree>
    <p:extLst>
      <p:ext uri="{BB962C8B-B14F-4D97-AF65-F5344CB8AC3E}">
        <p14:creationId xmlns:p14="http://schemas.microsoft.com/office/powerpoint/2010/main" val="29988002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E41DC70-F836-C2DE-4F01-2B1FF4C08E14}"/>
              </a:ext>
            </a:extLst>
          </p:cNvPr>
          <p:cNvSpPr txBox="1"/>
          <p:nvPr/>
        </p:nvSpPr>
        <p:spPr>
          <a:xfrm>
            <a:off x="857250" y="2394641"/>
            <a:ext cx="10172699" cy="1200329"/>
          </a:xfrm>
          <a:prstGeom prst="rect">
            <a:avLst/>
          </a:prstGeom>
          <a:noFill/>
        </p:spPr>
        <p:txBody>
          <a:bodyPr wrap="square" rtlCol="0">
            <a:spAutoFit/>
          </a:bodyPr>
          <a:lstStyle/>
          <a:p>
            <a:pPr marL="571500" indent="-571500" algn="just">
              <a:buFont typeface="Arial" panose="020B0604020202020204" pitchFamily="34" charset="0"/>
              <a:buChar char="•"/>
              <a:defRPr/>
            </a:pPr>
            <a:r>
              <a:rPr lang="vi-VN" sz="3600" dirty="0">
                <a:solidFill>
                  <a:prstClr val="black"/>
                </a:solidFill>
                <a:latin typeface="Calibri" panose="020F0502020204030204" pitchFamily="34" charset="0"/>
                <a:cs typeface="Calibri" panose="020F0502020204030204" pitchFamily="34" charset="0"/>
              </a:rPr>
              <a:t>Chia lớp thành các nhóm. Và cùng thi một lượt tổng thời gian 2 phút.</a:t>
            </a:r>
            <a:endParaRPr lang="en-US" sz="3600" dirty="0">
              <a:solidFill>
                <a:prstClr val="black"/>
              </a:solidFill>
              <a:cs typeface="Calibri" panose="020F0502020204030204" pitchFamily="34" charset="0"/>
            </a:endParaRPr>
          </a:p>
        </p:txBody>
      </p:sp>
      <p:pic>
        <p:nvPicPr>
          <p:cNvPr id="15" name="Picture 14">
            <a:extLst>
              <a:ext uri="{FF2B5EF4-FFF2-40B4-BE49-F238E27FC236}">
                <a16:creationId xmlns:a16="http://schemas.microsoft.com/office/drawing/2014/main" id="{DF41B506-4372-13C0-6571-6AB18F78E617}"/>
              </a:ext>
            </a:extLst>
          </p:cNvPr>
          <p:cNvPicPr>
            <a:picLocks noChangeAspect="1"/>
          </p:cNvPicPr>
          <p:nvPr/>
        </p:nvPicPr>
        <p:blipFill>
          <a:blip r:embed="rId2"/>
          <a:stretch>
            <a:fillRect/>
          </a:stretch>
        </p:blipFill>
        <p:spPr>
          <a:xfrm>
            <a:off x="4630919" y="851107"/>
            <a:ext cx="3139712" cy="1079086"/>
          </a:xfrm>
          <a:prstGeom prst="rect">
            <a:avLst/>
          </a:prstGeom>
        </p:spPr>
      </p:pic>
      <p:sp>
        <p:nvSpPr>
          <p:cNvPr id="16" name="TextBox 15">
            <a:extLst>
              <a:ext uri="{FF2B5EF4-FFF2-40B4-BE49-F238E27FC236}">
                <a16:creationId xmlns:a16="http://schemas.microsoft.com/office/drawing/2014/main" id="{1F3AA528-A72B-A962-EAC7-45D01D4AFCE7}"/>
              </a:ext>
            </a:extLst>
          </p:cNvPr>
          <p:cNvSpPr txBox="1"/>
          <p:nvPr/>
        </p:nvSpPr>
        <p:spPr>
          <a:xfrm>
            <a:off x="904875" y="3771900"/>
            <a:ext cx="10887075" cy="2308324"/>
          </a:xfrm>
          <a:prstGeom prst="rect">
            <a:avLst/>
          </a:prstGeom>
          <a:noFill/>
        </p:spPr>
        <p:txBody>
          <a:bodyPr wrap="square" rtlCol="0">
            <a:spAutoFit/>
          </a:bodyPr>
          <a:lstStyle/>
          <a:p>
            <a:pPr marL="457200" indent="-457200" algn="just">
              <a:buFont typeface="Arial" panose="020B0604020202020204" pitchFamily="34" charset="0"/>
              <a:buChar char="•"/>
              <a:defRPr/>
            </a:pPr>
            <a:r>
              <a:rPr lang="vi-VN" sz="3600" dirty="0">
                <a:solidFill>
                  <a:prstClr val="black"/>
                </a:solidFill>
                <a:latin typeface="Calibri" panose="020F0502020204030204" pitchFamily="34" charset="0"/>
                <a:cs typeface="Calibri" panose="020F0502020204030204" pitchFamily="34" charset="0"/>
              </a:rPr>
              <a:t>Các nhóm thi nhau đưa ra những ví vụ về loại cây cần nhiều nước;</a:t>
            </a:r>
            <a:r>
              <a:rPr lang="en-US" sz="3600" dirty="0">
                <a:solidFill>
                  <a:prstClr val="black"/>
                </a:solidFill>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loại cây cần ít nước;</a:t>
            </a:r>
            <a:r>
              <a:rPr lang="en-US" sz="3600" dirty="0">
                <a:solidFill>
                  <a:prstClr val="black"/>
                </a:solidFill>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loại cây cần ánh sáng;</a:t>
            </a:r>
            <a:r>
              <a:rPr lang="en-US" sz="3600" dirty="0">
                <a:solidFill>
                  <a:prstClr val="black"/>
                </a:solidFill>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loại cây cần nơi bóng râm. Sau 2 phút, nhóm nào tìm được nhiều  nhất nhóm đó thắng cuộc.</a:t>
            </a:r>
            <a:endParaRPr lang="en-US" sz="3600" dirty="0">
              <a:solidFill>
                <a:prstClr val="black"/>
              </a:solidFill>
              <a:cs typeface="Calibri" panose="020F0502020204030204" pitchFamily="34" charset="0"/>
            </a:endParaRPr>
          </a:p>
        </p:txBody>
      </p:sp>
    </p:spTree>
    <p:extLst>
      <p:ext uri="{BB962C8B-B14F-4D97-AF65-F5344CB8AC3E}">
        <p14:creationId xmlns:p14="http://schemas.microsoft.com/office/powerpoint/2010/main" val="14761543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12" name="Picture 11"/>
          <p:cNvPicPr>
            <a:picLocks noChangeAspect="1"/>
          </p:cNvPicPr>
          <p:nvPr/>
        </p:nvPicPr>
        <p:blipFill>
          <a:blip r:embed="rId4"/>
          <a:stretch>
            <a:fillRect/>
          </a:stretch>
        </p:blipFill>
        <p:spPr>
          <a:xfrm>
            <a:off x="2145449" y="589695"/>
            <a:ext cx="7901101" cy="4834547"/>
          </a:xfrm>
          <a:prstGeom prst="rect">
            <a:avLst/>
          </a:prstGeom>
        </p:spPr>
      </p:pic>
      <p:pic>
        <p:nvPicPr>
          <p:cNvPr id="4" name="图片 7">
            <a:extLst>
              <a:ext uri="{FF2B5EF4-FFF2-40B4-BE49-F238E27FC236}">
                <a16:creationId xmlns:a16="http://schemas.microsoft.com/office/drawing/2014/main" id="{2FC4238D-D1DE-4450-895E-B15DFB653B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8780" r="100000">
                        <a14:backgroundMark x1="16098" y1="93976" x2="40000" y2="99598"/>
                        <a14:backgroundMark x1="74146" y1="96386" x2="92195" y2="94378"/>
                      </a14:backgroundRemoval>
                    </a14:imgEffect>
                  </a14:imgLayer>
                </a14:imgProps>
              </a:ext>
              <a:ext uri="{28A0092B-C50C-407E-A947-70E740481C1C}">
                <a14:useLocalDpi xmlns:a14="http://schemas.microsoft.com/office/drawing/2010/main" val="0"/>
              </a:ext>
            </a:extLst>
          </a:blip>
          <a:stretch>
            <a:fillRect/>
          </a:stretch>
        </p:blipFill>
        <p:spPr>
          <a:xfrm>
            <a:off x="372168" y="4095619"/>
            <a:ext cx="2307774" cy="2803100"/>
          </a:xfrm>
          <a:prstGeom prst="rect">
            <a:avLst/>
          </a:prstGeom>
        </p:spPr>
      </p:pic>
      <p:pic>
        <p:nvPicPr>
          <p:cNvPr id="5" name="图片 20">
            <a:extLst>
              <a:ext uri="{FF2B5EF4-FFF2-40B4-BE49-F238E27FC236}">
                <a16:creationId xmlns:a16="http://schemas.microsoft.com/office/drawing/2014/main" id="{74A781E1-6246-46E9-902F-3D3F9ABD0B72}"/>
              </a:ext>
            </a:extLst>
          </p:cNvPr>
          <p:cNvPicPr>
            <a:picLocks noChangeAspect="1"/>
          </p:cNvPicPr>
          <p:nvPr/>
        </p:nvPicPr>
        <p:blipFill rotWithShape="1">
          <a:blip r:embed="rId7">
            <a:extLst>
              <a:ext uri="{28A0092B-C50C-407E-A947-70E740481C1C}">
                <a14:useLocalDpi xmlns:a14="http://schemas.microsoft.com/office/drawing/2010/main" val="0"/>
              </a:ext>
            </a:extLst>
          </a:blip>
          <a:srcRect l="11484" t="-987" r="-3110" b="987"/>
          <a:stretch/>
        </p:blipFill>
        <p:spPr>
          <a:xfrm flipH="1">
            <a:off x="9290800" y="2662097"/>
            <a:ext cx="2901200" cy="4277340"/>
          </a:xfrm>
          <a:prstGeom prst="rect">
            <a:avLst/>
          </a:prstGeom>
        </p:spPr>
      </p:pic>
    </p:spTree>
    <p:custDataLst>
      <p:tags r:id="rId1"/>
    </p:custDataLst>
    <p:extLst>
      <p:ext uri="{BB962C8B-B14F-4D97-AF65-F5344CB8AC3E}">
        <p14:creationId xmlns:p14="http://schemas.microsoft.com/office/powerpoint/2010/main" val="4021454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64FA122-7E01-D831-8CA5-4156B1B934F9}"/>
              </a:ext>
            </a:extLst>
          </p:cNvPr>
          <p:cNvSpPr/>
          <p:nvPr/>
        </p:nvSpPr>
        <p:spPr>
          <a:xfrm rot="11112132">
            <a:off x="2477222" y="1045559"/>
            <a:ext cx="6737633" cy="3456888"/>
          </a:xfrm>
          <a:prstGeom prst="cloud">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 name="TextBox 17">
            <a:extLst>
              <a:ext uri="{FF2B5EF4-FFF2-40B4-BE49-F238E27FC236}">
                <a16:creationId xmlns:a16="http://schemas.microsoft.com/office/drawing/2014/main" id="{D487196D-8714-0646-B7BA-E7E326F5CFA6}"/>
              </a:ext>
            </a:extLst>
          </p:cNvPr>
          <p:cNvSpPr txBox="1">
            <a:spLocks noChangeArrowheads="1"/>
          </p:cNvSpPr>
          <p:nvPr/>
        </p:nvSpPr>
        <p:spPr bwMode="auto">
          <a:xfrm>
            <a:off x="2714625" y="2031786"/>
            <a:ext cx="61307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5400" dirty="0">
                <a:latin typeface="Cambria" panose="02040503050406030204" pitchFamily="18" charset="0"/>
                <a:ea typeface="Cambria" panose="02040503050406030204" pitchFamily="18" charset="0"/>
              </a:rPr>
              <a:t>Hoạt động 1: Chăm sóc cây trồng</a:t>
            </a:r>
          </a:p>
        </p:txBody>
      </p:sp>
    </p:spTree>
    <p:extLst>
      <p:ext uri="{BB962C8B-B14F-4D97-AF65-F5344CB8AC3E}">
        <p14:creationId xmlns:p14="http://schemas.microsoft.com/office/powerpoint/2010/main" val="38363772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23A23-EF46-4295-DC42-AA5941BEF6FC}"/>
              </a:ext>
            </a:extLst>
          </p:cNvPr>
          <p:cNvPicPr>
            <a:picLocks noChangeAspect="1"/>
          </p:cNvPicPr>
          <p:nvPr/>
        </p:nvPicPr>
        <p:blipFill>
          <a:blip r:embed="rId2"/>
          <a:stretch>
            <a:fillRect/>
          </a:stretch>
        </p:blipFill>
        <p:spPr>
          <a:xfrm>
            <a:off x="3047999" y="1814764"/>
            <a:ext cx="6296025" cy="4609848"/>
          </a:xfrm>
          <a:prstGeom prst="rect">
            <a:avLst/>
          </a:prstGeom>
        </p:spPr>
      </p:pic>
      <p:sp>
        <p:nvSpPr>
          <p:cNvPr id="3" name="Rectangle 2">
            <a:extLst>
              <a:ext uri="{FF2B5EF4-FFF2-40B4-BE49-F238E27FC236}">
                <a16:creationId xmlns:a16="http://schemas.microsoft.com/office/drawing/2014/main" id="{B2C0AF19-7D93-A77A-1AB3-C98296B8258E}"/>
              </a:ext>
            </a:extLst>
          </p:cNvPr>
          <p:cNvSpPr/>
          <p:nvPr/>
        </p:nvSpPr>
        <p:spPr>
          <a:xfrm>
            <a:off x="172842" y="1971675"/>
            <a:ext cx="3399034" cy="1018747"/>
          </a:xfrm>
          <a:prstGeom prst="rect">
            <a:avLst/>
          </a:prstGeom>
          <a:solidFill>
            <a:srgbClr val="FF99CC"/>
          </a:solidFill>
          <a:ln w="25400" cap="flat" cmpd="sng" algn="ctr">
            <a:solidFill>
              <a:srgbClr val="FF99CC"/>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w="0"/>
                <a:solidFill>
                  <a:prstClr val="black"/>
                </a:solidFill>
                <a:effectLst/>
                <a:uLnTx/>
                <a:uFillTx/>
                <a:latin typeface="Calibri"/>
                <a:ea typeface="+mn-ea"/>
                <a:cs typeface="+mn-cs"/>
              </a:rPr>
              <a:t>Tưới cây - nhu cầu cần nước của cây.</a:t>
            </a:r>
            <a:endParaRPr kumimoji="0" lang="en-US" sz="3200" b="1" i="0" u="none" strike="noStrike" kern="0" cap="none" spc="0" normalizeH="0" baseline="0" noProof="0" dirty="0">
              <a:ln w="0"/>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4D38EEDD-3759-023E-EFD6-822E18386FBF}"/>
              </a:ext>
            </a:extLst>
          </p:cNvPr>
          <p:cNvSpPr/>
          <p:nvPr/>
        </p:nvSpPr>
        <p:spPr>
          <a:xfrm>
            <a:off x="8678667" y="1905000"/>
            <a:ext cx="3399034" cy="1018747"/>
          </a:xfrm>
          <a:prstGeom prst="rect">
            <a:avLst/>
          </a:prstGeom>
          <a:solidFill>
            <a:srgbClr val="FF99CC"/>
          </a:solidFill>
          <a:ln w="25400" cap="flat" cmpd="sng" algn="ctr">
            <a:solidFill>
              <a:srgbClr val="FF99CC"/>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w="0"/>
                <a:solidFill>
                  <a:prstClr val="black"/>
                </a:solidFill>
                <a:effectLst/>
                <a:uLnTx/>
                <a:uFillTx/>
                <a:latin typeface="Calibri"/>
                <a:ea typeface="+mn-ea"/>
                <a:cs typeface="+mn-cs"/>
              </a:rPr>
              <a:t>Bón phân </a:t>
            </a:r>
            <a:r>
              <a:rPr kumimoji="0" lang="en-US" sz="2800" b="1" i="0" u="none" strike="noStrike" kern="0" cap="none" spc="0" normalizeH="0" baseline="0" noProof="0" dirty="0">
                <a:ln w="0"/>
                <a:solidFill>
                  <a:prstClr val="black"/>
                </a:solidFill>
                <a:effectLst/>
                <a:uLnTx/>
                <a:uFillTx/>
                <a:latin typeface="Calibri"/>
                <a:ea typeface="+mn-ea"/>
                <a:cs typeface="+mn-cs"/>
              </a:rPr>
              <a:t>-</a:t>
            </a:r>
            <a:r>
              <a:rPr kumimoji="0" lang="vi-VN" sz="2800" b="1" i="0" u="none" strike="noStrike" kern="0" cap="none" spc="0" normalizeH="0" baseline="0" noProof="0" dirty="0">
                <a:ln w="0"/>
                <a:solidFill>
                  <a:prstClr val="black"/>
                </a:solidFill>
                <a:effectLst/>
                <a:uLnTx/>
                <a:uFillTx/>
                <a:latin typeface="Calibri"/>
                <a:ea typeface="+mn-ea"/>
                <a:cs typeface="+mn-cs"/>
              </a:rPr>
              <a:t> Nhu cầu chất khoáng của cây.</a:t>
            </a:r>
            <a:endParaRPr kumimoji="0" lang="en-US" sz="2800" b="1" i="0" u="none" strike="noStrike" kern="0" cap="none" spc="0" normalizeH="0" baseline="0" noProof="0" dirty="0">
              <a:ln w="0"/>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70EBA68-23DE-CE0B-2F1C-DBD7DEA74C56}"/>
              </a:ext>
            </a:extLst>
          </p:cNvPr>
          <p:cNvSpPr/>
          <p:nvPr/>
        </p:nvSpPr>
        <p:spPr>
          <a:xfrm>
            <a:off x="163317" y="4657725"/>
            <a:ext cx="3370458" cy="1018747"/>
          </a:xfrm>
          <a:prstGeom prst="rect">
            <a:avLst/>
          </a:prstGeom>
          <a:solidFill>
            <a:srgbClr val="FF99CC"/>
          </a:solidFill>
          <a:ln w="25400" cap="flat" cmpd="sng" algn="ctr">
            <a:solidFill>
              <a:srgbClr val="FF99CC"/>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w="0"/>
                <a:solidFill>
                  <a:prstClr val="black"/>
                </a:solidFill>
                <a:effectLst/>
                <a:uLnTx/>
                <a:uFillTx/>
                <a:latin typeface="Calibri"/>
                <a:ea typeface="+mn-ea"/>
                <a:cs typeface="+mn-cs"/>
              </a:rPr>
              <a:t>Xới đất – Nhu cầu khí của cây.</a:t>
            </a:r>
            <a:endParaRPr kumimoji="0" lang="en-US" sz="3200" b="1" i="0" u="none" strike="noStrike" kern="0" cap="none" spc="0" normalizeH="0" baseline="0" noProof="0" dirty="0">
              <a:ln w="0"/>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42F84D20-F722-D137-B588-C6340891DAED}"/>
              </a:ext>
            </a:extLst>
          </p:cNvPr>
          <p:cNvSpPr/>
          <p:nvPr/>
        </p:nvSpPr>
        <p:spPr>
          <a:xfrm>
            <a:off x="8707242" y="4752975"/>
            <a:ext cx="3370458" cy="1018747"/>
          </a:xfrm>
          <a:prstGeom prst="rect">
            <a:avLst/>
          </a:prstGeom>
          <a:solidFill>
            <a:srgbClr val="FF99CC"/>
          </a:solidFill>
          <a:ln w="25400" cap="flat" cmpd="sng" algn="ctr">
            <a:solidFill>
              <a:srgbClr val="FF99CC"/>
            </a:solid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prstClr val="black"/>
                </a:solidFill>
                <a:effectLst/>
                <a:uLnTx/>
                <a:uFillTx/>
                <a:latin typeface="Calibri"/>
                <a:ea typeface="+mn-ea"/>
                <a:cs typeface="+mn-cs"/>
              </a:rPr>
              <a:t>Đ</a:t>
            </a:r>
            <a:r>
              <a:rPr kumimoji="0" lang="vi-VN" sz="3200" b="1" i="0" u="none" strike="noStrike" kern="0" cap="none" spc="0" normalizeH="0" baseline="0" noProof="0" dirty="0">
                <a:ln w="0"/>
                <a:solidFill>
                  <a:prstClr val="black"/>
                </a:solidFill>
                <a:effectLst/>
                <a:uLnTx/>
                <a:uFillTx/>
                <a:latin typeface="Calibri"/>
                <a:ea typeface="+mn-ea"/>
                <a:cs typeface="+mn-cs"/>
              </a:rPr>
              <a:t>ưa cây ra nắng – ánh sáng.</a:t>
            </a:r>
            <a:endParaRPr kumimoji="0" lang="en-US" sz="3200" b="1" i="0" u="none" strike="noStrike" kern="0" cap="none" spc="0" normalizeH="0" baseline="0" noProof="0" dirty="0">
              <a:ln w="0"/>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F1B7041-E846-FDBA-F6A5-EF85A4550552}"/>
              </a:ext>
            </a:extLst>
          </p:cNvPr>
          <p:cNvSpPr/>
          <p:nvPr/>
        </p:nvSpPr>
        <p:spPr>
          <a:xfrm>
            <a:off x="95250" y="0"/>
            <a:ext cx="12096750" cy="1540329"/>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dirty="0">
                <a:ln w="0"/>
                <a:solidFill>
                  <a:srgbClr val="002060"/>
                </a:solidFill>
                <a:latin typeface="Cambria" panose="02040503050406030204" pitchFamily="18" charset="0"/>
                <a:ea typeface="Cambria" panose="02040503050406030204" pitchFamily="18" charset="0"/>
              </a:rPr>
              <a:t>Quan </a:t>
            </a:r>
            <a:r>
              <a:rPr lang="en-US" sz="3200" b="1" dirty="0" err="1">
                <a:ln w="0"/>
                <a:solidFill>
                  <a:srgbClr val="002060"/>
                </a:solidFill>
                <a:latin typeface="Cambria" panose="02040503050406030204" pitchFamily="18" charset="0"/>
                <a:ea typeface="Cambria" panose="02040503050406030204" pitchFamily="18" charset="0"/>
              </a:rPr>
              <a:t>sát</a:t>
            </a:r>
            <a:r>
              <a:rPr lang="en-US" sz="3200" b="1" dirty="0">
                <a:ln w="0"/>
                <a:solidFill>
                  <a:srgbClr val="002060"/>
                </a:solidFill>
                <a:latin typeface="Cambria" panose="02040503050406030204" pitchFamily="18" charset="0"/>
                <a:ea typeface="Cambria" panose="02040503050406030204" pitchFamily="18" charset="0"/>
              </a:rPr>
              <a:t> </a:t>
            </a:r>
            <a:r>
              <a:rPr lang="en-US" sz="3200" b="1" dirty="0" err="1">
                <a:ln w="0"/>
                <a:solidFill>
                  <a:srgbClr val="002060"/>
                </a:solidFill>
                <a:latin typeface="Cambria" panose="02040503050406030204" pitchFamily="18" charset="0"/>
                <a:ea typeface="Cambria" panose="02040503050406030204" pitchFamily="18" charset="0"/>
              </a:rPr>
              <a:t>hình</a:t>
            </a:r>
            <a:r>
              <a:rPr lang="en-US" sz="3200" b="1" dirty="0">
                <a:ln w="0"/>
                <a:solidFill>
                  <a:srgbClr val="002060"/>
                </a:solidFill>
                <a:latin typeface="Cambria" panose="02040503050406030204" pitchFamily="18" charset="0"/>
                <a:ea typeface="Cambria" panose="02040503050406030204" pitchFamily="18" charset="0"/>
              </a:rPr>
              <a:t> 1 </a:t>
            </a:r>
            <a:r>
              <a:rPr lang="en-US" sz="3200" b="1" dirty="0" err="1">
                <a:ln w="0"/>
                <a:solidFill>
                  <a:srgbClr val="002060"/>
                </a:solidFill>
                <a:latin typeface="Cambria" panose="02040503050406030204" pitchFamily="18" charset="0"/>
                <a:ea typeface="Cambria" panose="02040503050406030204" pitchFamily="18" charset="0"/>
              </a:rPr>
              <a:t>và</a:t>
            </a:r>
            <a:r>
              <a:rPr lang="en-US" sz="3200" b="1" dirty="0">
                <a:ln w="0"/>
                <a:solidFill>
                  <a:srgbClr val="002060"/>
                </a:solidFill>
                <a:latin typeface="Cambria" panose="02040503050406030204" pitchFamily="18" charset="0"/>
                <a:ea typeface="Cambria" panose="02040503050406030204" pitchFamily="18" charset="0"/>
              </a:rPr>
              <a:t> </a:t>
            </a:r>
            <a:r>
              <a:rPr lang="en-US" sz="3200" b="1" dirty="0" err="1">
                <a:ln w="0"/>
                <a:solidFill>
                  <a:srgbClr val="002060"/>
                </a:solidFill>
                <a:latin typeface="Cambria" panose="02040503050406030204" pitchFamily="18" charset="0"/>
                <a:ea typeface="Cambria" panose="02040503050406030204" pitchFamily="18" charset="0"/>
              </a:rPr>
              <a:t>cho</a:t>
            </a:r>
            <a:r>
              <a:rPr lang="en-US" sz="3200" b="1" dirty="0">
                <a:ln w="0"/>
                <a:solidFill>
                  <a:srgbClr val="002060"/>
                </a:solidFill>
                <a:latin typeface="Cambria" panose="02040503050406030204" pitchFamily="18" charset="0"/>
                <a:ea typeface="Cambria" panose="02040503050406030204" pitchFamily="18" charset="0"/>
              </a:rPr>
              <a:t> </a:t>
            </a:r>
            <a:r>
              <a:rPr lang="en-US" sz="3200" b="1" dirty="0" err="1">
                <a:ln w="0"/>
                <a:solidFill>
                  <a:srgbClr val="002060"/>
                </a:solidFill>
                <a:latin typeface="Cambria" panose="02040503050406030204" pitchFamily="18" charset="0"/>
                <a:ea typeface="Cambria" panose="02040503050406030204" pitchFamily="18" charset="0"/>
              </a:rPr>
              <a:t>biết</a:t>
            </a:r>
            <a:r>
              <a:rPr lang="en-US" sz="3200" b="1" dirty="0">
                <a:ln w="0"/>
                <a:solidFill>
                  <a:srgbClr val="002060"/>
                </a:solidFill>
                <a:latin typeface="Cambria" panose="02040503050406030204" pitchFamily="18" charset="0"/>
                <a:ea typeface="Cambria" panose="02040503050406030204" pitchFamily="18" charset="0"/>
              </a:rPr>
              <a:t>:</a:t>
            </a:r>
            <a:r>
              <a:rPr lang="vi-VN" sz="3200" b="1" dirty="0">
                <a:ln w="0"/>
                <a:solidFill>
                  <a:srgbClr val="002060"/>
                </a:solidFill>
                <a:latin typeface="Cambria" panose="02040503050406030204" pitchFamily="18" charset="0"/>
                <a:ea typeface="Cambria" panose="02040503050406030204" pitchFamily="18" charset="0"/>
              </a:rPr>
              <a:t>Tưới cây - nhu cầu cần nước của cây.</a:t>
            </a:r>
            <a:endParaRPr lang="en-US" sz="3200" b="1" dirty="0">
              <a:ln w="0"/>
              <a:solidFill>
                <a:srgbClr val="002060"/>
              </a:solidFill>
              <a:latin typeface="Cambria" panose="02040503050406030204" pitchFamily="18" charset="0"/>
              <a:ea typeface="Cambria" panose="02040503050406030204" pitchFamily="18" charset="0"/>
            </a:endParaRPr>
          </a:p>
          <a:p>
            <a:pPr lvl="0" algn="just">
              <a:defRPr/>
            </a:pP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Các</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bạn</a:t>
            </a:r>
            <a:r>
              <a:rPr lang="en-US" sz="3200" b="1" i="1" dirty="0">
                <a:ln w="0"/>
                <a:solidFill>
                  <a:srgbClr val="002060"/>
                </a:solidFill>
                <a:latin typeface="Cambria" panose="02040503050406030204" pitchFamily="18" charset="0"/>
                <a:ea typeface="Cambria" panose="02040503050406030204" pitchFamily="18" charset="0"/>
              </a:rPr>
              <a:t> nhỏ </a:t>
            </a:r>
            <a:r>
              <a:rPr lang="en-US" sz="3200" b="1" i="1" dirty="0" err="1">
                <a:ln w="0"/>
                <a:solidFill>
                  <a:srgbClr val="002060"/>
                </a:solidFill>
                <a:latin typeface="Cambria" panose="02040503050406030204" pitchFamily="18" charset="0"/>
                <a:ea typeface="Cambria" panose="02040503050406030204" pitchFamily="18" charset="0"/>
              </a:rPr>
              <a:t>trong</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hình</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đang</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làm</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gì</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để</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chăm</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sóc</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cây</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trồng</a:t>
            </a:r>
            <a:r>
              <a:rPr lang="en-US" sz="3200" b="1" i="1" dirty="0">
                <a:ln w="0"/>
                <a:solidFill>
                  <a:srgbClr val="002060"/>
                </a:solidFill>
                <a:latin typeface="Cambria" panose="02040503050406030204" pitchFamily="18" charset="0"/>
                <a:ea typeface="Cambria" panose="02040503050406030204" pitchFamily="18" charset="0"/>
              </a:rPr>
              <a:t>?</a:t>
            </a:r>
          </a:p>
          <a:p>
            <a:pPr lvl="0" algn="just">
              <a:defRPr/>
            </a:pP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Các</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hoạt</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động</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đó</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đáp</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ứng</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nhu</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cầu</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sống</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nào</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của</a:t>
            </a:r>
            <a:r>
              <a:rPr lang="en-US" sz="3200" b="1" i="1" dirty="0">
                <a:ln w="0"/>
                <a:solidFill>
                  <a:srgbClr val="002060"/>
                </a:solidFill>
                <a:latin typeface="Cambria" panose="02040503050406030204" pitchFamily="18" charset="0"/>
                <a:ea typeface="Cambria" panose="02040503050406030204" pitchFamily="18" charset="0"/>
              </a:rPr>
              <a:t> </a:t>
            </a:r>
            <a:r>
              <a:rPr lang="en-US" sz="3200" b="1" i="1" dirty="0" err="1">
                <a:ln w="0"/>
                <a:solidFill>
                  <a:srgbClr val="002060"/>
                </a:solidFill>
                <a:latin typeface="Cambria" panose="02040503050406030204" pitchFamily="18" charset="0"/>
                <a:ea typeface="Cambria" panose="02040503050406030204" pitchFamily="18" charset="0"/>
              </a:rPr>
              <a:t>cây</a:t>
            </a:r>
            <a:r>
              <a:rPr lang="en-US" sz="3200" b="1" i="1" dirty="0">
                <a:ln w="0"/>
                <a:solidFill>
                  <a:srgbClr val="002060"/>
                </a:solidFill>
                <a:latin typeface="Cambria" panose="02040503050406030204" pitchFamily="18" charset="0"/>
                <a:ea typeface="Cambria" panose="02040503050406030204" pitchFamily="18" charset="0"/>
              </a:rPr>
              <a:t>?</a:t>
            </a:r>
            <a:endParaRPr kumimoji="0" lang="en-US" sz="3200" b="1"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6400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5D1BC86-F634-8AA2-70D5-25450B68F2E5}"/>
              </a:ext>
            </a:extLst>
          </p:cNvPr>
          <p:cNvGrpSpPr/>
          <p:nvPr/>
        </p:nvGrpSpPr>
        <p:grpSpPr>
          <a:xfrm>
            <a:off x="3497121" y="985683"/>
            <a:ext cx="7650508" cy="1430033"/>
            <a:chOff x="4350992" y="1465690"/>
            <a:chExt cx="7115894" cy="1164494"/>
          </a:xfrm>
        </p:grpSpPr>
        <p:sp>
          <p:nvSpPr>
            <p:cNvPr id="3" name="Rounded Rectangle 12">
              <a:extLst>
                <a:ext uri="{FF2B5EF4-FFF2-40B4-BE49-F238E27FC236}">
                  <a16:creationId xmlns:a16="http://schemas.microsoft.com/office/drawing/2014/main" id="{D6B173F9-7E1F-0C72-C05E-B8F91953C33F}"/>
                </a:ext>
              </a:extLst>
            </p:cNvPr>
            <p:cNvSpPr/>
            <p:nvPr/>
          </p:nvSpPr>
          <p:spPr>
            <a:xfrm>
              <a:off x="4350992" y="1465690"/>
              <a:ext cx="7115894" cy="1164494"/>
            </a:xfrm>
            <a:prstGeom prst="roundRect">
              <a:avLst/>
            </a:prstGeom>
            <a:solidFill>
              <a:srgbClr val="F79646">
                <a:lumMod val="20000"/>
                <a:lumOff val="80000"/>
              </a:srgbClr>
            </a:solidFill>
            <a:ln w="66675" cap="flat" cmpd="thickThin"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Calibri"/>
                <a:ea typeface="+mn-ea"/>
                <a:cs typeface="+mn-cs"/>
              </a:endParaRPr>
            </a:p>
          </p:txBody>
        </p:sp>
        <p:sp>
          <p:nvSpPr>
            <p:cNvPr id="4" name="TextBox 3">
              <a:extLst>
                <a:ext uri="{FF2B5EF4-FFF2-40B4-BE49-F238E27FC236}">
                  <a16:creationId xmlns:a16="http://schemas.microsoft.com/office/drawing/2014/main" id="{7BE33B2A-7234-E692-19E4-81DA61EEF1C4}"/>
                </a:ext>
              </a:extLst>
            </p:cNvPr>
            <p:cNvSpPr txBox="1"/>
            <p:nvPr/>
          </p:nvSpPr>
          <p:spPr>
            <a:xfrm>
              <a:off x="4640792" y="1586282"/>
              <a:ext cx="6629958" cy="977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Kể một số việc làm chăm sóc cây trồng mà em đã thực hiện.</a:t>
              </a:r>
              <a:endParaRPr kumimoji="0" lang="en-US" sz="36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5" name="Google Shape;213;p8" descr="3 Em Bé Học Bài, Đọc Sách - KhoThietKe.Net">
            <a:extLst>
              <a:ext uri="{FF2B5EF4-FFF2-40B4-BE49-F238E27FC236}">
                <a16:creationId xmlns:a16="http://schemas.microsoft.com/office/drawing/2014/main" id="{448EAEC2-536B-6308-EA2D-DAE4AC6B1497}"/>
              </a:ext>
            </a:extLst>
          </p:cNvPr>
          <p:cNvPicPr preferRelativeResize="0"/>
          <p:nvPr/>
        </p:nvPicPr>
        <p:blipFill rotWithShape="1">
          <a:blip r:embed="rId2">
            <a:alphaModFix/>
          </a:blip>
          <a:srcRect/>
          <a:stretch/>
        </p:blipFill>
        <p:spPr>
          <a:xfrm>
            <a:off x="495192" y="2313619"/>
            <a:ext cx="3608539" cy="3057244"/>
          </a:xfrm>
          <a:prstGeom prst="rect">
            <a:avLst/>
          </a:prstGeom>
          <a:noFill/>
          <a:ln>
            <a:noFill/>
          </a:ln>
        </p:spPr>
      </p:pic>
    </p:spTree>
    <p:extLst>
      <p:ext uri="{BB962C8B-B14F-4D97-AF65-F5344CB8AC3E}">
        <p14:creationId xmlns:p14="http://schemas.microsoft.com/office/powerpoint/2010/main" val="33363682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B7041-E846-FDBA-F6A5-EF85A4550552}"/>
              </a:ext>
            </a:extLst>
          </p:cNvPr>
          <p:cNvSpPr/>
          <p:nvPr/>
        </p:nvSpPr>
        <p:spPr>
          <a:xfrm>
            <a:off x="1914525" y="95251"/>
            <a:ext cx="7762875" cy="752474"/>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ln w="0"/>
                <a:solidFill>
                  <a:srgbClr val="002060"/>
                </a:solidFill>
                <a:latin typeface="Cambria" panose="02040503050406030204" pitchFamily="18" charset="0"/>
                <a:ea typeface="Cambria" panose="02040503050406030204" pitchFamily="18" charset="0"/>
              </a:rPr>
              <a:t>Quan sát hình 2</a:t>
            </a:r>
            <a:r>
              <a:rPr lang="en-US" sz="3600" b="1" dirty="0">
                <a:ln w="0"/>
                <a:solidFill>
                  <a:srgbClr val="002060"/>
                </a:solidFill>
                <a:latin typeface="Cambria" panose="02040503050406030204" pitchFamily="18" charset="0"/>
                <a:ea typeface="Cambria" panose="02040503050406030204" pitchFamily="18" charset="0"/>
              </a:rPr>
              <a:t> </a:t>
            </a:r>
            <a:r>
              <a:rPr lang="en-US" sz="3600" b="1" dirty="0" err="1">
                <a:ln w="0"/>
                <a:solidFill>
                  <a:srgbClr val="002060"/>
                </a:solidFill>
                <a:latin typeface="Cambria" panose="02040503050406030204" pitchFamily="18" charset="0"/>
                <a:ea typeface="Cambria" panose="02040503050406030204" pitchFamily="18" charset="0"/>
              </a:rPr>
              <a:t>và</a:t>
            </a:r>
            <a:r>
              <a:rPr lang="en-US" sz="3600" b="1" dirty="0">
                <a:ln w="0"/>
                <a:solidFill>
                  <a:srgbClr val="002060"/>
                </a:solidFill>
                <a:latin typeface="Cambria" panose="02040503050406030204" pitchFamily="18" charset="0"/>
                <a:ea typeface="Cambria" panose="02040503050406030204" pitchFamily="18" charset="0"/>
              </a:rPr>
              <a:t> </a:t>
            </a:r>
            <a:r>
              <a:rPr lang="en-US" sz="3600" b="1" dirty="0" err="1">
                <a:ln w="0"/>
                <a:solidFill>
                  <a:srgbClr val="002060"/>
                </a:solidFill>
                <a:latin typeface="Cambria" panose="02040503050406030204" pitchFamily="18" charset="0"/>
                <a:ea typeface="Cambria" panose="02040503050406030204" pitchFamily="18" charset="0"/>
              </a:rPr>
              <a:t>hoàn</a:t>
            </a:r>
            <a:r>
              <a:rPr lang="en-US" sz="3600" b="1" dirty="0">
                <a:ln w="0"/>
                <a:solidFill>
                  <a:srgbClr val="002060"/>
                </a:solidFill>
                <a:latin typeface="Cambria" panose="02040503050406030204" pitchFamily="18" charset="0"/>
                <a:ea typeface="Cambria" panose="02040503050406030204" pitchFamily="18" charset="0"/>
              </a:rPr>
              <a:t> </a:t>
            </a:r>
            <a:r>
              <a:rPr lang="en-US" sz="3600" b="1" dirty="0" err="1">
                <a:ln w="0"/>
                <a:solidFill>
                  <a:srgbClr val="002060"/>
                </a:solidFill>
                <a:latin typeface="Cambria" panose="02040503050406030204" pitchFamily="18" charset="0"/>
                <a:ea typeface="Cambria" panose="02040503050406030204" pitchFamily="18" charset="0"/>
              </a:rPr>
              <a:t>thành</a:t>
            </a:r>
            <a:r>
              <a:rPr lang="en-US" sz="3600" b="1" dirty="0">
                <a:ln w="0"/>
                <a:solidFill>
                  <a:srgbClr val="002060"/>
                </a:solidFill>
                <a:latin typeface="Cambria" panose="02040503050406030204" pitchFamily="18" charset="0"/>
                <a:ea typeface="Cambria" panose="02040503050406030204" pitchFamily="18" charset="0"/>
              </a:rPr>
              <a:t> </a:t>
            </a:r>
            <a:r>
              <a:rPr lang="en-US" sz="3600" b="1" dirty="0" err="1">
                <a:ln w="0"/>
                <a:solidFill>
                  <a:srgbClr val="002060"/>
                </a:solidFill>
                <a:latin typeface="Cambria" panose="02040503050406030204" pitchFamily="18" charset="0"/>
                <a:ea typeface="Cambria" panose="02040503050406030204" pitchFamily="18" charset="0"/>
              </a:rPr>
              <a:t>bảng</a:t>
            </a:r>
            <a:endParaRPr kumimoji="0" lang="en-US" sz="3600" b="1"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725A1C6D-5362-5832-6593-BF4494466501}"/>
              </a:ext>
            </a:extLst>
          </p:cNvPr>
          <p:cNvPicPr>
            <a:picLocks noChangeAspect="1"/>
          </p:cNvPicPr>
          <p:nvPr/>
        </p:nvPicPr>
        <p:blipFill>
          <a:blip r:embed="rId2"/>
          <a:stretch>
            <a:fillRect/>
          </a:stretch>
        </p:blipFill>
        <p:spPr>
          <a:xfrm>
            <a:off x="704850" y="1123189"/>
            <a:ext cx="5638800" cy="5470058"/>
          </a:xfrm>
          <a:prstGeom prst="rect">
            <a:avLst/>
          </a:prstGeom>
        </p:spPr>
      </p:pic>
      <p:graphicFrame>
        <p:nvGraphicFramePr>
          <p:cNvPr id="4" name="Table 3">
            <a:extLst>
              <a:ext uri="{FF2B5EF4-FFF2-40B4-BE49-F238E27FC236}">
                <a16:creationId xmlns:a16="http://schemas.microsoft.com/office/drawing/2014/main" id="{64EE0A53-D836-6464-72BB-B7542B80C08F}"/>
              </a:ext>
            </a:extLst>
          </p:cNvPr>
          <p:cNvGraphicFramePr>
            <a:graphicFrameLocks noGrp="1"/>
          </p:cNvGraphicFramePr>
          <p:nvPr>
            <p:extLst>
              <p:ext uri="{D42A27DB-BD31-4B8C-83A1-F6EECF244321}">
                <p14:modId xmlns:p14="http://schemas.microsoft.com/office/powerpoint/2010/main" val="393838655"/>
              </p:ext>
            </p:extLst>
          </p:nvPr>
        </p:nvGraphicFramePr>
        <p:xfrm>
          <a:off x="6534150" y="2103914"/>
          <a:ext cx="5286375" cy="2434240"/>
        </p:xfrm>
        <a:graphic>
          <a:graphicData uri="http://schemas.openxmlformats.org/drawingml/2006/table">
            <a:tbl>
              <a:tblPr firstRow="1" firstCol="1" bandRow="1">
                <a:tableStyleId>{93296810-A885-4BE3-A3E7-6D5BEEA58F35}</a:tableStyleId>
              </a:tblPr>
              <a:tblGrid>
                <a:gridCol w="2914650">
                  <a:extLst>
                    <a:ext uri="{9D8B030D-6E8A-4147-A177-3AD203B41FA5}">
                      <a16:colId xmlns:a16="http://schemas.microsoft.com/office/drawing/2014/main" val="2506457274"/>
                    </a:ext>
                  </a:extLst>
                </a:gridCol>
                <a:gridCol w="2371725">
                  <a:extLst>
                    <a:ext uri="{9D8B030D-6E8A-4147-A177-3AD203B41FA5}">
                      <a16:colId xmlns:a16="http://schemas.microsoft.com/office/drawing/2014/main" val="858955790"/>
                    </a:ext>
                  </a:extLst>
                </a:gridCol>
              </a:tblGrid>
              <a:tr h="611727">
                <a:tc>
                  <a:txBody>
                    <a:bodyPr/>
                    <a:lstStyle/>
                    <a:p>
                      <a:pPr marL="0" marR="0" algn="ctr">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Cây ưa bóng râm</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873855"/>
                  </a:ext>
                </a:extLst>
              </a:tr>
              <a:tr h="599059">
                <a:tc>
                  <a:txBody>
                    <a:bodyPr/>
                    <a:lstStyle/>
                    <a:p>
                      <a:pPr marL="0" marR="0">
                        <a:spcBef>
                          <a:spcPts val="0"/>
                        </a:spcBef>
                        <a:spcAft>
                          <a:spcPts val="0"/>
                        </a:spcAft>
                      </a:pPr>
                      <a:r>
                        <a:rPr lang="vi-VN" sz="2400" b="1" kern="1200" dirty="0">
                          <a:solidFill>
                            <a:srgbClr val="002060"/>
                          </a:solidFill>
                          <a:effectLst/>
                          <a:latin typeface="Cambria" panose="02040503050406030204" pitchFamily="18" charset="0"/>
                          <a:ea typeface="Cambria" panose="02040503050406030204" pitchFamily="18" charset="0"/>
                          <a:cs typeface="+mn-cs"/>
                        </a:rPr>
                        <a:t>Cây cần nhiều nắng.</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820295"/>
                  </a:ext>
                </a:extLst>
              </a:tr>
              <a:tr h="611727">
                <a:tc>
                  <a:txBody>
                    <a:bodyPr/>
                    <a:lstStyle/>
                    <a:p>
                      <a:pPr marL="0" marR="0">
                        <a:spcBef>
                          <a:spcPts val="0"/>
                        </a:spcBef>
                        <a:spcAft>
                          <a:spcPts val="0"/>
                        </a:spcAft>
                      </a:pPr>
                      <a:r>
                        <a:rPr lang="vi-VN" sz="2400" b="1" kern="1200" dirty="0">
                          <a:solidFill>
                            <a:srgbClr val="002060"/>
                          </a:solidFill>
                          <a:effectLst/>
                          <a:latin typeface="Cambria" panose="02040503050406030204" pitchFamily="18" charset="0"/>
                          <a:ea typeface="Cambria" panose="02040503050406030204" pitchFamily="18" charset="0"/>
                          <a:cs typeface="+mn-cs"/>
                        </a:rPr>
                        <a:t>Cây cần ít nước.</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829158"/>
                  </a:ext>
                </a:extLst>
              </a:tr>
              <a:tr h="611727">
                <a:tc>
                  <a:txBody>
                    <a:bodyPr/>
                    <a:lstStyle/>
                    <a:p>
                      <a:pPr marL="0" marR="0">
                        <a:spcBef>
                          <a:spcPts val="0"/>
                        </a:spcBef>
                        <a:spcAft>
                          <a:spcPts val="0"/>
                        </a:spcAft>
                      </a:pPr>
                      <a:r>
                        <a:rPr lang="vi-VN" sz="2400" b="1" kern="1200" dirty="0">
                          <a:solidFill>
                            <a:srgbClr val="002060"/>
                          </a:solidFill>
                          <a:effectLst/>
                          <a:latin typeface="Cambria" panose="02040503050406030204" pitchFamily="18" charset="0"/>
                          <a:ea typeface="Cambria" panose="02040503050406030204" pitchFamily="18" charset="0"/>
                          <a:cs typeface="+mn-cs"/>
                        </a:rPr>
                        <a:t>Cây cần nhiều nước</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024879"/>
                  </a:ext>
                </a:extLst>
              </a:tr>
            </a:tbl>
          </a:graphicData>
        </a:graphic>
      </p:graphicFrame>
    </p:spTree>
    <p:extLst>
      <p:ext uri="{BB962C8B-B14F-4D97-AF65-F5344CB8AC3E}">
        <p14:creationId xmlns:p14="http://schemas.microsoft.com/office/powerpoint/2010/main" val="26777045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EE0A53-D836-6464-72BB-B7542B80C08F}"/>
              </a:ext>
            </a:extLst>
          </p:cNvPr>
          <p:cNvGraphicFramePr>
            <a:graphicFrameLocks noGrp="1"/>
          </p:cNvGraphicFramePr>
          <p:nvPr>
            <p:extLst>
              <p:ext uri="{D42A27DB-BD31-4B8C-83A1-F6EECF244321}">
                <p14:modId xmlns:p14="http://schemas.microsoft.com/office/powerpoint/2010/main" val="3219752220"/>
              </p:ext>
            </p:extLst>
          </p:nvPr>
        </p:nvGraphicFramePr>
        <p:xfrm>
          <a:off x="752476" y="1171575"/>
          <a:ext cx="11068050" cy="3366580"/>
        </p:xfrm>
        <a:graphic>
          <a:graphicData uri="http://schemas.openxmlformats.org/drawingml/2006/table">
            <a:tbl>
              <a:tblPr firstRow="1" firstCol="1" bandRow="1"/>
              <a:tblGrid>
                <a:gridCol w="4933949">
                  <a:extLst>
                    <a:ext uri="{9D8B030D-6E8A-4147-A177-3AD203B41FA5}">
                      <a16:colId xmlns:a16="http://schemas.microsoft.com/office/drawing/2014/main" val="2506457274"/>
                    </a:ext>
                  </a:extLst>
                </a:gridCol>
                <a:gridCol w="6134101">
                  <a:extLst>
                    <a:ext uri="{9D8B030D-6E8A-4147-A177-3AD203B41FA5}">
                      <a16:colId xmlns:a16="http://schemas.microsoft.com/office/drawing/2014/main" val="858955790"/>
                    </a:ext>
                  </a:extLst>
                </a:gridCol>
              </a:tblGrid>
              <a:tr h="8460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0"/>
                        </a:spcAft>
                      </a:pPr>
                      <a:r>
                        <a:rPr lang="vi-VN" sz="3200" dirty="0">
                          <a:solidFill>
                            <a:srgbClr val="002060"/>
                          </a:solidFill>
                          <a:effectLst/>
                          <a:latin typeface="Cambria" panose="02040503050406030204" pitchFamily="18" charset="0"/>
                          <a:ea typeface="Cambria" panose="02040503050406030204" pitchFamily="18" charset="0"/>
                        </a:rPr>
                        <a:t>Cây ưa bóng râm</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0873855"/>
                  </a:ext>
                </a:extLst>
              </a:tr>
              <a:tr h="8285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0"/>
                        </a:spcAft>
                      </a:pPr>
                      <a:r>
                        <a:rPr lang="vi-VN" sz="3200" b="1" kern="1200" dirty="0">
                          <a:solidFill>
                            <a:srgbClr val="002060"/>
                          </a:solidFill>
                          <a:effectLst/>
                          <a:latin typeface="Cambria" panose="02040503050406030204" pitchFamily="18" charset="0"/>
                          <a:ea typeface="Cambria" panose="02040503050406030204" pitchFamily="18" charset="0"/>
                          <a:cs typeface="+mn-cs"/>
                        </a:rPr>
                        <a:t>Cây cần nhiều nắng.</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endParaRPr lang="en-US" sz="1600" dirty="0">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13820295"/>
                  </a:ext>
                </a:extLst>
              </a:tr>
              <a:tr h="8460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0"/>
                        </a:spcAft>
                      </a:pPr>
                      <a:r>
                        <a:rPr lang="vi-VN" sz="3200" b="1" kern="1200" dirty="0">
                          <a:solidFill>
                            <a:srgbClr val="002060"/>
                          </a:solidFill>
                          <a:effectLst/>
                          <a:latin typeface="Cambria" panose="02040503050406030204" pitchFamily="18" charset="0"/>
                          <a:ea typeface="Cambria" panose="02040503050406030204" pitchFamily="18" charset="0"/>
                          <a:cs typeface="+mn-cs"/>
                        </a:rPr>
                        <a:t>Cây cần ít nước.</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endParaRPr lang="en-US" sz="1600" dirty="0">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61829158"/>
                  </a:ext>
                </a:extLst>
              </a:tr>
              <a:tr h="8460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0"/>
                        </a:spcAft>
                      </a:pPr>
                      <a:r>
                        <a:rPr lang="vi-VN" sz="3200" b="1" kern="1200" dirty="0">
                          <a:solidFill>
                            <a:srgbClr val="002060"/>
                          </a:solidFill>
                          <a:effectLst/>
                          <a:latin typeface="Cambria" panose="02040503050406030204" pitchFamily="18" charset="0"/>
                          <a:ea typeface="Cambria" panose="02040503050406030204" pitchFamily="18" charset="0"/>
                          <a:cs typeface="+mn-cs"/>
                        </a:rPr>
                        <a:t>Cây cần nhiều nước</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endParaRPr lang="en-US" sz="1600" dirty="0">
                        <a:effectLst/>
                        <a:latin typeface="Cambria" panose="02040503050406030204" pitchFamily="18" charset="0"/>
                        <a:ea typeface="Cambria" panose="020405030504060302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06024879"/>
                  </a:ext>
                </a:extLst>
              </a:tr>
            </a:tbl>
          </a:graphicData>
        </a:graphic>
      </p:graphicFrame>
      <p:sp>
        <p:nvSpPr>
          <p:cNvPr id="3" name="TextBox 2">
            <a:extLst>
              <a:ext uri="{FF2B5EF4-FFF2-40B4-BE49-F238E27FC236}">
                <a16:creationId xmlns:a16="http://schemas.microsoft.com/office/drawing/2014/main" id="{FC2CD89E-78EF-C654-0FC2-D01D9A89A5C2}"/>
              </a:ext>
            </a:extLst>
          </p:cNvPr>
          <p:cNvSpPr txBox="1"/>
          <p:nvPr/>
        </p:nvSpPr>
        <p:spPr>
          <a:xfrm>
            <a:off x="5934075" y="1238250"/>
            <a:ext cx="5476875" cy="646331"/>
          </a:xfrm>
          <a:prstGeom prst="rect">
            <a:avLst/>
          </a:prstGeom>
          <a:noFill/>
        </p:spPr>
        <p:txBody>
          <a:bodyPr wrap="square" rtlCol="0">
            <a:spAutoFit/>
          </a:bodyPr>
          <a:lstStyle/>
          <a:p>
            <a:r>
              <a:rPr lang="vi-VN" sz="3600" b="1" dirty="0">
                <a:solidFill>
                  <a:srgbClr val="FF0000"/>
                </a:solidFill>
                <a:latin typeface="Cambria" panose="02040503050406030204" pitchFamily="18" charset="0"/>
                <a:ea typeface="Cambria" panose="02040503050406030204" pitchFamily="18" charset="0"/>
              </a:rPr>
              <a:t>Hoa lan</a:t>
            </a:r>
            <a:endParaRPr lang="en-US" sz="36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FAA1FE6-319A-61EA-17D4-E447E3C26C29}"/>
              </a:ext>
            </a:extLst>
          </p:cNvPr>
          <p:cNvSpPr txBox="1"/>
          <p:nvPr/>
        </p:nvSpPr>
        <p:spPr>
          <a:xfrm>
            <a:off x="5829300" y="2085975"/>
            <a:ext cx="63627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Xương rồng,</a:t>
            </a:r>
            <a:r>
              <a:rPr lang="en-US" sz="3000" b="1" dirty="0">
                <a:solidFill>
                  <a:srgbClr val="FF0000"/>
                </a:solidFill>
                <a:latin typeface="Cambria" panose="02040503050406030204" pitchFamily="18" charset="0"/>
                <a:ea typeface="Cambria" panose="02040503050406030204" pitchFamily="18" charset="0"/>
              </a:rPr>
              <a:t> </a:t>
            </a:r>
            <a:r>
              <a:rPr lang="vi-VN" sz="3000" b="1" dirty="0">
                <a:solidFill>
                  <a:srgbClr val="FF0000"/>
                </a:solidFill>
                <a:latin typeface="Cambria" panose="02040503050406030204" pitchFamily="18" charset="0"/>
                <a:ea typeface="Cambria" panose="02040503050406030204" pitchFamily="18" charset="0"/>
              </a:rPr>
              <a:t>hoa súng,</a:t>
            </a:r>
            <a:r>
              <a:rPr lang="en-US" sz="3000" b="1" dirty="0">
                <a:solidFill>
                  <a:srgbClr val="FF0000"/>
                </a:solidFill>
                <a:latin typeface="Cambria" panose="02040503050406030204" pitchFamily="18" charset="0"/>
                <a:ea typeface="Cambria" panose="02040503050406030204" pitchFamily="18" charset="0"/>
              </a:rPr>
              <a:t> </a:t>
            </a:r>
            <a:r>
              <a:rPr lang="vi-VN" sz="3000" b="1" dirty="0">
                <a:solidFill>
                  <a:srgbClr val="FF0000"/>
                </a:solidFill>
                <a:latin typeface="Cambria" panose="02040503050406030204" pitchFamily="18" charset="0"/>
                <a:ea typeface="Cambria" panose="02040503050406030204" pitchFamily="18" charset="0"/>
              </a:rPr>
              <a:t>hoa giấy</a:t>
            </a:r>
            <a:endParaRPr lang="en-US" sz="30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6B99F1E-525A-DE69-69FF-45C064AAC71E}"/>
              </a:ext>
            </a:extLst>
          </p:cNvPr>
          <p:cNvSpPr txBox="1"/>
          <p:nvPr/>
        </p:nvSpPr>
        <p:spPr>
          <a:xfrm>
            <a:off x="5829300" y="2924175"/>
            <a:ext cx="63627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Xương rồn</a:t>
            </a:r>
            <a:r>
              <a:rPr lang="en-US" sz="3000" b="1" dirty="0">
                <a:solidFill>
                  <a:srgbClr val="FF0000"/>
                </a:solidFill>
                <a:latin typeface="Cambria" panose="02040503050406030204" pitchFamily="18" charset="0"/>
                <a:ea typeface="Cambria" panose="02040503050406030204" pitchFamily="18" charset="0"/>
              </a:rPr>
              <a:t>g</a:t>
            </a:r>
          </a:p>
        </p:txBody>
      </p:sp>
      <p:sp>
        <p:nvSpPr>
          <p:cNvPr id="6" name="TextBox 5">
            <a:extLst>
              <a:ext uri="{FF2B5EF4-FFF2-40B4-BE49-F238E27FC236}">
                <a16:creationId xmlns:a16="http://schemas.microsoft.com/office/drawing/2014/main" id="{A88D2805-E4A5-4172-9ED4-1A4AF3FE7181}"/>
              </a:ext>
            </a:extLst>
          </p:cNvPr>
          <p:cNvSpPr txBox="1"/>
          <p:nvPr/>
        </p:nvSpPr>
        <p:spPr>
          <a:xfrm>
            <a:off x="5829300" y="3819525"/>
            <a:ext cx="6362700" cy="553998"/>
          </a:xfrm>
          <a:prstGeom prst="rect">
            <a:avLst/>
          </a:prstGeom>
          <a:noFill/>
        </p:spPr>
        <p:txBody>
          <a:bodyPr wrap="square" rtlCol="0">
            <a:spAutoFit/>
          </a:bodyPr>
          <a:lstStyle/>
          <a:p>
            <a:r>
              <a:rPr lang="en-US" sz="3000" b="1" dirty="0" err="1">
                <a:solidFill>
                  <a:srgbClr val="FF0000"/>
                </a:solidFill>
                <a:latin typeface="Cambria" panose="02040503050406030204" pitchFamily="18" charset="0"/>
                <a:ea typeface="Cambria" panose="02040503050406030204" pitchFamily="18" charset="0"/>
              </a:rPr>
              <a:t>Hoa</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súng</a:t>
            </a:r>
            <a:endParaRPr lang="en-US" sz="3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94962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A967E-8434-E708-5408-735BD03EAA98}"/>
              </a:ext>
            </a:extLst>
          </p:cNvPr>
          <p:cNvSpPr txBox="1"/>
          <p:nvPr/>
        </p:nvSpPr>
        <p:spPr>
          <a:xfrm>
            <a:off x="1665528" y="1900645"/>
            <a:ext cx="8231867" cy="3539430"/>
          </a:xfrm>
          <a:prstGeom prst="rect">
            <a:avLst/>
          </a:prstGeom>
          <a:noFill/>
        </p:spPr>
        <p:txBody>
          <a:bodyPr wrap="square" rtlCol="0">
            <a:spAutoFit/>
          </a:bodyPr>
          <a:lstStyle/>
          <a:p>
            <a:pPr algn="just"/>
            <a:r>
              <a:rPr lang="vi-VN" sz="3200" b="1" i="1" dirty="0">
                <a:solidFill>
                  <a:prstClr val="black"/>
                </a:solidFill>
                <a:latin typeface="Cambria" panose="02040503050406030204" pitchFamily="18" charset="0"/>
                <a:ea typeface="Cambria" panose="02040503050406030204" pitchFamily="18" charset="0"/>
              </a:rPr>
              <a:t>Mỗi loại cây ở các giai đoạn phát triển có nhu cầu sống khác nhau.</a:t>
            </a:r>
            <a:r>
              <a:rPr lang="en-US" sz="3200" b="1" i="1" dirty="0">
                <a:solidFill>
                  <a:prstClr val="black"/>
                </a:solidFill>
                <a:latin typeface="Cambria" panose="02040503050406030204" pitchFamily="18" charset="0"/>
                <a:ea typeface="Cambria" panose="02040503050406030204" pitchFamily="18" charset="0"/>
              </a:rPr>
              <a:t> </a:t>
            </a:r>
            <a:r>
              <a:rPr lang="vi-VN" sz="3200" b="1" i="1" dirty="0">
                <a:solidFill>
                  <a:prstClr val="black"/>
                </a:solidFill>
                <a:latin typeface="Cambria" panose="02040503050406030204" pitchFamily="18" charset="0"/>
                <a:ea typeface="Cambria" panose="02040503050406030204" pitchFamily="18" charset="0"/>
              </a:rPr>
              <a:t>Lúa nước giai đoạn từ cây con đến khi trổ bông cần nhiều nước,</a:t>
            </a:r>
            <a:r>
              <a:rPr lang="en-US" sz="3200" b="1" i="1" dirty="0">
                <a:solidFill>
                  <a:prstClr val="black"/>
                </a:solidFill>
                <a:latin typeface="Cambria" panose="02040503050406030204" pitchFamily="18" charset="0"/>
                <a:ea typeface="Cambria" panose="02040503050406030204" pitchFamily="18" charset="0"/>
              </a:rPr>
              <a:t> </a:t>
            </a:r>
            <a:r>
              <a:rPr lang="vi-VN" sz="3200" b="1" i="1" dirty="0">
                <a:solidFill>
                  <a:prstClr val="black"/>
                </a:solidFill>
                <a:latin typeface="Cambria" panose="02040503050406030204" pitchFamily="18" charset="0"/>
                <a:ea typeface="Cambria" panose="02040503050406030204" pitchFamily="18" charset="0"/>
              </a:rPr>
              <a:t>nên</a:t>
            </a:r>
            <a:r>
              <a:rPr lang="en-US" sz="3200" b="1" i="1" dirty="0">
                <a:solidFill>
                  <a:prstClr val="black"/>
                </a:solidFill>
                <a:latin typeface="Cambria" panose="02040503050406030204" pitchFamily="18" charset="0"/>
                <a:ea typeface="Cambria" panose="02040503050406030204" pitchFamily="18" charset="0"/>
              </a:rPr>
              <a:t> </a:t>
            </a:r>
            <a:r>
              <a:rPr lang="vi-VN" sz="3200" b="1" i="1" dirty="0">
                <a:solidFill>
                  <a:prstClr val="black"/>
                </a:solidFill>
                <a:latin typeface="Cambria" panose="02040503050406030204" pitchFamily="18" charset="0"/>
                <a:ea typeface="Cambria" panose="02040503050406030204" pitchFamily="18" charset="0"/>
              </a:rPr>
              <a:t>để ruộng lúa ngập nước khoảng 2 cm đến 5 cm. </a:t>
            </a:r>
            <a:r>
              <a:rPr lang="en-US" sz="3200" b="1" i="1" dirty="0">
                <a:solidFill>
                  <a:prstClr val="black"/>
                </a:solidFill>
                <a:latin typeface="Cambria" panose="02040503050406030204" pitchFamily="18" charset="0"/>
                <a:ea typeface="Cambria" panose="02040503050406030204" pitchFamily="18" charset="0"/>
              </a:rPr>
              <a:t>K</a:t>
            </a:r>
            <a:r>
              <a:rPr lang="vi-VN" sz="3200" b="1" i="1" dirty="0">
                <a:solidFill>
                  <a:prstClr val="black"/>
                </a:solidFill>
                <a:latin typeface="Cambria" panose="02040503050406030204" pitchFamily="18" charset="0"/>
                <a:ea typeface="Cambria" panose="02040503050406030204" pitchFamily="18" charset="0"/>
              </a:rPr>
              <a:t>hi hạt lúa lớn và chín nhu cầu nước ít hơn,chỉ cần giữ ruộng đủ ẩm.</a:t>
            </a:r>
            <a:endParaRPr lang="en-US" sz="3200" b="1" dirty="0">
              <a:solidFill>
                <a:prstClr val="black"/>
              </a:solidFill>
              <a:latin typeface="Cambria" panose="02040503050406030204" pitchFamily="18" charset="0"/>
              <a:ea typeface="Cambria" panose="02040503050406030204" pitchFamily="18" charset="0"/>
            </a:endParaRPr>
          </a:p>
          <a:p>
            <a:pPr algn="just"/>
            <a:endParaRPr lang="en-US" sz="3200" b="1" dirty="0">
              <a:solidFill>
                <a:prstClr val="black"/>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165C5C9-38CC-49F8-735E-0D2542EED0B4}"/>
              </a:ext>
            </a:extLst>
          </p:cNvPr>
          <p:cNvPicPr>
            <a:picLocks noChangeAspect="1"/>
          </p:cNvPicPr>
          <p:nvPr/>
        </p:nvPicPr>
        <p:blipFill>
          <a:blip r:embed="rId2"/>
          <a:stretch>
            <a:fillRect/>
          </a:stretch>
        </p:blipFill>
        <p:spPr>
          <a:xfrm>
            <a:off x="4232787" y="704001"/>
            <a:ext cx="3207127" cy="958521"/>
          </a:xfrm>
          <a:prstGeom prst="rect">
            <a:avLst/>
          </a:prstGeom>
        </p:spPr>
      </p:pic>
      <p:sp>
        <p:nvSpPr>
          <p:cNvPr id="5" name="TextBox 4"/>
          <p:cNvSpPr txBox="1"/>
          <p:nvPr/>
        </p:nvSpPr>
        <p:spPr>
          <a:xfrm>
            <a:off x="2610466" y="840658"/>
            <a:ext cx="3200400" cy="923330"/>
          </a:xfrm>
          <a:prstGeom prst="rect">
            <a:avLst/>
          </a:prstGeom>
          <a:noFill/>
        </p:spPr>
        <p:txBody>
          <a:bodyPr wrap="square" rtlCol="0">
            <a:spAutoFit/>
          </a:bodyPr>
          <a:lstStyle/>
          <a:p>
            <a:r>
              <a:rPr lang="en-US" sz="5400" dirty="0" err="1" smtClean="0">
                <a:solidFill>
                  <a:srgbClr val="FF0000"/>
                </a:solidFill>
              </a:rPr>
              <a:t>Em</a:t>
            </a:r>
            <a:r>
              <a:rPr lang="en-US" sz="5400" dirty="0" smtClean="0">
                <a:solidFill>
                  <a:srgbClr val="FF0000"/>
                </a:solidFill>
              </a:rPr>
              <a:t> </a:t>
            </a:r>
            <a:r>
              <a:rPr lang="en-US" sz="5400" dirty="0" err="1" smtClean="0">
                <a:solidFill>
                  <a:srgbClr val="FF0000"/>
                </a:solidFill>
              </a:rPr>
              <a:t>có</a:t>
            </a:r>
            <a:r>
              <a:rPr lang="en-US" sz="5400" dirty="0" smtClean="0">
                <a:solidFill>
                  <a:srgbClr val="FF0000"/>
                </a:solidFill>
              </a:rPr>
              <a:t> </a:t>
            </a:r>
            <a:r>
              <a:rPr lang="en-US" sz="5400" dirty="0" err="1" smtClean="0">
                <a:solidFill>
                  <a:srgbClr val="FF0000"/>
                </a:solidFill>
              </a:rPr>
              <a:t>biết</a:t>
            </a:r>
            <a:endParaRPr lang="en-US" sz="5400" dirty="0">
              <a:solidFill>
                <a:srgbClr val="FF0000"/>
              </a:solidFill>
            </a:endParaRPr>
          </a:p>
        </p:txBody>
      </p:sp>
    </p:spTree>
    <p:extLst>
      <p:ext uri="{BB962C8B-B14F-4D97-AF65-F5344CB8AC3E}">
        <p14:creationId xmlns:p14="http://schemas.microsoft.com/office/powerpoint/2010/main" val="16059849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4">
            <a:extLst>
              <a:ext uri="{FF2B5EF4-FFF2-40B4-BE49-F238E27FC236}">
                <a16:creationId xmlns:a16="http://schemas.microsoft.com/office/drawing/2014/main" id="{9E2CAB6F-419F-6C33-141D-AE8BBFCAB35D}"/>
              </a:ext>
            </a:extLst>
          </p:cNvPr>
          <p:cNvSpPr txBox="1"/>
          <p:nvPr/>
        </p:nvSpPr>
        <p:spPr>
          <a:xfrm>
            <a:off x="1133764" y="1596228"/>
            <a:ext cx="10140254" cy="2123658"/>
          </a:xfrm>
          <a:prstGeom prst="rect">
            <a:avLst/>
          </a:prstGeom>
          <a:noFill/>
        </p:spPr>
        <p:txBody>
          <a:bodyPr wrap="square" rtlCol="0">
            <a:spAutoFit/>
          </a:bodyPr>
          <a:lstStyle/>
          <a:p>
            <a:pPr algn="just"/>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Lấy ví dụ về cây trồng cần nhiều nước, ít nước, cây thích hợp ở nơi bóng râm, cây cần nhiều nắng,...</a:t>
            </a:r>
          </a:p>
        </p:txBody>
      </p:sp>
    </p:spTree>
    <p:extLst>
      <p:ext uri="{BB962C8B-B14F-4D97-AF65-F5344CB8AC3E}">
        <p14:creationId xmlns:p14="http://schemas.microsoft.com/office/powerpoint/2010/main" val="19723610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EDDCC-0AF4-350F-3B03-29BDAF8CF9FD}"/>
              </a:ext>
            </a:extLst>
          </p:cNvPr>
          <p:cNvSpPr txBox="1"/>
          <p:nvPr/>
        </p:nvSpPr>
        <p:spPr>
          <a:xfrm>
            <a:off x="656583" y="479661"/>
            <a:ext cx="11049642" cy="1191816"/>
          </a:xfrm>
          <a:prstGeom prst="roundRect">
            <a:avLst/>
          </a:prstGeom>
          <a:solidFill>
            <a:schemeClr val="accent5">
              <a:lumMod val="20000"/>
              <a:lumOff val="80000"/>
            </a:schemeClr>
          </a:solidFill>
          <a:ln w="28575">
            <a:solidFill>
              <a:srgbClr val="00B050"/>
            </a:solidFill>
          </a:ln>
        </p:spPr>
        <p:txBody>
          <a:bodyPr wrap="square">
            <a:spAutoFit/>
          </a:bodyPr>
          <a:lstStyle/>
          <a:p>
            <a:pPr algn="ctr"/>
            <a:r>
              <a:rPr lang="vi-VN" sz="3200" b="1" dirty="0">
                <a:solidFill>
                  <a:srgbClr val="000000"/>
                </a:solidFill>
                <a:latin typeface="Calibri" panose="020F0502020204030204" pitchFamily="34" charset="0"/>
                <a:cs typeface="Calibri" panose="020F0502020204030204" pitchFamily="34" charset="0"/>
              </a:rPr>
              <a:t>Cây cần nhiều nước: cây lúa nước, cây hoa sen, cây rau muống, cây rau cần...</a:t>
            </a:r>
          </a:p>
        </p:txBody>
      </p:sp>
      <p:pic>
        <p:nvPicPr>
          <p:cNvPr id="3" name="Picture 2" descr="Nam Bắc - Vững bước cùng nhà nông">
            <a:extLst>
              <a:ext uri="{FF2B5EF4-FFF2-40B4-BE49-F238E27FC236}">
                <a16:creationId xmlns:a16="http://schemas.microsoft.com/office/drawing/2014/main" id="{0E5E3DD6-DF90-EE15-45B2-559C9EA1C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6" y="2315716"/>
            <a:ext cx="5523420" cy="3142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ẠT GIỐNG RAU MUỐNG NƯỚC THÁI LAN | Shopee Việt Nam">
            <a:extLst>
              <a:ext uri="{FF2B5EF4-FFF2-40B4-BE49-F238E27FC236}">
                <a16:creationId xmlns:a16="http://schemas.microsoft.com/office/drawing/2014/main" id="{5D0ADDEF-038C-CC42-ED2C-B800D215C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975" y="2362200"/>
            <a:ext cx="5537199"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310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598</Words>
  <Application>Microsoft Office PowerPoint</Application>
  <PresentationFormat>Widescreen</PresentationFormat>
  <Paragraphs>41</Paragraphs>
  <Slides>18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微软雅黑</vt:lpstr>
      <vt:lpstr>宋体</vt:lpstr>
      <vt:lpstr>#9Slide07 HoneyCream</vt:lpstr>
      <vt:lpstr>Arial</vt:lpstr>
      <vt:lpstr>Calibri</vt:lpstr>
      <vt:lpstr>Calibri Light</vt:lpstr>
      <vt:lpstr>Cambria</vt:lpstr>
      <vt:lpstr>等线</vt:lpstr>
      <vt:lpstr>Times New Roman</vt:lpstr>
      <vt:lpstr>Wingdings</vt:lpstr>
      <vt:lpstr>思源黑体 CN</vt:lpstr>
      <vt:lpstr>office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45</cp:revision>
  <dcterms:created xsi:type="dcterms:W3CDTF">2023-10-03T10:40:10Z</dcterms:created>
  <dcterms:modified xsi:type="dcterms:W3CDTF">2025-01-09T02:11:16Z</dcterms:modified>
</cp:coreProperties>
</file>