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3" r:id="rId4"/>
    <p:sldId id="260" r:id="rId5"/>
    <p:sldId id="264" r:id="rId6"/>
    <p:sldId id="265" r:id="rId7"/>
    <p:sldId id="266" r:id="rId8"/>
    <p:sldId id="273" r:id="rId9"/>
    <p:sldId id="267" r:id="rId10"/>
    <p:sldId id="278" r:id="rId11"/>
    <p:sldId id="262" r:id="rId12"/>
    <p:sldId id="27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91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8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6C924-D7F2-4BFD-9D8E-D166195DD29D}"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D9D06-81EE-4C7A-AB5A-5F3945FAF7CA}" type="slidenum">
              <a:rPr lang="en-US" smtClean="0"/>
              <a:t>‹#›</a:t>
            </a:fld>
            <a:endParaRPr lang="en-US"/>
          </a:p>
        </p:txBody>
      </p:sp>
    </p:spTree>
    <p:extLst>
      <p:ext uri="{BB962C8B-B14F-4D97-AF65-F5344CB8AC3E}">
        <p14:creationId xmlns:p14="http://schemas.microsoft.com/office/powerpoint/2010/main" val="411520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D7A7-B548-BE5A-B803-52E1AF7FBC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C0379A5-AAE2-D73D-3E71-36D12C3F92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5D28FFB-9B60-5164-7C78-E1F4ECB6A72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5" name="Footer Placeholder 4">
            <a:extLst>
              <a:ext uri="{FF2B5EF4-FFF2-40B4-BE49-F238E27FC236}">
                <a16:creationId xmlns:a16="http://schemas.microsoft.com/office/drawing/2014/main" id="{39FCF6F7-312C-5CFF-16BE-D24ED7F8BDF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4B9F2FB-2A4C-D9EF-1D19-0351C0B02A8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2195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276-1C64-DFCA-A2F4-564AF1C072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D3229DF-840A-DDBA-AE53-6A72008AFDD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F536AE7-287E-2B49-9B20-3B30865A6234}"/>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5" name="Footer Placeholder 4">
            <a:extLst>
              <a:ext uri="{FF2B5EF4-FFF2-40B4-BE49-F238E27FC236}">
                <a16:creationId xmlns:a16="http://schemas.microsoft.com/office/drawing/2014/main" id="{8CFE89FB-E4F1-CF83-1003-9D44171CCF7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79720B-4005-8003-C039-58BFB8253D8B}"/>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31698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52A60C-D05B-2D3B-8B6A-BDA22658A1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2B5D163-0B8C-B794-4DCA-C55D21CFD76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Tree>
    <p:extLst>
      <p:ext uri="{BB962C8B-B14F-4D97-AF65-F5344CB8AC3E}">
        <p14:creationId xmlns:p14="http://schemas.microsoft.com/office/powerpoint/2010/main" val="26924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CC6D-7EF0-4521-C3FD-F9AEA47F13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37FBFDC-2D1D-FBBA-69F2-63BA93975F7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75299E-47D6-04A7-F5CA-8CEB29DD8DC8}"/>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5" name="Footer Placeholder 4">
            <a:extLst>
              <a:ext uri="{FF2B5EF4-FFF2-40B4-BE49-F238E27FC236}">
                <a16:creationId xmlns:a16="http://schemas.microsoft.com/office/drawing/2014/main" id="{3493A933-EE50-8A1C-15C5-26FDC07531A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A7CBDA61-9A24-A64B-38F1-2027C996F672}"/>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402287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07B0-69AC-12AB-5352-2F15B2013A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5DEE09A-9569-EF87-5AF4-8D78BB0A4B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49931-8F15-72E4-FB19-837895B5FE65}"/>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5" name="Footer Placeholder 4">
            <a:extLst>
              <a:ext uri="{FF2B5EF4-FFF2-40B4-BE49-F238E27FC236}">
                <a16:creationId xmlns:a16="http://schemas.microsoft.com/office/drawing/2014/main" id="{9F4944AF-7840-5E4D-FD08-0C44EDCC260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81D131E-32A2-F4FE-0873-5ED8E512F4C7}"/>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5964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71D-CF81-1124-A0F7-1768742E9D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EC72AC4-3106-D1DF-6C40-B6DF7E6AD55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C2F771-D1ED-7885-15C2-69660AFC86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298D269-CCEB-F967-CC48-6C8741FEB181}"/>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6" name="Footer Placeholder 5">
            <a:extLst>
              <a:ext uri="{FF2B5EF4-FFF2-40B4-BE49-F238E27FC236}">
                <a16:creationId xmlns:a16="http://schemas.microsoft.com/office/drawing/2014/main" id="{6D332459-6CC4-EC06-7F5D-113A6E559E10}"/>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86560DE-9ABA-87D7-168F-9C53FE66C10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124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0C82-6389-C281-0D73-65A7D34FD8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82465BA-9C47-DDD9-985E-DBF53BDF17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04A2B-BE01-C942-A0B2-79F7551568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810DC5D-73C3-5A8A-BDD3-322CB2235D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0AC03-5657-EEB1-50FD-2D3D2B4AAC7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AAB9245-9C64-236D-95D5-42ADBF7B293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8" name="Footer Placeholder 7">
            <a:extLst>
              <a:ext uri="{FF2B5EF4-FFF2-40B4-BE49-F238E27FC236}">
                <a16:creationId xmlns:a16="http://schemas.microsoft.com/office/drawing/2014/main" id="{2ED4F8AF-6414-250B-6BDE-D14BA544996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852AD572-B261-9B6A-D31E-629B83DDD8EC}"/>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9530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B60F-CACB-999D-88AB-B9FC9A18E6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5E5F43A-F27F-5CB8-09EE-6FDAE26D1F1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4" name="Footer Placeholder 3">
            <a:extLst>
              <a:ext uri="{FF2B5EF4-FFF2-40B4-BE49-F238E27FC236}">
                <a16:creationId xmlns:a16="http://schemas.microsoft.com/office/drawing/2014/main" id="{0EBD949F-F2F6-2ED4-216A-0928F3B1774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4BFE8171-9DD6-41C7-7531-ADB4907BD38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41834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6320A-13A1-4F1F-91C8-C96B5C06F88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3" name="Footer Placeholder 2">
            <a:extLst>
              <a:ext uri="{FF2B5EF4-FFF2-40B4-BE49-F238E27FC236}">
                <a16:creationId xmlns:a16="http://schemas.microsoft.com/office/drawing/2014/main" id="{DC98987D-D829-F6E7-401F-01938A72AD3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41A9E9AE-EA31-2605-36AB-4908312621DE}"/>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8714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23AE-FE8A-E07B-6CD4-CB0BB79F0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0387CB3-C54B-F47F-B4BB-272104A6F5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4776156-6F8F-C869-8049-225CE7805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07706-4DBF-5A7D-96CF-8FD46463071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6" name="Footer Placeholder 5">
            <a:extLst>
              <a:ext uri="{FF2B5EF4-FFF2-40B4-BE49-F238E27FC236}">
                <a16:creationId xmlns:a16="http://schemas.microsoft.com/office/drawing/2014/main" id="{858C56D0-4845-218D-E6DB-71E5AB8B4E9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602366C8-2AF0-F8F0-46A0-C83869C501F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56080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2DA3-DF06-F9D7-0BED-6FA6B3F545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93CD3D7-F633-60DE-7795-A5F96FB7FC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6A59C19-2FF2-B785-845A-13ADC5E02B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56C18-68BF-6566-294D-4AE8BAFE5812}"/>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29/9/2025</a:t>
            </a:fld>
            <a:endParaRPr lang="en-SG"/>
          </a:p>
        </p:txBody>
      </p:sp>
      <p:sp>
        <p:nvSpPr>
          <p:cNvPr id="6" name="Footer Placeholder 5">
            <a:extLst>
              <a:ext uri="{FF2B5EF4-FFF2-40B4-BE49-F238E27FC236}">
                <a16:creationId xmlns:a16="http://schemas.microsoft.com/office/drawing/2014/main" id="{FD82DA77-E076-10DA-5D0A-CE76D04AC43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0680FA82-013E-14FD-BCDE-780215116BA0}"/>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35696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each with a lighthouse and a sailboat&#10;&#10;Description automatically generated">
            <a:extLst>
              <a:ext uri="{FF2B5EF4-FFF2-40B4-BE49-F238E27FC236}">
                <a16:creationId xmlns:a16="http://schemas.microsoft.com/office/drawing/2014/main" id="{F87326B5-6A27-17BA-E8D9-6DD1AA6EE1E5}"/>
              </a:ext>
            </a:extLst>
          </p:cNvPr>
          <p:cNvPicPr>
            <a:picLocks noChangeAspect="1"/>
          </p:cNvPicPr>
          <p:nvPr userDrawn="1"/>
        </p:nvPicPr>
        <p:blipFill>
          <a:blip r:embed="rId13" cstate="email">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3">
            <a:extLst>
              <a:ext uri="{FF2B5EF4-FFF2-40B4-BE49-F238E27FC236}">
                <a16:creationId xmlns:a16="http://schemas.microsoft.com/office/drawing/2014/main" id="{263043A8-BE01-63F0-61BB-AE2E959907A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6" name="Picture 15">
            <a:extLst>
              <a:ext uri="{FF2B5EF4-FFF2-40B4-BE49-F238E27FC236}">
                <a16:creationId xmlns:a16="http://schemas.microsoft.com/office/drawing/2014/main" id="{D64FEA7F-8ED2-B3DE-E1FE-42B6A982421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9" name="Picture 6">
            <a:extLst>
              <a:ext uri="{FF2B5EF4-FFF2-40B4-BE49-F238E27FC236}">
                <a16:creationId xmlns:a16="http://schemas.microsoft.com/office/drawing/2014/main" id="{CFFDA12C-571B-59F3-C40A-B3BF9E742427}"/>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20" name="Picture 6">
            <a:extLst>
              <a:ext uri="{FF2B5EF4-FFF2-40B4-BE49-F238E27FC236}">
                <a16:creationId xmlns:a16="http://schemas.microsoft.com/office/drawing/2014/main" id="{33702848-446A-9740-090D-21021A7C674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1" name="Picture 6">
            <a:extLst>
              <a:ext uri="{FF2B5EF4-FFF2-40B4-BE49-F238E27FC236}">
                <a16:creationId xmlns:a16="http://schemas.microsoft.com/office/drawing/2014/main" id="{A3E114E4-8225-A537-D561-98544C3F72A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2" name="Picture 6">
            <a:extLst>
              <a:ext uri="{FF2B5EF4-FFF2-40B4-BE49-F238E27FC236}">
                <a16:creationId xmlns:a16="http://schemas.microsoft.com/office/drawing/2014/main" id="{4C59528F-AA8B-FF29-6A9C-93E7A8B84DA1}"/>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3" name="Picture 6">
            <a:extLst>
              <a:ext uri="{FF2B5EF4-FFF2-40B4-BE49-F238E27FC236}">
                <a16:creationId xmlns:a16="http://schemas.microsoft.com/office/drawing/2014/main" id="{ED61A2F4-776B-65C5-90CE-436BEB3A931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4" name="Picture 6">
            <a:extLst>
              <a:ext uri="{FF2B5EF4-FFF2-40B4-BE49-F238E27FC236}">
                <a16:creationId xmlns:a16="http://schemas.microsoft.com/office/drawing/2014/main" id="{5264D55E-786D-27AE-2B8B-657CFEAD6F86}"/>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5" name="Picture 6">
            <a:extLst>
              <a:ext uri="{FF2B5EF4-FFF2-40B4-BE49-F238E27FC236}">
                <a16:creationId xmlns:a16="http://schemas.microsoft.com/office/drawing/2014/main" id="{EDC7790F-1EDA-DDD0-189F-E2255CC003DC}"/>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6" name="Picture 6">
            <a:extLst>
              <a:ext uri="{FF2B5EF4-FFF2-40B4-BE49-F238E27FC236}">
                <a16:creationId xmlns:a16="http://schemas.microsoft.com/office/drawing/2014/main" id="{911C5BDD-C37F-9258-4D04-8B61DCDFA3EA}"/>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59188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jpg"/><Relationship Id="rId16" Type="http://schemas.microsoft.com/office/2007/relationships/hdphoto" Target="../media/hdphoto5.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9" name="Picture 18" descr="A beach with a lighthouse and a sailboat&#10;&#10;Description automatically generated">
            <a:extLst>
              <a:ext uri="{FF2B5EF4-FFF2-40B4-BE49-F238E27FC236}">
                <a16:creationId xmlns:a16="http://schemas.microsoft.com/office/drawing/2014/main" id="{75EFE513-72AD-ACBB-B2E3-49B26DA590CE}"/>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0886" y="-581186"/>
            <a:ext cx="12192000" cy="7439186"/>
          </a:xfrm>
          <a:prstGeom prst="rect">
            <a:avLst/>
          </a:prstGeom>
        </p:spPr>
      </p:pic>
      <p:pic>
        <p:nvPicPr>
          <p:cNvPr id="7" name="Picture 6" descr="A cartoon of a beach with a body of water and mountains&#10;&#10;Description automatically generated">
            <a:extLst>
              <a:ext uri="{FF2B5EF4-FFF2-40B4-BE49-F238E27FC236}">
                <a16:creationId xmlns:a16="http://schemas.microsoft.com/office/drawing/2014/main" id="{F19C6FBD-4AB6-737B-E5E4-54F9B1AF87C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6650" b="63650" l="68600" r="98667">
                        <a14:foregroundMark x1="68633" y1="60300" x2="98667" y2="60950"/>
                        <a14:foregroundMark x1="67767" y1="62050" x2="79084" y2="63150"/>
                        <a14:foregroundMark x1="87306" y1="63292" x2="96667" y2="62200"/>
                        <a14:foregroundMark x1="76333" y1="37000" x2="83733" y2="36050"/>
                        <a14:foregroundMark x1="83733" y1="36050" x2="88533" y2="36650"/>
                        <a14:foregroundMark x1="88533" y1="36650" x2="88833" y2="37000"/>
                        <a14:backgroundMark x1="78767" y1="63950" x2="83433" y2="63150"/>
                        <a14:backgroundMark x1="83433" y1="63150" x2="87367" y2="63150"/>
                      </a14:backgroundRemoval>
                    </a14:imgEffect>
                  </a14:imgLayer>
                </a14:imgProps>
              </a:ext>
              <a:ext uri="{28A0092B-C50C-407E-A947-70E740481C1C}">
                <a14:useLocalDpi xmlns:a14="http://schemas.microsoft.com/office/drawing/2010/main" val="0"/>
              </a:ext>
            </a:extLst>
          </a:blip>
          <a:srcRect l="65979" t="33968" b="36984"/>
          <a:stretch/>
        </p:blipFill>
        <p:spPr>
          <a:xfrm>
            <a:off x="7706438" y="1485965"/>
            <a:ext cx="1997528" cy="1137007"/>
          </a:xfrm>
          <a:prstGeom prst="rect">
            <a:avLst/>
          </a:prstGeom>
        </p:spPr>
      </p:pic>
      <p:pic>
        <p:nvPicPr>
          <p:cNvPr id="8" name="Picture 7" descr="A flag on a hill&#10;&#10;Description automatically generated">
            <a:extLst>
              <a:ext uri="{FF2B5EF4-FFF2-40B4-BE49-F238E27FC236}">
                <a16:creationId xmlns:a16="http://schemas.microsoft.com/office/drawing/2014/main" id="{250D37AE-4C63-6D05-73B4-1FAA38253F7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980" b="99232" l="9980" r="89980">
                        <a14:foregroundMark x1="76404" y1="91758" x2="88485" y2="99232"/>
                        <a14:backgroundMark x1="17333" y1="86505" x2="67556" y2="98020"/>
                        <a14:backgroundMark x1="35475" y1="33293" x2="43596" y2="51273"/>
                        <a14:backgroundMark x1="43596" y1="51273" x2="31556" y2="49939"/>
                        <a14:backgroundMark x1="31556" y1="49939" x2="28040" y2="48040"/>
                        <a14:backgroundMark x1="50020" y1="48444" x2="88970" y2="60242"/>
                        <a14:backgroundMark x1="88970" y1="60242" x2="89293" y2="60525"/>
                      </a14:backgroundRemoval>
                    </a14:imgEffect>
                  </a14:imgLayer>
                </a14:imgProps>
              </a:ext>
              <a:ext uri="{28A0092B-C50C-407E-A947-70E740481C1C}">
                <a14:useLocalDpi xmlns:a14="http://schemas.microsoft.com/office/drawing/2010/main" val="0"/>
              </a:ext>
            </a:extLst>
          </a:blip>
          <a:srcRect l="36198" t="4635" b="44723"/>
          <a:stretch/>
        </p:blipFill>
        <p:spPr>
          <a:xfrm>
            <a:off x="4299856" y="76365"/>
            <a:ext cx="1311729" cy="1131081"/>
          </a:xfrm>
          <a:prstGeom prst="rect">
            <a:avLst/>
          </a:prstGeom>
        </p:spPr>
      </p:pic>
      <p:pic>
        <p:nvPicPr>
          <p:cNvPr id="9" name="Picture 8">
            <a:extLst>
              <a:ext uri="{FF2B5EF4-FFF2-40B4-BE49-F238E27FC236}">
                <a16:creationId xmlns:a16="http://schemas.microsoft.com/office/drawing/2014/main" id="{A9CA89AD-53FC-799E-35A0-E23FBF2A4EB7}"/>
              </a:ext>
            </a:extLst>
          </p:cNvPr>
          <p:cNvPicPr>
            <a:picLocks noChangeAspect="1"/>
          </p:cNvPicPr>
          <p:nvPr/>
        </p:nvPicPr>
        <p:blipFill>
          <a:blip r:embed="rId9"/>
          <a:stretch>
            <a:fillRect/>
          </a:stretch>
        </p:blipFill>
        <p:spPr>
          <a:xfrm>
            <a:off x="5229290" y="895649"/>
            <a:ext cx="4249280" cy="969348"/>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7956" y="-214864"/>
            <a:ext cx="1403357" cy="1403357"/>
          </a:xfrm>
          <a:prstGeom prst="rect">
            <a:avLst/>
          </a:prstGeom>
        </p:spPr>
      </p:pic>
      <p:pic>
        <p:nvPicPr>
          <p:cNvPr id="14" name="Picture 13">
            <a:extLst>
              <a:ext uri="{FF2B5EF4-FFF2-40B4-BE49-F238E27FC236}">
                <a16:creationId xmlns:a16="http://schemas.microsoft.com/office/drawing/2014/main" id="{2CA9E224-6E25-B01B-8951-09C246D09522}"/>
              </a:ext>
            </a:extLst>
          </p:cNvPr>
          <p:cNvPicPr>
            <a:picLocks noChangeAspect="1"/>
          </p:cNvPicPr>
          <p:nvPr/>
        </p:nvPicPr>
        <p:blipFill>
          <a:blip r:embed="rId11"/>
          <a:stretch>
            <a:fillRect/>
          </a:stretch>
        </p:blipFill>
        <p:spPr>
          <a:xfrm>
            <a:off x="2520692" y="2102446"/>
            <a:ext cx="8765703" cy="2038235"/>
          </a:xfrm>
          <a:prstGeom prst="rect">
            <a:avLst/>
          </a:prstGeom>
        </p:spPr>
      </p:pic>
      <p:pic>
        <p:nvPicPr>
          <p:cNvPr id="17" name="Picture 16">
            <a:extLst>
              <a:ext uri="{FF2B5EF4-FFF2-40B4-BE49-F238E27FC236}">
                <a16:creationId xmlns:a16="http://schemas.microsoft.com/office/drawing/2014/main" id="{6DA2C867-7D50-E977-4C79-011AC76880A5}"/>
              </a:ext>
            </a:extLst>
          </p:cNvPr>
          <p:cNvPicPr>
            <a:picLocks noChangeAspect="1"/>
          </p:cNvPicPr>
          <p:nvPr/>
        </p:nvPicPr>
        <p:blipFill>
          <a:blip r:embed="rId12"/>
          <a:stretch>
            <a:fillRect/>
          </a:stretch>
        </p:blipFill>
        <p:spPr>
          <a:xfrm>
            <a:off x="6331715" y="4132190"/>
            <a:ext cx="7344512" cy="1862835"/>
          </a:xfrm>
          <a:prstGeom prst="rect">
            <a:avLst/>
          </a:prstGeom>
        </p:spPr>
      </p:pic>
      <p:sp>
        <p:nvSpPr>
          <p:cNvPr id="22" name="TextBox 21">
            <a:extLst>
              <a:ext uri="{FF2B5EF4-FFF2-40B4-BE49-F238E27FC236}">
                <a16:creationId xmlns:a16="http://schemas.microsoft.com/office/drawing/2014/main" id="{2BE81E8C-1F8A-C714-8E1D-3D70263D9B17}"/>
              </a:ext>
            </a:extLst>
          </p:cNvPr>
          <p:cNvSpPr txBox="1"/>
          <p:nvPr/>
        </p:nvSpPr>
        <p:spPr>
          <a:xfrm>
            <a:off x="3286761" y="4224631"/>
            <a:ext cx="6935790" cy="553998"/>
          </a:xfrm>
          <a:prstGeom prst="rect">
            <a:avLst/>
          </a:prstGeom>
          <a:noFill/>
        </p:spPr>
        <p:txBody>
          <a:bodyPr wrap="square">
            <a:spAutoFit/>
          </a:bodyPr>
          <a:lstStyle/>
          <a:p>
            <a:r>
              <a:rPr lang="vi-VN" altLang="en-GB" sz="3000" b="1" dirty="0">
                <a:ln>
                  <a:solidFill>
                    <a:schemeClr val="bg1"/>
                  </a:solidFill>
                </a:ln>
                <a:latin typeface="+mj-lt"/>
                <a:cs typeface="Times New Roman" panose="02020603050405020304" pitchFamily="18" charset="0"/>
                <a:sym typeface="Arial"/>
              </a:rPr>
              <a:t>(Tiết 2 – Trang 17)</a:t>
            </a:r>
            <a:r>
              <a:rPr lang="en-US" altLang="en-GB" sz="3000" b="1" dirty="0">
                <a:ln>
                  <a:solidFill>
                    <a:schemeClr val="bg1"/>
                  </a:solidFill>
                </a:ln>
                <a:latin typeface="+mj-lt"/>
                <a:cs typeface="Times New Roman" panose="02020603050405020304" pitchFamily="18" charset="0"/>
                <a:sym typeface="Arial"/>
              </a:rPr>
              <a:t> </a:t>
            </a:r>
            <a:endParaRPr lang="en-SG" sz="3000" dirty="0">
              <a:ln>
                <a:solidFill>
                  <a:schemeClr val="bg1"/>
                </a:solidFill>
              </a:ln>
              <a:latin typeface="+mj-lt"/>
            </a:endParaRPr>
          </a:p>
        </p:txBody>
      </p:sp>
      <p:pic>
        <p:nvPicPr>
          <p:cNvPr id="23" name="Picture 22">
            <a:extLst>
              <a:ext uri="{FF2B5EF4-FFF2-40B4-BE49-F238E27FC236}">
                <a16:creationId xmlns:a16="http://schemas.microsoft.com/office/drawing/2014/main" id="{EB053394-FB04-0272-2E98-30737B616118}"/>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t="37667"/>
          <a:stretch/>
        </p:blipFill>
        <p:spPr>
          <a:xfrm>
            <a:off x="449060" y="3593566"/>
            <a:ext cx="483466" cy="512471"/>
          </a:xfrm>
          <a:prstGeom prst="rect">
            <a:avLst/>
          </a:prstGeom>
        </p:spPr>
      </p:pic>
      <p:pic>
        <p:nvPicPr>
          <p:cNvPr id="25" name="Picture 24" descr="A logo with a cartoon face and bamboo&#10;&#10;Description automatically generated">
            <a:extLst>
              <a:ext uri="{FF2B5EF4-FFF2-40B4-BE49-F238E27FC236}">
                <a16:creationId xmlns:a16="http://schemas.microsoft.com/office/drawing/2014/main" id="{867ECA06-1541-52A3-9B65-6AFA219C6ABA}"/>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6019" y="5425754"/>
            <a:ext cx="1279382" cy="1319129"/>
          </a:xfrm>
          <a:prstGeom prst="rect">
            <a:avLst/>
          </a:prstGeom>
        </p:spPr>
      </p:pic>
      <p:pic>
        <p:nvPicPr>
          <p:cNvPr id="2" name="Picture 1" descr="A couple of kids holding flags&#10;&#10;Description automatically generated">
            <a:extLst>
              <a:ext uri="{FF2B5EF4-FFF2-40B4-BE49-F238E27FC236}">
                <a16:creationId xmlns:a16="http://schemas.microsoft.com/office/drawing/2014/main" id="{C9940DD0-25FA-44C8-9319-A896EDB156FB}"/>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2989" b="96365" l="4067" r="97437">
                        <a14:foregroundMark x1="29563" y1="3796" x2="41148" y2="93498"/>
                        <a14:foregroundMark x1="4067" y1="22052" x2="14388" y2="36511"/>
                        <a14:foregroundMark x1="28230" y1="76333" x2="26965" y2="93215"/>
                        <a14:foregroundMark x1="26965" y1="93215" x2="20437" y2="94588"/>
                        <a14:foregroundMark x1="34689" y1="78393" x2="39474" y2="89903"/>
                        <a14:foregroundMark x1="39474" y1="89903" x2="39918" y2="90468"/>
                        <a14:foregroundMark x1="80212" y1="14903" x2="72044" y2="16438"/>
                        <a14:foregroundMark x1="72044" y1="16438" x2="60355" y2="32754"/>
                        <a14:foregroundMark x1="59649" y1="41923" x2="57792" y2="66034"/>
                        <a14:foregroundMark x1="60355" y1="32754" x2="60030" y2="36976"/>
                        <a14:foregroundMark x1="57907" y1="66326" x2="61825" y2="76252"/>
                        <a14:foregroundMark x1="61825" y1="76252" x2="68045" y2="79321"/>
                        <a14:foregroundMark x1="68045" y1="79321" x2="74231" y2="78837"/>
                        <a14:foregroundMark x1="74231" y1="78837" x2="79392" y2="64166"/>
                        <a14:foregroundMark x1="77607" y1="34250" x2="75940" y2="16599"/>
                        <a14:foregroundMark x1="78645" y1="45235" x2="77806" y2="36350"/>
                        <a14:foregroundMark x1="75940" y1="16599" x2="75666" y2="16357"/>
                        <a14:foregroundMark x1="93404" y1="3029" x2="88278" y2="18417"/>
                        <a14:foregroundMark x1="93541" y1="5412" x2="97266" y2="11793"/>
                        <a14:foregroundMark x1="97266" y1="11793" x2="97437" y2="12682"/>
                        <a14:foregroundMark x1="77409" y1="76979" x2="80588" y2="86834"/>
                        <a14:foregroundMark x1="80588" y1="86834" x2="87389" y2="88813"/>
                        <a14:foregroundMark x1="87389" y1="88813" x2="90021" y2="85703"/>
                        <a14:foregroundMark x1="63568" y1="81745" x2="63807" y2="93861"/>
                        <a14:foregroundMark x1="63807" y1="93861" x2="59672" y2="96365"/>
                        <a14:foregroundMark x1="72693" y1="50969" x2="76589" y2="61753"/>
                        <a14:foregroundMark x1="68660" y1="54281" x2="74094" y2="60339"/>
                        <a14:foregroundMark x1="74094" y1="60339" x2="74197" y2="60784"/>
                        <a14:foregroundMark x1="43404" y1="87924" x2="40226" y2="95396"/>
                        <a14:foregroundMark x1="40226" y1="95396" x2="40191" y2="96365"/>
                        <a14:foregroundMark x1="30109" y1="50000" x2="37902" y2="70315"/>
                        <a14:foregroundMark x1="29323" y1="7956" x2="20130" y2="11753"/>
                        <a14:foregroundMark x1="20130" y1="11753" x2="10629" y2="21284"/>
                        <a14:foregroundMark x1="42891" y1="13651" x2="45899" y2="21729"/>
                        <a14:foregroundMark x1="45899" y1="21729" x2="48530" y2="25242"/>
                        <a14:foregroundMark x1="24470" y1="79362" x2="24607" y2="91599"/>
                        <a14:backgroundMark x1="76999" y1="47132" x2="80485" y2="61834"/>
                        <a14:backgroundMark x1="80485" y1="61834" x2="77820" y2="47132"/>
                        <a14:backgroundMark x1="78606" y1="45719" x2="79426" y2="52544"/>
                        <a14:backgroundMark x1="79016" y1="52060" x2="79699" y2="54120"/>
                        <a14:backgroundMark x1="79836" y1="61591" x2="79289" y2="64136"/>
                        <a14:backgroundMark x1="77546" y1="46527" x2="79699" y2="45396"/>
                        <a14:backgroundMark x1="79426" y1="34289" x2="72420" y2="38409"/>
                        <a14:backgroundMark x1="59809" y1="38893" x2="62884" y2="38732"/>
                        <a14:backgroundMark x1="59945" y1="37480" x2="59809" y2="40953"/>
                        <a14:backgroundMark x1="59945" y1="40630" x2="59672" y2="42367"/>
                        <a14:backgroundMark x1="59535" y1="36995" x2="59672" y2="41922"/>
                        <a14:backgroundMark x1="77409" y1="37318" x2="78879" y2="36026"/>
                        <a14:backgroundMark x1="60868" y1="50485" x2="60082" y2="53029"/>
                        <a14:backgroundMark x1="58476" y1="63489" x2="58066" y2="66357"/>
                      </a14:backgroundRemoval>
                    </a14:imgEffect>
                  </a14:imgLayer>
                </a14:imgProps>
              </a:ext>
              <a:ext uri="{28A0092B-C50C-407E-A947-70E740481C1C}">
                <a14:useLocalDpi xmlns:a14="http://schemas.microsoft.com/office/drawing/2010/main" val="0"/>
              </a:ext>
            </a:extLst>
          </a:blip>
          <a:stretch>
            <a:fillRect/>
          </a:stretch>
        </p:blipFill>
        <p:spPr>
          <a:xfrm>
            <a:off x="-10886" y="3796227"/>
            <a:ext cx="3633302" cy="3075264"/>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5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8B6C4FD0-4AA5-1A5D-1E75-67E2A55AE001}"/>
              </a:ext>
            </a:extLst>
          </p:cNvPr>
          <p:cNvSpPr/>
          <p:nvPr/>
        </p:nvSpPr>
        <p:spPr>
          <a:xfrm>
            <a:off x="1349829" y="1273629"/>
            <a:ext cx="10559144" cy="529065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Hình 8. Bộ đội hải quân tuần tra bảo vệ biển, đảo: Bộ đội hải quân Việt Nam là lực lượng quan trọng, chủ chốt trong quá trình bảo vệ chủ quyền biển, đảo. Hoạt động tuần tra, bảo vệ biển đảo diễn ra liên tục, thường xuyên giúp cho việc thực thi và bảo vệ chủ quyền biển, đảo luôn chủ động, góp phần giữ vững biển, đảo quê hương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9" name="TextBox 8">
            <a:extLst>
              <a:ext uri="{FF2B5EF4-FFF2-40B4-BE49-F238E27FC236}">
                <a16:creationId xmlns:a16="http://schemas.microsoft.com/office/drawing/2014/main" id="{16E08D19-0982-292D-DFBE-190C5F298F57}"/>
              </a:ext>
            </a:extLst>
          </p:cNvPr>
          <p:cNvSpPr txBox="1"/>
          <p:nvPr/>
        </p:nvSpPr>
        <p:spPr>
          <a:xfrm>
            <a:off x="1487261" y="1553568"/>
            <a:ext cx="10284280" cy="4662815"/>
          </a:xfrm>
          <a:prstGeom prst="rect">
            <a:avLst/>
          </a:prstGeom>
          <a:noFill/>
        </p:spPr>
        <p:txBody>
          <a:bodyPr wrap="square">
            <a:spAutoFit/>
          </a:bodyPr>
          <a:lstStyle/>
          <a:p>
            <a:pPr algn="just"/>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Từ</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xưa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đến</a:t>
            </a:r>
            <a:r>
              <a:rPr lang="en-SG" sz="3300" b="1" dirty="0">
                <a:latin typeface="Cambria" panose="02040503050406030204" pitchFamily="18" charset="0"/>
                <a:ea typeface="Cambria" panose="02040503050406030204" pitchFamily="18" charset="0"/>
              </a:rPr>
              <a:t> nay, </a:t>
            </a:r>
            <a:r>
              <a:rPr lang="en-SG" sz="3300" b="1" dirty="0" err="1">
                <a:latin typeface="Cambria" panose="02040503050406030204" pitchFamily="18" charset="0"/>
                <a:ea typeface="Cambria" panose="02040503050406030204" pitchFamily="18" charset="0"/>
              </a:rPr>
              <a:t>các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thế</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người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Việt</a:t>
            </a:r>
            <a:r>
              <a:rPr lang="en-SG" sz="3300" b="1" dirty="0">
                <a:latin typeface="Cambria" panose="02040503050406030204" pitchFamily="18" charset="0"/>
                <a:ea typeface="Cambria" panose="02040503050406030204" pitchFamily="18" charset="0"/>
              </a:rPr>
              <a:t> Nam </a:t>
            </a:r>
            <a:r>
              <a:rPr lang="en-SG" sz="3300" b="1" dirty="0" err="1">
                <a:latin typeface="Cambria" panose="02040503050406030204" pitchFamily="18" charset="0"/>
                <a:ea typeface="Cambria" panose="02040503050406030204" pitchFamily="18" charset="0"/>
              </a:rPr>
              <a:t>đã</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dành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nhiều</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công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sức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khai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lập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biển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bằng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những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hoạt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động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cụ</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đã</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góp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từng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bước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lập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đối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với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Hoàng Sa, </a:t>
            </a:r>
            <a:r>
              <a:rPr lang="en-SG" sz="3300" b="1" dirty="0" err="1">
                <a:latin typeface="Cambria" panose="02040503050406030204" pitchFamily="18" charset="0"/>
                <a:ea typeface="Cambria" panose="02040503050406030204" pitchFamily="18" charset="0"/>
              </a:rPr>
              <a:t>quần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Trường</a:t>
            </a:r>
            <a:r>
              <a:rPr lang="en-SG" sz="3300" b="1" dirty="0">
                <a:latin typeface="Cambria" panose="02040503050406030204" pitchFamily="18" charset="0"/>
                <a:ea typeface="Cambria" panose="02040503050406030204" pitchFamily="18" charset="0"/>
              </a:rPr>
              <a:t> Sa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trình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diễn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ra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liên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tục</a:t>
            </a:r>
            <a:r>
              <a:rPr lang="en-SG" sz="3300" b="1" dirty="0">
                <a:latin typeface="Cambria" panose="02040503050406030204" pitchFamily="18" charset="0"/>
                <a:ea typeface="Cambria" panose="02040503050406030204" pitchFamily="18" charset="0"/>
              </a:rPr>
              <a:t>. Trong </a:t>
            </a:r>
            <a:r>
              <a:rPr lang="en-SG" sz="3300" b="1" dirty="0" err="1">
                <a:latin typeface="Cambria" panose="02040503050406030204" pitchFamily="18" charset="0"/>
                <a:ea typeface="Cambria" panose="02040503050406030204" pitchFamily="18" charset="0"/>
              </a:rPr>
              <a:t>suốt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trình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nước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Việt</a:t>
            </a:r>
            <a:r>
              <a:rPr lang="en-SG" sz="3300" b="1" dirty="0">
                <a:latin typeface="Cambria" panose="02040503050406030204" pitchFamily="18" charset="0"/>
                <a:ea typeface="Cambria" panose="02040503050406030204" pitchFamily="18" charset="0"/>
              </a:rPr>
              <a:t> Nam </a:t>
            </a:r>
            <a:r>
              <a:rPr lang="en-SG" sz="3300" b="1" dirty="0" err="1">
                <a:latin typeface="Cambria" panose="02040503050406030204" pitchFamily="18" charset="0"/>
                <a:ea typeface="Cambria" panose="02040503050406030204" pitchFamily="18" charset="0"/>
              </a:rPr>
              <a:t>luôn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hành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động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quyết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liệt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tích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lợi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ích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hợp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pháp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của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quốc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gia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trên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biển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hải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F8E9C7A3-0235-6D76-9242-DEE71D40EAB2}"/>
              </a:ext>
            </a:extLst>
          </p:cNvPr>
          <p:cNvPicPr>
            <a:picLocks noChangeAspect="1"/>
          </p:cNvPicPr>
          <p:nvPr/>
        </p:nvPicPr>
        <p:blipFill>
          <a:blip r:embed="rId2"/>
          <a:stretch>
            <a:fillRect/>
          </a:stretch>
        </p:blipFill>
        <p:spPr>
          <a:xfrm>
            <a:off x="4293162" y="8769"/>
            <a:ext cx="5347383" cy="1544799"/>
          </a:xfrm>
          <a:prstGeom prst="rect">
            <a:avLst/>
          </a:prstGeom>
        </p:spPr>
      </p:pic>
    </p:spTree>
    <p:extLst>
      <p:ext uri="{BB962C8B-B14F-4D97-AF65-F5344CB8AC3E}">
        <p14:creationId xmlns:p14="http://schemas.microsoft.com/office/powerpoint/2010/main" val="24408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C2230-ACA5-ED8C-19C6-D5A9601676BB}"/>
              </a:ext>
            </a:extLst>
          </p:cNvPr>
          <p:cNvPicPr>
            <a:picLocks noChangeAspect="1"/>
          </p:cNvPicPr>
          <p:nvPr/>
        </p:nvPicPr>
        <p:blipFill>
          <a:blip r:embed="rId2"/>
          <a:stretch>
            <a:fillRect/>
          </a:stretch>
        </p:blipFill>
        <p:spPr>
          <a:xfrm>
            <a:off x="2286000" y="2462325"/>
            <a:ext cx="10030317" cy="2288895"/>
          </a:xfrm>
          <a:prstGeom prst="rect">
            <a:avLst/>
          </a:prstGeom>
        </p:spPr>
      </p:pic>
    </p:spTree>
    <p:extLst>
      <p:ext uri="{BB962C8B-B14F-4D97-AF65-F5344CB8AC3E}">
        <p14:creationId xmlns:p14="http://schemas.microsoft.com/office/powerpoint/2010/main" val="35059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2E3F092-9263-8A60-7879-B2FA67A386C0}"/>
              </a:ext>
            </a:extLst>
          </p:cNvPr>
          <p:cNvSpPr/>
          <p:nvPr/>
        </p:nvSpPr>
        <p:spPr>
          <a:xfrm>
            <a:off x="4223656" y="2398593"/>
            <a:ext cx="7565571" cy="30333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64373CD0-B98F-08C6-36C1-1D5A4B2C1F87}"/>
              </a:ext>
            </a:extLst>
          </p:cNvPr>
          <p:cNvSpPr txBox="1"/>
          <p:nvPr/>
        </p:nvSpPr>
        <p:spPr>
          <a:xfrm>
            <a:off x="4348840" y="2391443"/>
            <a:ext cx="7315201" cy="2985433"/>
          </a:xfrm>
          <a:prstGeom prst="rect">
            <a:avLst/>
          </a:prstGeom>
          <a:noFill/>
        </p:spPr>
        <p:txBody>
          <a:bodyPr wrap="square" rtlCol="0">
            <a:spAutoFit/>
          </a:bodyPr>
          <a:lstStyle/>
          <a:p>
            <a:pPr algn="ctr"/>
            <a:r>
              <a:rPr lang="vi-VN" sz="4700" b="1" dirty="0">
                <a:solidFill>
                  <a:srgbClr val="C00000"/>
                </a:solidFill>
                <a:latin typeface="Cambria" panose="02040503050406030204" pitchFamily="18" charset="0"/>
                <a:ea typeface="Cambria" panose="02040503050406030204" pitchFamily="18" charset="0"/>
              </a:rPr>
              <a:t>2. Giới thiệu với bạn,</a:t>
            </a:r>
          </a:p>
          <a:p>
            <a:pPr algn="ctr"/>
            <a:r>
              <a:rPr lang="vi-VN" sz="4700" b="1" dirty="0">
                <a:solidFill>
                  <a:srgbClr val="C00000"/>
                </a:solidFill>
                <a:latin typeface="Cambria" panose="02040503050406030204" pitchFamily="18" charset="0"/>
                <a:ea typeface="Cambria" panose="02040503050406030204" pitchFamily="18" charset="0"/>
              </a:rPr>
              <a:t> thầy cô bài hát, bài thơ hoặc câu chuyện về biển, đảo mà em sưu tầm được.</a:t>
            </a:r>
            <a:endParaRPr lang="en-SG" sz="4700" b="1" dirty="0">
              <a:solidFill>
                <a:srgbClr val="C0000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B9884CB1-4AA7-C44D-AABB-D2ADEFDE7EBD}"/>
              </a:ext>
            </a:extLst>
          </p:cNvPr>
          <p:cNvPicPr>
            <a:picLocks noChangeAspect="1"/>
          </p:cNvPicPr>
          <p:nvPr/>
        </p:nvPicPr>
        <p:blipFill>
          <a:blip r:embed="rId2"/>
          <a:stretch>
            <a:fillRect/>
          </a:stretch>
        </p:blipFill>
        <p:spPr>
          <a:xfrm>
            <a:off x="2630248" y="344604"/>
            <a:ext cx="10236664" cy="2053989"/>
          </a:xfrm>
          <a:prstGeom prst="rect">
            <a:avLst/>
          </a:prstGeom>
        </p:spPr>
      </p:pic>
      <p:pic>
        <p:nvPicPr>
          <p:cNvPr id="11" name="Picture 10" descr="A couple of kids holding flags&#10;&#10;Description automatically generated">
            <a:extLst>
              <a:ext uri="{FF2B5EF4-FFF2-40B4-BE49-F238E27FC236}">
                <a16:creationId xmlns:a16="http://schemas.microsoft.com/office/drawing/2014/main" id="{48BF119B-99D8-0E44-921E-1A8CC7E68F2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989" b="96365" l="4067" r="97437">
                        <a14:foregroundMark x1="29563" y1="3796" x2="41148" y2="93498"/>
                        <a14:foregroundMark x1="4067" y1="22052" x2="14388" y2="36511"/>
                        <a14:foregroundMark x1="28230" y1="76333" x2="26965" y2="93215"/>
                        <a14:foregroundMark x1="26965" y1="93215" x2="20437" y2="94588"/>
                        <a14:foregroundMark x1="34689" y1="78393" x2="39474" y2="89903"/>
                        <a14:foregroundMark x1="39474" y1="89903" x2="39918" y2="90468"/>
                        <a14:foregroundMark x1="80212" y1="14903" x2="72044" y2="16438"/>
                        <a14:foregroundMark x1="72044" y1="16438" x2="60355" y2="32754"/>
                        <a14:foregroundMark x1="59649" y1="41923" x2="57792" y2="66034"/>
                        <a14:foregroundMark x1="60355" y1="32754" x2="60030" y2="36976"/>
                        <a14:foregroundMark x1="57907" y1="66326" x2="61825" y2="76252"/>
                        <a14:foregroundMark x1="61825" y1="76252" x2="68045" y2="79321"/>
                        <a14:foregroundMark x1="68045" y1="79321" x2="74231" y2="78837"/>
                        <a14:foregroundMark x1="74231" y1="78837" x2="79392" y2="64166"/>
                        <a14:foregroundMark x1="77607" y1="34250" x2="75940" y2="16599"/>
                        <a14:foregroundMark x1="78645" y1="45235" x2="77806" y2="36350"/>
                        <a14:foregroundMark x1="75940" y1="16599" x2="75666" y2="16357"/>
                        <a14:foregroundMark x1="93404" y1="3029" x2="88278" y2="18417"/>
                        <a14:foregroundMark x1="93541" y1="5412" x2="97266" y2="11793"/>
                        <a14:foregroundMark x1="97266" y1="11793" x2="97437" y2="12682"/>
                        <a14:foregroundMark x1="77409" y1="76979" x2="80588" y2="86834"/>
                        <a14:foregroundMark x1="80588" y1="86834" x2="87389" y2="88813"/>
                        <a14:foregroundMark x1="87389" y1="88813" x2="90021" y2="85703"/>
                        <a14:foregroundMark x1="63568" y1="81745" x2="63807" y2="93861"/>
                        <a14:foregroundMark x1="63807" y1="93861" x2="59672" y2="96365"/>
                        <a14:foregroundMark x1="72693" y1="50969" x2="76589" y2="61753"/>
                        <a14:foregroundMark x1="68660" y1="54281" x2="74094" y2="60339"/>
                        <a14:foregroundMark x1="74094" y1="60339" x2="74197" y2="60784"/>
                        <a14:foregroundMark x1="43404" y1="87924" x2="40226" y2="95396"/>
                        <a14:foregroundMark x1="40226" y1="95396" x2="40191" y2="96365"/>
                        <a14:foregroundMark x1="30109" y1="50000" x2="37902" y2="70315"/>
                        <a14:foregroundMark x1="29323" y1="7956" x2="20130" y2="11753"/>
                        <a14:foregroundMark x1="20130" y1="11753" x2="10629" y2="21284"/>
                        <a14:foregroundMark x1="42891" y1="13651" x2="45899" y2="21729"/>
                        <a14:foregroundMark x1="45899" y1="21729" x2="48530" y2="25242"/>
                        <a14:foregroundMark x1="24470" y1="79362" x2="24607" y2="91599"/>
                        <a14:backgroundMark x1="76999" y1="47132" x2="80485" y2="61834"/>
                        <a14:backgroundMark x1="80485" y1="61834" x2="77820" y2="47132"/>
                        <a14:backgroundMark x1="78606" y1="45719" x2="79426" y2="52544"/>
                        <a14:backgroundMark x1="79016" y1="52060" x2="79699" y2="54120"/>
                        <a14:backgroundMark x1="79836" y1="61591" x2="79289" y2="64136"/>
                        <a14:backgroundMark x1="77546" y1="46527" x2="79699" y2="45396"/>
                        <a14:backgroundMark x1="79426" y1="34289" x2="72420" y2="38409"/>
                        <a14:backgroundMark x1="59809" y1="38893" x2="62884" y2="38732"/>
                        <a14:backgroundMark x1="59945" y1="37480" x2="59809" y2="40953"/>
                        <a14:backgroundMark x1="59945" y1="40630" x2="59672" y2="42367"/>
                        <a14:backgroundMark x1="59535" y1="36995" x2="59672" y2="41922"/>
                        <a14:backgroundMark x1="77409" y1="37318" x2="78879" y2="36026"/>
                        <a14:backgroundMark x1="60868" y1="50485" x2="60082" y2="53029"/>
                        <a14:backgroundMark x1="58476" y1="63489" x2="58066" y2="66357"/>
                      </a14:backgroundRemoval>
                    </a14:imgEffect>
                  </a14:imgLayer>
                </a14:imgProps>
              </a:ext>
              <a:ext uri="{28A0092B-C50C-407E-A947-70E740481C1C}">
                <a14:useLocalDpi xmlns:a14="http://schemas.microsoft.com/office/drawing/2010/main" val="0"/>
              </a:ext>
            </a:extLst>
          </a:blip>
          <a:stretch>
            <a:fillRect/>
          </a:stretch>
        </p:blipFill>
        <p:spPr>
          <a:xfrm>
            <a:off x="62983" y="2890407"/>
            <a:ext cx="4280417" cy="3622989"/>
          </a:xfrm>
          <a:prstGeom prst="rect">
            <a:avLst/>
          </a:prstGeom>
        </p:spPr>
      </p:pic>
      <p:sp>
        <p:nvSpPr>
          <p:cNvPr id="6" name="Rounded Rectangle 5"/>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71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55C611-20E1-2804-091D-00227A1ADCA7}"/>
              </a:ext>
            </a:extLst>
          </p:cNvPr>
          <p:cNvPicPr>
            <a:picLocks noChangeAspect="1"/>
          </p:cNvPicPr>
          <p:nvPr/>
        </p:nvPicPr>
        <p:blipFill>
          <a:blip r:embed="rId2"/>
          <a:stretch>
            <a:fillRect/>
          </a:stretch>
        </p:blipFill>
        <p:spPr>
          <a:xfrm>
            <a:off x="3422476" y="1139785"/>
            <a:ext cx="9919052" cy="1908213"/>
          </a:xfrm>
          <a:prstGeom prst="rect">
            <a:avLst/>
          </a:prstGeom>
        </p:spPr>
      </p:pic>
      <p:sp>
        <p:nvSpPr>
          <p:cNvPr id="5" name="圆角矩形 17">
            <a:extLst>
              <a:ext uri="{FF2B5EF4-FFF2-40B4-BE49-F238E27FC236}">
                <a16:creationId xmlns:a16="http://schemas.microsoft.com/office/drawing/2014/main" id="{E12F3D1B-67E8-1FD6-EA0C-5B39E67C0CE8}"/>
              </a:ext>
            </a:extLst>
          </p:cNvPr>
          <p:cNvSpPr/>
          <p:nvPr/>
        </p:nvSpPr>
        <p:spPr>
          <a:xfrm>
            <a:off x="2852058" y="3041908"/>
            <a:ext cx="9013371" cy="317009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6" name="TextBox 5">
            <a:extLst>
              <a:ext uri="{FF2B5EF4-FFF2-40B4-BE49-F238E27FC236}">
                <a16:creationId xmlns:a16="http://schemas.microsoft.com/office/drawing/2014/main" id="{CACDE46C-43DD-868D-E496-7008E9111865}"/>
              </a:ext>
            </a:extLst>
          </p:cNvPr>
          <p:cNvSpPr txBox="1"/>
          <p:nvPr/>
        </p:nvSpPr>
        <p:spPr>
          <a:xfrm>
            <a:off x="3053442" y="3041908"/>
            <a:ext cx="8479971" cy="3170099"/>
          </a:xfrm>
          <a:prstGeom prst="rect">
            <a:avLst/>
          </a:prstGeom>
          <a:noFill/>
        </p:spPr>
        <p:txBody>
          <a:bodyPr wrap="square">
            <a:spAutoFit/>
          </a:bodyPr>
          <a:lstStyle/>
          <a:p>
            <a:pPr algn="just"/>
            <a:r>
              <a:rPr lang="en-SG" sz="4000" b="1" dirty="0" err="1">
                <a:latin typeface="Cambria" panose="02040503050406030204" pitchFamily="18" charset="0"/>
                <a:ea typeface="Cambria" panose="02040503050406030204" pitchFamily="18" charset="0"/>
              </a:rPr>
              <a:t>Tìm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hiểu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chia </a:t>
            </a:r>
            <a:r>
              <a:rPr lang="en-SG" sz="4000" b="1" dirty="0" err="1">
                <a:latin typeface="Cambria" panose="02040503050406030204" pitchFamily="18" charset="0"/>
                <a:ea typeface="Cambria" panose="02040503050406030204" pitchFamily="18" charset="0"/>
              </a:rPr>
              <a:t>sẻ</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với</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bạn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một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số</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hoạt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động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góp</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phần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bảo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vệ</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chủ</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quyền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biển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đảo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của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địa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phương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tỉnh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hoặc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thành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phố</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hoặc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địa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phương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khác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mà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biết.</a:t>
            </a:r>
            <a:endParaRPr lang="en-SG" sz="4000" b="1" dirty="0">
              <a:latin typeface="Cambria" panose="02040503050406030204" pitchFamily="18" charset="0"/>
              <a:ea typeface="Cambria" panose="02040503050406030204" pitchFamily="18" charset="0"/>
            </a:endParaRPr>
          </a:p>
        </p:txBody>
      </p:sp>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AF40C-2544-D069-48CB-789C46146522}"/>
              </a:ext>
            </a:extLst>
          </p:cNvPr>
          <p:cNvPicPr>
            <a:picLocks noChangeAspect="1"/>
          </p:cNvPicPr>
          <p:nvPr/>
        </p:nvPicPr>
        <p:blipFill>
          <a:blip r:embed="rId2"/>
          <a:stretch>
            <a:fillRect/>
          </a:stretch>
        </p:blipFill>
        <p:spPr>
          <a:xfrm>
            <a:off x="1383695" y="2316430"/>
            <a:ext cx="10905066" cy="2508167"/>
          </a:xfrm>
          <a:prstGeom prst="rect">
            <a:avLst/>
          </a:prstGeom>
        </p:spPr>
      </p:pic>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5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a:extLst>
              <a:ext uri="{FF2B5EF4-FFF2-40B4-BE49-F238E27FC236}">
                <a16:creationId xmlns:a16="http://schemas.microsoft.com/office/drawing/2014/main" id="{FD8B245A-C807-A575-A25E-41089108821C}"/>
              </a:ext>
            </a:extLst>
          </p:cNvPr>
          <p:cNvSpPr/>
          <p:nvPr/>
        </p:nvSpPr>
        <p:spPr>
          <a:xfrm flipH="1">
            <a:off x="4876799" y="2536371"/>
            <a:ext cx="7010400" cy="2149623"/>
          </a:xfrm>
          <a:prstGeom prst="wedgeRoundRectCallout">
            <a:avLst>
              <a:gd name="adj1" fmla="val 49502"/>
              <a:gd name="adj2" fmla="val 622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12">
            <a:extLst>
              <a:ext uri="{FF2B5EF4-FFF2-40B4-BE49-F238E27FC236}">
                <a16:creationId xmlns:a16="http://schemas.microsoft.com/office/drawing/2014/main" id="{6B35EE39-779B-4C56-A2D1-7AFE601C456F}"/>
              </a:ext>
            </a:extLst>
          </p:cNvPr>
          <p:cNvSpPr txBox="1"/>
          <p:nvPr/>
        </p:nvSpPr>
        <p:spPr>
          <a:xfrm>
            <a:off x="4016827" y="2733917"/>
            <a:ext cx="8730343" cy="1585499"/>
          </a:xfrm>
          <a:prstGeom prst="rect">
            <a:avLst/>
          </a:prstGeom>
        </p:spPr>
        <p:txBody>
          <a:bodyPr wrap="square" lIns="0" tIns="0" rIns="0" bIns="0" rtlCol="0" anchor="t">
            <a:spAutoFit/>
          </a:bodyPr>
          <a:lstStyle/>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Em hãy kể tên một số đảo,</a:t>
            </a:r>
          </a:p>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 quần đảo của Việt Nam?</a:t>
            </a:r>
          </a:p>
        </p:txBody>
      </p:sp>
      <p:sp>
        <p:nvSpPr>
          <p:cNvPr id="4" name="Freeform 10">
            <a:extLst>
              <a:ext uri="{FF2B5EF4-FFF2-40B4-BE49-F238E27FC236}">
                <a16:creationId xmlns:a16="http://schemas.microsoft.com/office/drawing/2014/main" id="{CA7D45A5-C43F-2702-7843-24F9B17D9794}"/>
              </a:ext>
            </a:extLst>
          </p:cNvPr>
          <p:cNvSpPr/>
          <p:nvPr/>
        </p:nvSpPr>
        <p:spPr>
          <a:xfrm>
            <a:off x="1636606" y="3733800"/>
            <a:ext cx="3936879" cy="312420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SG" dirty="0"/>
          </a:p>
        </p:txBody>
      </p:sp>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9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A7966-9410-495F-2224-5D7BFCCA7B6A}"/>
              </a:ext>
            </a:extLst>
          </p:cNvPr>
          <p:cNvPicPr>
            <a:picLocks noChangeAspect="1"/>
          </p:cNvPicPr>
          <p:nvPr/>
        </p:nvPicPr>
        <p:blipFill>
          <a:blip r:embed="rId2"/>
          <a:stretch>
            <a:fillRect/>
          </a:stretch>
        </p:blipFill>
        <p:spPr>
          <a:xfrm>
            <a:off x="1332623" y="2140090"/>
            <a:ext cx="11300825" cy="2577819"/>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7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69EBE-1D25-5D29-700F-8052A2924D83}"/>
              </a:ext>
            </a:extLst>
          </p:cNvPr>
          <p:cNvPicPr>
            <a:picLocks noChangeAspect="1"/>
          </p:cNvPicPr>
          <p:nvPr/>
        </p:nvPicPr>
        <p:blipFill>
          <a:blip r:embed="rId2"/>
          <a:stretch>
            <a:fillRect/>
          </a:stretch>
        </p:blipFill>
        <p:spPr>
          <a:xfrm>
            <a:off x="-94361" y="2708321"/>
            <a:ext cx="12380722" cy="1441357"/>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09E321D6-F38E-7545-8D0A-DBF8F39A0359}"/>
              </a:ext>
            </a:extLst>
          </p:cNvPr>
          <p:cNvSpPr/>
          <p:nvPr/>
        </p:nvSpPr>
        <p:spPr>
          <a:xfrm>
            <a:off x="726620" y="189003"/>
            <a:ext cx="10738759" cy="865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a:extLst>
              <a:ext uri="{FF2B5EF4-FFF2-40B4-BE49-F238E27FC236}">
                <a16:creationId xmlns:a16="http://schemas.microsoft.com/office/drawing/2014/main" id="{5AD45D7F-B0C0-B5E2-1264-137EA3D26439}"/>
              </a:ext>
            </a:extLst>
          </p:cNvPr>
          <p:cNvSpPr txBox="1"/>
          <p:nvPr/>
        </p:nvSpPr>
        <p:spPr>
          <a:xfrm>
            <a:off x="830393" y="189003"/>
            <a:ext cx="10891158" cy="707886"/>
          </a:xfrm>
          <a:prstGeom prst="rect">
            <a:avLst/>
          </a:prstGeom>
          <a:noFill/>
        </p:spPr>
        <p:txBody>
          <a:bodyPr wrap="square">
            <a:spAutoFit/>
          </a:bodyPr>
          <a:lstStyle/>
          <a:p>
            <a:pPr algn="just"/>
            <a:r>
              <a:rPr lang="en-SG" sz="4000" b="1" dirty="0" err="1">
                <a:latin typeface="Cambria" panose="02040503050406030204" pitchFamily="18" charset="0"/>
                <a:ea typeface="Cambria" panose="02040503050406030204" pitchFamily="18" charset="0"/>
              </a:rPr>
              <a:t>Đọc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thông</a:t>
            </a:r>
            <a:r>
              <a:rPr lang="en-SG" sz="4000" b="1" dirty="0">
                <a:latin typeface="Cambria" panose="02040503050406030204" pitchFamily="18" charset="0"/>
                <a:ea typeface="Cambria" panose="02040503050406030204" pitchFamily="18" charset="0"/>
              </a:rPr>
              <a:t> tin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quan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sát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hình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từ</a:t>
            </a:r>
            <a:r>
              <a:rPr lang="en-SG" sz="4000" b="1" dirty="0">
                <a:latin typeface="Cambria" panose="02040503050406030204" pitchFamily="18" charset="0"/>
                <a:ea typeface="Cambria" panose="02040503050406030204" pitchFamily="18" charset="0"/>
              </a:rPr>
              <a:t> 5 </a:t>
            </a:r>
            <a:r>
              <a:rPr lang="en-SG" sz="4000" b="1" dirty="0" err="1">
                <a:latin typeface="Cambria" panose="02040503050406030204" pitchFamily="18" charset="0"/>
                <a:ea typeface="Cambria" panose="02040503050406030204" pitchFamily="18" charset="0"/>
              </a:rPr>
              <a:t>đến</a:t>
            </a:r>
            <a:r>
              <a:rPr lang="en-SG" sz="4000" b="1" dirty="0">
                <a:latin typeface="Cambria" panose="02040503050406030204" pitchFamily="18" charset="0"/>
                <a:ea typeface="Cambria" panose="02040503050406030204" pitchFamily="18" charset="0"/>
              </a:rPr>
              <a:t> 8 </a:t>
            </a:r>
          </a:p>
        </p:txBody>
      </p:sp>
      <p:pic>
        <p:nvPicPr>
          <p:cNvPr id="8" name="Picture 7">
            <a:extLst>
              <a:ext uri="{FF2B5EF4-FFF2-40B4-BE49-F238E27FC236}">
                <a16:creationId xmlns:a16="http://schemas.microsoft.com/office/drawing/2014/main" id="{FFF552EB-CACD-9F56-6412-5BE4FBA659C9}"/>
              </a:ext>
            </a:extLst>
          </p:cNvPr>
          <p:cNvPicPr>
            <a:picLocks noChangeAspect="1"/>
          </p:cNvPicPr>
          <p:nvPr/>
        </p:nvPicPr>
        <p:blipFill>
          <a:blip r:embed="rId2"/>
          <a:stretch>
            <a:fillRect/>
          </a:stretch>
        </p:blipFill>
        <p:spPr>
          <a:xfrm>
            <a:off x="2876356" y="1067798"/>
            <a:ext cx="3485309" cy="3053876"/>
          </a:xfrm>
          <a:prstGeom prst="rect">
            <a:avLst/>
          </a:prstGeom>
        </p:spPr>
      </p:pic>
      <p:pic>
        <p:nvPicPr>
          <p:cNvPr id="10" name="Picture 9">
            <a:extLst>
              <a:ext uri="{FF2B5EF4-FFF2-40B4-BE49-F238E27FC236}">
                <a16:creationId xmlns:a16="http://schemas.microsoft.com/office/drawing/2014/main" id="{4761F0F1-2EAE-A9D5-F5F2-CD0853149621}"/>
              </a:ext>
            </a:extLst>
          </p:cNvPr>
          <p:cNvPicPr>
            <a:picLocks noChangeAspect="1"/>
          </p:cNvPicPr>
          <p:nvPr/>
        </p:nvPicPr>
        <p:blipFill>
          <a:blip r:embed="rId3"/>
          <a:stretch>
            <a:fillRect/>
          </a:stretch>
        </p:blipFill>
        <p:spPr>
          <a:xfrm>
            <a:off x="6558024" y="1073254"/>
            <a:ext cx="2889577" cy="3065591"/>
          </a:xfrm>
          <a:prstGeom prst="rect">
            <a:avLst/>
          </a:prstGeom>
        </p:spPr>
      </p:pic>
      <p:pic>
        <p:nvPicPr>
          <p:cNvPr id="12" name="Picture 11">
            <a:extLst>
              <a:ext uri="{FF2B5EF4-FFF2-40B4-BE49-F238E27FC236}">
                <a16:creationId xmlns:a16="http://schemas.microsoft.com/office/drawing/2014/main" id="{1476FC86-D26A-3E28-168E-C9D83199FED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2494673" y="4152543"/>
            <a:ext cx="7202654" cy="2705457"/>
          </a:xfrm>
          <a:prstGeom prst="rect">
            <a:avLst/>
          </a:prstGeom>
        </p:spPr>
      </p:pic>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4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D565E811-C7E2-F0E2-49DD-D498AEDF41A4}"/>
              </a:ext>
            </a:extLst>
          </p:cNvPr>
          <p:cNvSpPr/>
          <p:nvPr/>
        </p:nvSpPr>
        <p:spPr>
          <a:xfrm>
            <a:off x="580571" y="850900"/>
            <a:ext cx="11462658" cy="595448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descr="A cartoon of two girls&#10;&#10;Description automatically generated">
            <a:extLst>
              <a:ext uri="{FF2B5EF4-FFF2-40B4-BE49-F238E27FC236}">
                <a16:creationId xmlns:a16="http://schemas.microsoft.com/office/drawing/2014/main" id="{3367225C-9BBD-ECD5-1F24-C90F7ECDD3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 y="0"/>
            <a:ext cx="3015524" cy="1377572"/>
          </a:xfrm>
          <a:prstGeom prst="rect">
            <a:avLst/>
          </a:prstGeom>
        </p:spPr>
      </p:pic>
      <p:sp>
        <p:nvSpPr>
          <p:cNvPr id="7" name="TextBox 6">
            <a:extLst>
              <a:ext uri="{FF2B5EF4-FFF2-40B4-BE49-F238E27FC236}">
                <a16:creationId xmlns:a16="http://schemas.microsoft.com/office/drawing/2014/main" id="{7B4A9A66-EBFB-C031-C555-2C670AA55624}"/>
              </a:ext>
            </a:extLst>
          </p:cNvPr>
          <p:cNvSpPr txBox="1"/>
          <p:nvPr/>
        </p:nvSpPr>
        <p:spPr>
          <a:xfrm>
            <a:off x="979714" y="1225689"/>
            <a:ext cx="10951029" cy="5632311"/>
          </a:xfrm>
          <a:prstGeom prst="rect">
            <a:avLst/>
          </a:prstGeom>
          <a:noFill/>
        </p:spPr>
        <p:txBody>
          <a:bodyPr wrap="square" rtlCol="0">
            <a:spAutoFit/>
          </a:bodyPr>
          <a:lstStyle/>
          <a:p>
            <a:pPr algn="just"/>
            <a:r>
              <a:rPr lang="vi-VN" sz="3000" b="1" dirty="0">
                <a:latin typeface="Cambria" panose="02040503050406030204" pitchFamily="18" charset="0"/>
                <a:ea typeface="Cambria" panose="02040503050406030204" pitchFamily="18" charset="0"/>
              </a:rPr>
              <a:t>+ Nhóm 1: Tìm hiểu nét chính về công cuộc bảo vệ chủ quyền, các quyền và lợi ích hợp pháp của Việt Nam ở Biển Đông thời các chúa Nguyễn.</a:t>
            </a:r>
          </a:p>
          <a:p>
            <a:pPr algn="just"/>
            <a:r>
              <a:rPr lang="vi-VN" sz="3000" b="1" dirty="0">
                <a:latin typeface="Cambria" panose="02040503050406030204" pitchFamily="18" charset="0"/>
                <a:ea typeface="Cambria" panose="02040503050406030204" pitchFamily="18" charset="0"/>
              </a:rPr>
              <a:t>+ Nhóm 2: Tìm hiểu nét chính về công cuộc bảo vệ chủ quyền, các quyền và lợi ích hợp pháp của Việt Nam ở Biển Đông dưới Triều Nguyễn.</a:t>
            </a:r>
          </a:p>
          <a:p>
            <a:pPr algn="just"/>
            <a:r>
              <a:rPr lang="vi-VN" sz="3000" b="1" dirty="0">
                <a:latin typeface="Cambria" panose="02040503050406030204" pitchFamily="18" charset="0"/>
                <a:ea typeface="Cambria" panose="02040503050406030204" pitchFamily="18" charset="0"/>
              </a:rPr>
              <a:t>+ Nhóm 3: Tìm hiểu nét chính về công cuộc bảo vệ chủ quyền, các quyền và lợi ích hợp pháp của Việt Nam ở Biển Đông thời Pháp thuộc.</a:t>
            </a:r>
          </a:p>
          <a:p>
            <a:pPr algn="just"/>
            <a:r>
              <a:rPr lang="vi-VN" sz="3000" b="1" dirty="0">
                <a:latin typeface="Cambria" panose="02040503050406030204" pitchFamily="18" charset="0"/>
                <a:ea typeface="Cambria" panose="02040503050406030204" pitchFamily="18" charset="0"/>
              </a:rPr>
              <a:t>+ Nhóm 4: Tìm hiểu nét chính về công cuộc bảo vệ chủ quyền, các quyền và lợi ích hợp pháp của Việt Nam ở Biển Đông của Nhà nước Cộng hoà xã hội chủ nghĩa Việt Nam.</a:t>
            </a:r>
          </a:p>
        </p:txBody>
      </p:sp>
      <p:sp>
        <p:nvSpPr>
          <p:cNvPr id="8" name="Rounded Rectangle 7"/>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8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16AA-F1C9-726B-C5EA-1B223D8654B9}"/>
              </a:ext>
            </a:extLst>
          </p:cNvPr>
          <p:cNvPicPr>
            <a:picLocks noChangeAspect="1"/>
          </p:cNvPicPr>
          <p:nvPr/>
        </p:nvPicPr>
        <p:blipFill>
          <a:blip r:embed="rId2"/>
          <a:stretch>
            <a:fillRect/>
          </a:stretch>
        </p:blipFill>
        <p:spPr>
          <a:xfrm>
            <a:off x="3147738" y="86796"/>
            <a:ext cx="10470290" cy="1328636"/>
          </a:xfrm>
          <a:prstGeom prst="rect">
            <a:avLst/>
          </a:prstGeom>
        </p:spPr>
      </p:pic>
      <p:sp>
        <p:nvSpPr>
          <p:cNvPr id="11" name="圆角矩形 17">
            <a:extLst>
              <a:ext uri="{FF2B5EF4-FFF2-40B4-BE49-F238E27FC236}">
                <a16:creationId xmlns:a16="http://schemas.microsoft.com/office/drawing/2014/main" id="{4032D58B-E018-253E-43C5-455F1FD49071}"/>
              </a:ext>
            </a:extLst>
          </p:cNvPr>
          <p:cNvSpPr/>
          <p:nvPr/>
        </p:nvSpPr>
        <p:spPr>
          <a:xfrm>
            <a:off x="2275115" y="1502229"/>
            <a:ext cx="9764485" cy="4604657"/>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13" name="TextBox 12">
            <a:extLst>
              <a:ext uri="{FF2B5EF4-FFF2-40B4-BE49-F238E27FC236}">
                <a16:creationId xmlns:a16="http://schemas.microsoft.com/office/drawing/2014/main" id="{EB2165D0-7CFB-DCF9-1D8F-756523FDD483}"/>
              </a:ext>
            </a:extLst>
          </p:cNvPr>
          <p:cNvSpPr txBox="1"/>
          <p:nvPr/>
        </p:nvSpPr>
        <p:spPr>
          <a:xfrm>
            <a:off x="2473778" y="1677162"/>
            <a:ext cx="9489622" cy="4247317"/>
          </a:xfrm>
          <a:prstGeom prst="rect">
            <a:avLst/>
          </a:prstGeom>
          <a:noFill/>
        </p:spPr>
        <p:txBody>
          <a:bodyPr wrap="square">
            <a:spAutoFit/>
          </a:bodyPr>
          <a:lstStyle/>
          <a:p>
            <a:pPr algn="just"/>
            <a:r>
              <a:rPr lang="en-SG" sz="4500" b="1" dirty="0" err="1">
                <a:solidFill>
                  <a:srgbClr val="002060"/>
                </a:solidFill>
                <a:latin typeface="Cambria" panose="02040503050406030204" pitchFamily="18" charset="0"/>
                <a:ea typeface="Cambria" panose="02040503050406030204" pitchFamily="18" charset="0"/>
              </a:rPr>
              <a:t>Thế</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kỉ</a:t>
            </a:r>
            <a:r>
              <a:rPr lang="en-SG" sz="4500" b="1" dirty="0">
                <a:solidFill>
                  <a:srgbClr val="002060"/>
                </a:solidFill>
                <a:latin typeface="Cambria" panose="02040503050406030204" pitchFamily="18" charset="0"/>
                <a:ea typeface="Cambria" panose="02040503050406030204" pitchFamily="18" charset="0"/>
              </a:rPr>
              <a:t> XVII, </a:t>
            </a:r>
            <a:r>
              <a:rPr lang="en-SG" sz="4500" b="1" dirty="0" err="1">
                <a:solidFill>
                  <a:srgbClr val="002060"/>
                </a:solidFill>
                <a:latin typeface="Cambria" panose="02040503050406030204" pitchFamily="18" charset="0"/>
                <a:ea typeface="Cambria" panose="02040503050406030204" pitchFamily="18" charset="0"/>
              </a:rPr>
              <a:t>các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chúa</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Nguyễn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đã</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lập</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sau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đó</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để</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lượm</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vật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đánh</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đồng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thời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từng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bước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thực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chủ</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quyền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trên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Trường</a:t>
            </a:r>
            <a:r>
              <a:rPr lang="en-SG" sz="4500" b="1" dirty="0">
                <a:solidFill>
                  <a:srgbClr val="002060"/>
                </a:solidFill>
                <a:latin typeface="Cambria" panose="02040503050406030204" pitchFamily="18" charset="0"/>
                <a:ea typeface="Cambria" panose="02040503050406030204" pitchFamily="18" charset="0"/>
              </a:rPr>
              <a:t> </a:t>
            </a:r>
            <a:r>
              <a:rPr lang="vi-VN" sz="4500" b="1" dirty="0">
                <a:solidFill>
                  <a:srgbClr val="002060"/>
                </a:solidFill>
                <a:latin typeface="Cambria" panose="02040503050406030204" pitchFamily="18" charset="0"/>
                <a:ea typeface="Cambria" panose="02040503050406030204" pitchFamily="18" charset="0"/>
              </a:rPr>
              <a:t>Sa.</a:t>
            </a:r>
            <a:endParaRPr lang="en-SG" sz="4500" b="1" dirty="0">
              <a:solidFill>
                <a:srgbClr val="002060"/>
              </a:solidFill>
              <a:latin typeface="Cambria" panose="02040503050406030204" pitchFamily="18" charset="0"/>
              <a:ea typeface="Cambria" panose="02040503050406030204" pitchFamily="18" charset="0"/>
            </a:endParaRPr>
          </a:p>
        </p:txBody>
      </p:sp>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3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76CC5BCD-AF82-CCC6-678A-96CAF7D0CA84}"/>
              </a:ext>
            </a:extLst>
          </p:cNvPr>
          <p:cNvSpPr/>
          <p:nvPr/>
        </p:nvSpPr>
        <p:spPr>
          <a:xfrm>
            <a:off x="3494314" y="234950"/>
            <a:ext cx="8697686" cy="600709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959DA68E-E553-2046-1046-57DEE2708AD4}"/>
              </a:ext>
            </a:extLst>
          </p:cNvPr>
          <p:cNvSpPr txBox="1"/>
          <p:nvPr/>
        </p:nvSpPr>
        <p:spPr>
          <a:xfrm>
            <a:off x="3824514" y="348128"/>
            <a:ext cx="8037285" cy="5893921"/>
          </a:xfrm>
          <a:prstGeom prst="rect">
            <a:avLst/>
          </a:prstGeom>
          <a:noFill/>
        </p:spPr>
        <p:txBody>
          <a:bodyPr wrap="square">
            <a:spAutoFit/>
          </a:bodyPr>
          <a:lstStyle/>
          <a:p>
            <a:pPr algn="just"/>
            <a:r>
              <a:rPr lang="en-SG" sz="2900" b="1" i="1" dirty="0" err="1">
                <a:solidFill>
                  <a:schemeClr val="accent2">
                    <a:lumMod val="75000"/>
                  </a:schemeClr>
                </a:solidFill>
                <a:latin typeface="Cambria" panose="02040503050406030204" pitchFamily="18" charset="0"/>
                <a:ea typeface="Cambria" panose="02040503050406030204" pitchFamily="18" charset="0"/>
              </a:rPr>
              <a:t>Hình</a:t>
            </a:r>
            <a:r>
              <a:rPr lang="en-SG" sz="2900" b="1" i="1" dirty="0">
                <a:solidFill>
                  <a:schemeClr val="accent2">
                    <a:lumMod val="75000"/>
                  </a:schemeClr>
                </a:solidFill>
                <a:latin typeface="Cambria" panose="02040503050406030204" pitchFamily="18" charset="0"/>
                <a:ea typeface="Cambria" panose="02040503050406030204" pitchFamily="18" charset="0"/>
              </a:rPr>
              <a:t> 5. </a:t>
            </a:r>
            <a:r>
              <a:rPr lang="en-SG" sz="2900" b="1" i="1" dirty="0" err="1">
                <a:solidFill>
                  <a:schemeClr val="accent2">
                    <a:lumMod val="75000"/>
                  </a:schemeClr>
                </a:solidFill>
                <a:latin typeface="Cambria" panose="02040503050406030204" pitchFamily="18" charset="0"/>
                <a:ea typeface="Cambria" panose="02040503050406030204" pitchFamily="18" charset="0"/>
              </a:rPr>
              <a:t>Tem</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về</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đội</a:t>
            </a:r>
            <a:r>
              <a:rPr lang="en-SG" sz="2900" b="1" i="1" dirty="0">
                <a:solidFill>
                  <a:schemeClr val="accent2">
                    <a:lumMod val="75000"/>
                  </a:schemeClr>
                </a:solidFill>
                <a:latin typeface="Cambria" panose="02040503050406030204" pitchFamily="18" charset="0"/>
                <a:ea typeface="Cambria" panose="02040503050406030204" pitchFamily="18" charset="0"/>
              </a:rPr>
              <a:t> Hoàng Sa (</a:t>
            </a:r>
            <a:r>
              <a:rPr lang="en-SG" sz="2900" b="1" i="1" dirty="0" err="1">
                <a:solidFill>
                  <a:schemeClr val="accent2">
                    <a:lumMod val="75000"/>
                  </a:schemeClr>
                </a:solidFill>
                <a:latin typeface="Cambria" panose="02040503050406030204" pitchFamily="18" charset="0"/>
                <a:ea typeface="Cambria" panose="02040503050406030204" pitchFamily="18" charset="0"/>
              </a:rPr>
              <a:t>phát</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hành</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năm</a:t>
            </a:r>
            <a:r>
              <a:rPr lang="en-SG" sz="2900" b="1" i="1" dirty="0">
                <a:solidFill>
                  <a:schemeClr val="accent2">
                    <a:lumMod val="75000"/>
                  </a:schemeClr>
                </a:solidFill>
                <a:latin typeface="Cambria" panose="02040503050406030204" pitchFamily="18" charset="0"/>
                <a:ea typeface="Cambria" panose="02040503050406030204" pitchFamily="18" charset="0"/>
              </a:rPr>
              <a:t> 1988): </a:t>
            </a:r>
            <a:r>
              <a:rPr lang="en-SG" sz="2900" b="1" dirty="0" err="1">
                <a:latin typeface="Cambria" panose="02040503050406030204" pitchFamily="18" charset="0"/>
                <a:ea typeface="Cambria" panose="02040503050406030204" pitchFamily="18" charset="0"/>
              </a:rPr>
              <a:t>khắc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hoạ</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chở</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giong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buồm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vượt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ra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để</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lượm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khai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sản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vật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Có</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chèo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đưa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miệng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thổi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này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khiến</a:t>
            </a:r>
            <a:r>
              <a:rPr lang="en-SG" sz="2900" b="1" dirty="0">
                <a:latin typeface="Cambria" panose="02040503050406030204" pitchFamily="18" charset="0"/>
                <a:ea typeface="Cambria" panose="02040503050406030204" pitchFamily="18" charset="0"/>
              </a:rPr>
              <a:t> ta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tưởng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tiếng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gióng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như</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thúc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giục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cổ</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vũ</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hành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giữ</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gìn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quê</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hương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là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bằng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chứng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hùng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về</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sự</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xác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lập</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thực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chủ</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của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Đại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Việt</a:t>
            </a:r>
            <a:r>
              <a:rPr lang="en-SG" sz="2900" b="1" dirty="0">
                <a:latin typeface="Cambria" panose="02040503050406030204" pitchFamily="18" charset="0"/>
                <a:ea typeface="Cambria" panose="02040503050406030204" pitchFamily="18" charset="0"/>
              </a:rPr>
              <a:t> ở </a:t>
            </a:r>
            <a:r>
              <a:rPr lang="en-SG" sz="2900" b="1" dirty="0" err="1">
                <a:latin typeface="Cambria" panose="02040503050406030204" pitchFamily="18" charset="0"/>
                <a:ea typeface="Cambria" panose="02040503050406030204" pitchFamily="18" charset="0"/>
              </a:rPr>
              <a:t>Đàng</a:t>
            </a:r>
            <a:r>
              <a:rPr lang="en-SG" sz="2900" b="1" dirty="0">
                <a:latin typeface="Cambria" panose="02040503050406030204" pitchFamily="18" charset="0"/>
                <a:ea typeface="Cambria" panose="02040503050406030204" pitchFamily="18" charset="0"/>
              </a:rPr>
              <a:t> Trong </a:t>
            </a:r>
            <a:r>
              <a:rPr lang="en-SG" sz="2900" b="1" dirty="0" err="1">
                <a:latin typeface="Cambria" panose="02040503050406030204" pitchFamily="18" charset="0"/>
                <a:ea typeface="Cambria" panose="02040503050406030204" pitchFamily="18" charset="0"/>
              </a:rPr>
              <a:t>đối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với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a:t>
            </a:r>
          </a:p>
        </p:txBody>
      </p:sp>
      <p:pic>
        <p:nvPicPr>
          <p:cNvPr id="8" name="Picture 7" descr="A cartoon of a child raising his hand and holding a pencil and a book&#10;&#10;Description automatically generated">
            <a:extLst>
              <a:ext uri="{FF2B5EF4-FFF2-40B4-BE49-F238E27FC236}">
                <a16:creationId xmlns:a16="http://schemas.microsoft.com/office/drawing/2014/main" id="{0B598070-09A2-76E0-3A05-110E804E71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783" y="4904549"/>
            <a:ext cx="1915884" cy="1953451"/>
          </a:xfrm>
          <a:prstGeom prst="rect">
            <a:avLst/>
          </a:prstGeom>
        </p:spPr>
      </p:pic>
      <p:pic>
        <p:nvPicPr>
          <p:cNvPr id="9" name="Picture 8">
            <a:extLst>
              <a:ext uri="{FF2B5EF4-FFF2-40B4-BE49-F238E27FC236}">
                <a16:creationId xmlns:a16="http://schemas.microsoft.com/office/drawing/2014/main" id="{A381AB71-591A-98C4-56F7-A5F701F0C796}"/>
              </a:ext>
            </a:extLst>
          </p:cNvPr>
          <p:cNvPicPr>
            <a:picLocks noChangeAspect="1"/>
          </p:cNvPicPr>
          <p:nvPr/>
        </p:nvPicPr>
        <p:blipFill>
          <a:blip r:embed="rId3"/>
          <a:stretch>
            <a:fillRect/>
          </a:stretch>
        </p:blipFill>
        <p:spPr>
          <a:xfrm>
            <a:off x="9005" y="1380010"/>
            <a:ext cx="3485309" cy="3053876"/>
          </a:xfrm>
          <a:prstGeom prst="rect">
            <a:avLst/>
          </a:prstGeom>
        </p:spPr>
      </p:pic>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617</Words>
  <Application>Microsoft Office PowerPoint</Application>
  <PresentationFormat>Widescreen</PresentationFormat>
  <Paragraphs>15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Calibri</vt:lpstr>
      <vt:lpstr>Cambria</vt:lpstr>
      <vt:lpstr>SVN-Newton</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WINDOWS</cp:lastModifiedBy>
  <cp:revision>18</cp:revision>
  <dcterms:created xsi:type="dcterms:W3CDTF">2024-07-03T09:10:37Z</dcterms:created>
  <dcterms:modified xsi:type="dcterms:W3CDTF">2025-09-29T01:14:09Z</dcterms:modified>
</cp:coreProperties>
</file>