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11"/>
  </p:notesMasterIdLst>
  <p:sldIdLst>
    <p:sldId id="309" r:id="rId3"/>
    <p:sldId id="442" r:id="rId4"/>
    <p:sldId id="313" r:id="rId5"/>
    <p:sldId id="443" r:id="rId6"/>
    <p:sldId id="444" r:id="rId7"/>
    <p:sldId id="266" r:id="rId8"/>
    <p:sldId id="445" r:id="rId9"/>
    <p:sldId id="3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8B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8000" autoAdjust="0"/>
  </p:normalViewPr>
  <p:slideViewPr>
    <p:cSldViewPr snapToGrid="0">
      <p:cViewPr varScale="1">
        <p:scale>
          <a:sx n="61" d="100"/>
          <a:sy n="61" d="100"/>
        </p:scale>
        <p:origin x="10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3FC67-3B42-47DF-9F27-36C1C053BBAD}"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7AEFB-195D-4261-A540-5EBB8993DF34}" type="slidenum">
              <a:rPr lang="en-US" smtClean="0"/>
              <a:t>‹#›</a:t>
            </a:fld>
            <a:endParaRPr lang="en-US"/>
          </a:p>
        </p:txBody>
      </p:sp>
    </p:spTree>
    <p:extLst>
      <p:ext uri="{BB962C8B-B14F-4D97-AF65-F5344CB8AC3E}">
        <p14:creationId xmlns:p14="http://schemas.microsoft.com/office/powerpoint/2010/main" val="246999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6258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559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9292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16784096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49384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88918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28573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386306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28243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26949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14901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03719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CD91D60-FA36-4756-8F46-B434AB3280C5}"/>
              </a:ext>
            </a:extLst>
          </p:cNvPr>
          <p:cNvPicPr>
            <a:picLocks noChangeAspect="1"/>
          </p:cNvPicPr>
          <p:nvPr userDrawn="1"/>
        </p:nvPicPr>
        <p:blipFill rotWithShape="1">
          <a:blip r:embed="rId6"/>
          <a:srcRect b="14392"/>
          <a:stretch/>
        </p:blipFill>
        <p:spPr>
          <a:xfrm>
            <a:off x="893630" y="288939"/>
            <a:ext cx="10404741" cy="6569061"/>
          </a:xfrm>
          <a:prstGeom prst="rect">
            <a:avLst/>
          </a:prstGeom>
        </p:spPr>
      </p:pic>
      <p:pic>
        <p:nvPicPr>
          <p:cNvPr id="6" name="PA_图片 24">
            <a:extLst>
              <a:ext uri="{FF2B5EF4-FFF2-40B4-BE49-F238E27FC236}">
                <a16:creationId xmlns:a16="http://schemas.microsoft.com/office/drawing/2014/main" id="{D4630947-8F7B-494B-A1B8-E02B619D8157}"/>
              </a:ext>
            </a:extLst>
          </p:cNvPr>
          <p:cNvPicPr>
            <a:picLocks noChangeAspect="1"/>
          </p:cNvPicPr>
          <p:nvPr userDrawn="1">
            <p:custDataLst>
              <p:tags r:id="rId1"/>
            </p:custDataLst>
          </p:nvPr>
        </p:nvPicPr>
        <p:blipFill>
          <a:blip r:embed="rId7"/>
          <a:stretch>
            <a:fillRect/>
          </a:stretch>
        </p:blipFill>
        <p:spPr>
          <a:xfrm rot="2120131" flipH="1">
            <a:off x="98103" y="5159652"/>
            <a:ext cx="1108387" cy="1856057"/>
          </a:xfrm>
          <a:prstGeom prst="rect">
            <a:avLst/>
          </a:prstGeom>
        </p:spPr>
      </p:pic>
      <p:pic>
        <p:nvPicPr>
          <p:cNvPr id="7" name="PA_图片 25">
            <a:extLst>
              <a:ext uri="{FF2B5EF4-FFF2-40B4-BE49-F238E27FC236}">
                <a16:creationId xmlns:a16="http://schemas.microsoft.com/office/drawing/2014/main" id="{60D49087-5A0A-4C3E-8B27-99F7CAEFB9E2}"/>
              </a:ext>
            </a:extLst>
          </p:cNvPr>
          <p:cNvPicPr>
            <a:picLocks noChangeAspect="1"/>
          </p:cNvPicPr>
          <p:nvPr userDrawn="1">
            <p:custDataLst>
              <p:tags r:id="rId2"/>
            </p:custDataLst>
          </p:nvPr>
        </p:nvPicPr>
        <p:blipFill>
          <a:blip r:embed="rId8"/>
          <a:stretch>
            <a:fillRect/>
          </a:stretch>
        </p:blipFill>
        <p:spPr>
          <a:xfrm>
            <a:off x="90057" y="4690"/>
            <a:ext cx="1239043" cy="1197279"/>
          </a:xfrm>
          <a:prstGeom prst="rect">
            <a:avLst/>
          </a:prstGeom>
        </p:spPr>
      </p:pic>
      <p:pic>
        <p:nvPicPr>
          <p:cNvPr id="8" name="PA_图片 26">
            <a:extLst>
              <a:ext uri="{FF2B5EF4-FFF2-40B4-BE49-F238E27FC236}">
                <a16:creationId xmlns:a16="http://schemas.microsoft.com/office/drawing/2014/main" id="{0EA0ADA8-829D-40AF-9286-AE78BD0D6DA6}"/>
              </a:ext>
            </a:extLst>
          </p:cNvPr>
          <p:cNvPicPr>
            <a:picLocks noChangeAspect="1"/>
          </p:cNvPicPr>
          <p:nvPr userDrawn="1">
            <p:custDataLst>
              <p:tags r:id="rId3"/>
            </p:custDataLst>
          </p:nvPr>
        </p:nvPicPr>
        <p:blipFill>
          <a:blip r:embed="rId8"/>
          <a:stretch>
            <a:fillRect/>
          </a:stretch>
        </p:blipFill>
        <p:spPr>
          <a:xfrm>
            <a:off x="10884240" y="0"/>
            <a:ext cx="1193133" cy="1152915"/>
          </a:xfrm>
          <a:prstGeom prst="rect">
            <a:avLst/>
          </a:prstGeom>
        </p:spPr>
      </p:pic>
      <p:pic>
        <p:nvPicPr>
          <p:cNvPr id="9" name="PA_图片 27">
            <a:extLst>
              <a:ext uri="{FF2B5EF4-FFF2-40B4-BE49-F238E27FC236}">
                <a16:creationId xmlns:a16="http://schemas.microsoft.com/office/drawing/2014/main" id="{88C7666C-6E02-4D59-962F-D80A8CB1284E}"/>
              </a:ext>
            </a:extLst>
          </p:cNvPr>
          <p:cNvPicPr>
            <a:picLocks noChangeAspect="1"/>
          </p:cNvPicPr>
          <p:nvPr userDrawn="1">
            <p:custDataLst>
              <p:tags r:id="rId4"/>
            </p:custDataLst>
          </p:nvPr>
        </p:nvPicPr>
        <p:blipFill>
          <a:blip r:embed="rId7"/>
          <a:stretch>
            <a:fillRect/>
          </a:stretch>
        </p:blipFill>
        <p:spPr>
          <a:xfrm rot="19479869">
            <a:off x="10985509" y="5150384"/>
            <a:ext cx="1108387" cy="1856057"/>
          </a:xfrm>
          <a:prstGeom prst="rect">
            <a:avLst/>
          </a:prstGeom>
        </p:spPr>
      </p:pic>
    </p:spTree>
    <p:extLst>
      <p:ext uri="{BB962C8B-B14F-4D97-AF65-F5344CB8AC3E}">
        <p14:creationId xmlns:p14="http://schemas.microsoft.com/office/powerpoint/2010/main" val="342916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66552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6697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2368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2024/9/13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59260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2391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57145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656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24384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85438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3850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9/13/2024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0502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ircular sign with white and black text&#10;&#10;Description automatically generated">
            <a:extLst>
              <a:ext uri="{FF2B5EF4-FFF2-40B4-BE49-F238E27FC236}">
                <a16:creationId xmlns:a16="http://schemas.microsoft.com/office/drawing/2014/main" id="{7B466352-7A47-CFC6-BC91-7111AC334B0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72356" y="-4731757"/>
            <a:ext cx="1770864" cy="1770864"/>
          </a:xfrm>
          <a:prstGeom prst="rect">
            <a:avLst/>
          </a:prstGeom>
        </p:spPr>
      </p:pic>
    </p:spTree>
    <p:extLst>
      <p:ext uri="{BB962C8B-B14F-4D97-AF65-F5344CB8AC3E}">
        <p14:creationId xmlns:p14="http://schemas.microsoft.com/office/powerpoint/2010/main" val="182287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8A32B-6C14-4A1A-AD4B-7E4A7F404B22}" type="datetimeFigureOut">
              <a:rPr lang="zh-CN" altLang="en-US" smtClean="0"/>
              <a:t>2024/9/13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7804202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a:extLst>
              <a:ext uri="{FF2B5EF4-FFF2-40B4-BE49-F238E27FC236}">
                <a16:creationId xmlns:a16="http://schemas.microsoft.com/office/drawing/2014/main" id="{83028FB2-AF6E-40C0-A21F-6F56F51AA8F8}"/>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8</a:t>
            </a:r>
          </a:p>
        </p:txBody>
      </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996197" y="0"/>
            <a:ext cx="2195803" cy="1765191"/>
          </a:xfrm>
          <a:prstGeom prst="rect">
            <a:avLst/>
          </a:prstGeom>
        </p:spPr>
      </p:pic>
      <p:pic>
        <p:nvPicPr>
          <p:cNvPr id="11" name="Picture 10" descr="A picture containing toy, doll&#10;&#10;Description automatically generated">
            <a:extLst>
              <a:ext uri="{FF2B5EF4-FFF2-40B4-BE49-F238E27FC236}">
                <a16:creationId xmlns:a16="http://schemas.microsoft.com/office/drawing/2014/main" id="{EF7A9681-F5B7-4B99-B946-E3CF9192BEC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163923" y="3227078"/>
            <a:ext cx="3693704" cy="3805385"/>
          </a:xfrm>
          <a:prstGeom prst="rect">
            <a:avLst/>
          </a:prstGeom>
        </p:spPr>
      </p:pic>
      <p:pic>
        <p:nvPicPr>
          <p:cNvPr id="16" name="Picture 15">
            <a:extLst>
              <a:ext uri="{FF2B5EF4-FFF2-40B4-BE49-F238E27FC236}">
                <a16:creationId xmlns:a16="http://schemas.microsoft.com/office/drawing/2014/main" id="{AA988FFA-C8FE-44CE-09F1-D8B411DA3785}"/>
              </a:ext>
            </a:extLst>
          </p:cNvPr>
          <p:cNvPicPr>
            <a:picLocks noChangeAspect="1"/>
          </p:cNvPicPr>
          <p:nvPr/>
        </p:nvPicPr>
        <p:blipFill>
          <a:blip r:embed="rId5"/>
          <a:stretch>
            <a:fillRect/>
          </a:stretch>
        </p:blipFill>
        <p:spPr>
          <a:xfrm>
            <a:off x="785024" y="1410825"/>
            <a:ext cx="10132430" cy="1774090"/>
          </a:xfrm>
          <a:prstGeom prst="rect">
            <a:avLst/>
          </a:prstGeom>
        </p:spPr>
      </p:pic>
      <p:pic>
        <p:nvPicPr>
          <p:cNvPr id="3" name="Picture 2">
            <a:extLst>
              <a:ext uri="{FF2B5EF4-FFF2-40B4-BE49-F238E27FC236}">
                <a16:creationId xmlns:a16="http://schemas.microsoft.com/office/drawing/2014/main" id="{49FC1879-0304-3410-FE5E-9CC5A926D0C6}"/>
              </a:ext>
            </a:extLst>
          </p:cNvPr>
          <p:cNvPicPr>
            <a:picLocks noChangeAspect="1"/>
          </p:cNvPicPr>
          <p:nvPr/>
        </p:nvPicPr>
        <p:blipFill>
          <a:blip r:embed="rId6"/>
          <a:stretch>
            <a:fillRect/>
          </a:stretch>
        </p:blipFill>
        <p:spPr>
          <a:xfrm>
            <a:off x="3234393" y="455571"/>
            <a:ext cx="5133277" cy="1286367"/>
          </a:xfrm>
          <a:prstGeom prst="rect">
            <a:avLst/>
          </a:prstGeom>
        </p:spPr>
      </p:pic>
    </p:spTree>
    <p:extLst>
      <p:ext uri="{BB962C8B-B14F-4D97-AF65-F5344CB8AC3E}">
        <p14:creationId xmlns:p14="http://schemas.microsoft.com/office/powerpoint/2010/main" val="1014397572"/>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a:extLst>
              <a:ext uri="{FF2B5EF4-FFF2-40B4-BE49-F238E27FC236}">
                <a16:creationId xmlns:a16="http://schemas.microsoft.com/office/drawing/2014/main" id="{92F74B83-F4F6-817F-341E-488C4BFFB276}"/>
              </a:ext>
            </a:extLst>
          </p:cNvPr>
          <p:cNvGrpSpPr/>
          <p:nvPr/>
        </p:nvGrpSpPr>
        <p:grpSpPr>
          <a:xfrm>
            <a:off x="1330667" y="286689"/>
            <a:ext cx="9236336" cy="4843308"/>
            <a:chOff x="-7927329" y="-4954585"/>
            <a:chExt cx="9902260" cy="5268685"/>
          </a:xfrm>
        </p:grpSpPr>
        <p:sp>
          <p:nvSpPr>
            <p:cNvPr id="7" name="任意多边形 14">
              <a:extLst>
                <a:ext uri="{FF2B5EF4-FFF2-40B4-BE49-F238E27FC236}">
                  <a16:creationId xmlns:a16="http://schemas.microsoft.com/office/drawing/2014/main" id="{FFCC8A82-E094-CE3E-2405-9F8709A1C9F2}"/>
                </a:ext>
              </a:extLst>
            </p:cNvPr>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多边形 15">
              <a:extLst>
                <a:ext uri="{FF2B5EF4-FFF2-40B4-BE49-F238E27FC236}">
                  <a16:creationId xmlns:a16="http://schemas.microsoft.com/office/drawing/2014/main" id="{3CCAC9A6-F869-EF1B-DCB3-0D6710BECF8E}"/>
                </a:ext>
              </a:extLst>
            </p:cNvPr>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多边形 16">
              <a:extLst>
                <a:ext uri="{FF2B5EF4-FFF2-40B4-BE49-F238E27FC236}">
                  <a16:creationId xmlns:a16="http://schemas.microsoft.com/office/drawing/2014/main" id="{A9AE588F-0C90-DB64-AE52-5FE0FDF39824}"/>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1" name="TextBox 10">
            <a:extLst>
              <a:ext uri="{FF2B5EF4-FFF2-40B4-BE49-F238E27FC236}">
                <a16:creationId xmlns:a16="http://schemas.microsoft.com/office/drawing/2014/main" id="{8BD06EF8-F71C-3281-9637-06B847806F24}"/>
              </a:ext>
            </a:extLst>
          </p:cNvPr>
          <p:cNvSpPr txBox="1"/>
          <p:nvPr/>
        </p:nvSpPr>
        <p:spPr>
          <a:xfrm>
            <a:off x="2286248" y="1416606"/>
            <a:ext cx="731429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4. </a:t>
            </a:r>
            <a:r>
              <a:rPr kumimoji="0" lang="en-US" sz="4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Một</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số</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biện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pháp</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bảo</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vệ</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tài</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nguyên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nhiên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và</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phòng</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chống</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tai</a:t>
            </a:r>
            <a:endParaRPr kumimoji="0" lang="vi-VN"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12" name="图片 22">
            <a:extLst>
              <a:ext uri="{FF2B5EF4-FFF2-40B4-BE49-F238E27FC236}">
                <a16:creationId xmlns:a16="http://schemas.microsoft.com/office/drawing/2014/main" id="{48982BC8-2A04-A052-511A-AFB34BBB58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50068" y="4328014"/>
            <a:ext cx="6419879" cy="2436054"/>
          </a:xfrm>
          <a:prstGeom prst="rect">
            <a:avLst/>
          </a:prstGeom>
        </p:spPr>
      </p:pic>
    </p:spTree>
    <p:extLst>
      <p:ext uri="{BB962C8B-B14F-4D97-AF65-F5344CB8AC3E}">
        <p14:creationId xmlns:p14="http://schemas.microsoft.com/office/powerpoint/2010/main" val="1691419937"/>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CB748B-B363-E0C4-C44A-EAFBD6DAABD8}"/>
              </a:ext>
            </a:extLst>
          </p:cNvPr>
          <p:cNvGrpSpPr/>
          <p:nvPr/>
        </p:nvGrpSpPr>
        <p:grpSpPr>
          <a:xfrm>
            <a:off x="685800" y="192203"/>
            <a:ext cx="11228831" cy="912698"/>
            <a:chOff x="314102" y="666654"/>
            <a:chExt cx="5266568" cy="2834640"/>
          </a:xfrm>
        </p:grpSpPr>
        <p:grpSp>
          <p:nvGrpSpPr>
            <p:cNvPr id="12" name="Group 11">
              <a:extLst>
                <a:ext uri="{FF2B5EF4-FFF2-40B4-BE49-F238E27FC236}">
                  <a16:creationId xmlns:a16="http://schemas.microsoft.com/office/drawing/2014/main" id="{55CB69CB-52E7-51E7-F291-A23EB3F975FB}"/>
                </a:ext>
              </a:extLst>
            </p:cNvPr>
            <p:cNvGrpSpPr/>
            <p:nvPr/>
          </p:nvGrpSpPr>
          <p:grpSpPr>
            <a:xfrm>
              <a:off x="314102" y="666654"/>
              <a:ext cx="5266568" cy="2834640"/>
              <a:chOff x="381000" y="594360"/>
              <a:chExt cx="5266568" cy="2834640"/>
            </a:xfrm>
          </p:grpSpPr>
          <p:sp>
            <p:nvSpPr>
              <p:cNvPr id="14" name="Rectangle: Rounded Corners 13">
                <a:extLst>
                  <a:ext uri="{FF2B5EF4-FFF2-40B4-BE49-F238E27FC236}">
                    <a16:creationId xmlns:a16="http://schemas.microsoft.com/office/drawing/2014/main" id="{7E85177F-470A-C869-E583-86B96CF73334}"/>
                  </a:ext>
                </a:extLst>
              </p:cNvPr>
              <p:cNvSpPr/>
              <p:nvPr/>
            </p:nvSpPr>
            <p:spPr>
              <a:xfrm>
                <a:off x="381000" y="594360"/>
                <a:ext cx="5266568" cy="2834640"/>
              </a:xfrm>
              <a:prstGeom prst="roundRect">
                <a:avLst>
                  <a:gd name="adj" fmla="val 10753"/>
                </a:avLst>
              </a:prstGeom>
              <a:solidFill>
                <a:schemeClr val="accent6">
                  <a:lumMod val="40000"/>
                  <a:lumOff val="6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4C44D6E-BD00-730D-096C-7E2D5568B155}"/>
                  </a:ext>
                </a:extLst>
              </p:cNvPr>
              <p:cNvSpPr/>
              <p:nvPr/>
            </p:nvSpPr>
            <p:spPr>
              <a:xfrm>
                <a:off x="483691" y="693421"/>
                <a:ext cx="5046517" cy="2636520"/>
              </a:xfrm>
              <a:prstGeom prst="roundRect">
                <a:avLst>
                  <a:gd name="adj" fmla="val 10067"/>
                </a:avLst>
              </a:prstGeom>
              <a:solidFill>
                <a:srgbClr val="FEFEEB"/>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A86CAA0-329D-9C74-5946-B4136ED1AB2A}"/>
                </a:ext>
              </a:extLst>
            </p:cNvPr>
            <p:cNvSpPr txBox="1"/>
            <p:nvPr/>
          </p:nvSpPr>
          <p:spPr>
            <a:xfrm>
              <a:off x="539044" y="764597"/>
              <a:ext cx="4792236" cy="1475038"/>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Đọc thông tin, quan sát hình 11 và dựa vào hiểu biết của bản thân, em hãy nêu một số biện pháp bảo vệ tài nguyên thiên nhiên và phòng, chống thiên tai.</a:t>
              </a:r>
              <a:endParaRPr lang="vi-VN" sz="2000" b="0" i="0" dirty="0">
                <a:solidFill>
                  <a:srgbClr val="000000"/>
                </a:solidFill>
                <a:effectLst/>
                <a:latin typeface="Cambria" panose="02040503050406030204" pitchFamily="18" charset="0"/>
                <a:ea typeface="Cambria" panose="02040503050406030204" pitchFamily="18" charset="0"/>
              </a:endParaRPr>
            </a:p>
          </p:txBody>
        </p:sp>
      </p:grpSp>
      <p:sp>
        <p:nvSpPr>
          <p:cNvPr id="4" name="TextBox 3">
            <a:extLst>
              <a:ext uri="{FF2B5EF4-FFF2-40B4-BE49-F238E27FC236}">
                <a16:creationId xmlns:a16="http://schemas.microsoft.com/office/drawing/2014/main" id="{CB11DF59-CA6E-FB29-10E6-43B3D144C52E}"/>
              </a:ext>
            </a:extLst>
          </p:cNvPr>
          <p:cNvSpPr txBox="1"/>
          <p:nvPr/>
        </p:nvSpPr>
        <p:spPr>
          <a:xfrm>
            <a:off x="5038725" y="3905250"/>
            <a:ext cx="34671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BIỆN PHÁP</a:t>
            </a:r>
          </a:p>
        </p:txBody>
      </p:sp>
      <p:sp>
        <p:nvSpPr>
          <p:cNvPr id="7" name="Oval 6">
            <a:extLst>
              <a:ext uri="{FF2B5EF4-FFF2-40B4-BE49-F238E27FC236}">
                <a16:creationId xmlns:a16="http://schemas.microsoft.com/office/drawing/2014/main" id="{5129DA2C-E656-0E0B-AABD-509FA6153D00}"/>
              </a:ext>
            </a:extLst>
          </p:cNvPr>
          <p:cNvSpPr/>
          <p:nvPr/>
        </p:nvSpPr>
        <p:spPr>
          <a:xfrm>
            <a:off x="5181600" y="1571625"/>
            <a:ext cx="2495550" cy="139065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rPr>
              <a:t>Khai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thác</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hợp</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lí</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sử</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dụng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tiết</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kiệm</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và</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hiệu</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quả</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nguyên</a:t>
            </a:r>
            <a:endParaRPr lang="en-US"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38508B33-054C-2320-D47D-909919C5F2D4}"/>
              </a:ext>
            </a:extLst>
          </p:cNvPr>
          <p:cNvSpPr/>
          <p:nvPr/>
        </p:nvSpPr>
        <p:spPr>
          <a:xfrm>
            <a:off x="8143875" y="2343150"/>
            <a:ext cx="2286000" cy="1390650"/>
          </a:xfrm>
          <a:prstGeom prst="ellipse">
            <a:avLst/>
          </a:prstGeom>
          <a:solidFill>
            <a:srgbClr val="F8B0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Trồng rừng và bảo vệ rừng</a:t>
            </a:r>
            <a:endParaRPr lang="en-US" sz="2000"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CC5B7B68-A400-C6C0-10E6-5147D91311A2}"/>
              </a:ext>
            </a:extLst>
          </p:cNvPr>
          <p:cNvSpPr/>
          <p:nvPr/>
        </p:nvSpPr>
        <p:spPr>
          <a:xfrm>
            <a:off x="7981949" y="4152900"/>
            <a:ext cx="3209925" cy="139065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2060"/>
                </a:solidFill>
                <a:latin typeface="Cambria" panose="02040503050406030204" pitchFamily="18" charset="0"/>
                <a:ea typeface="Cambria" panose="02040503050406030204" pitchFamily="18" charset="0"/>
              </a:rPr>
              <a:t>Sử dụng các nguồn năng lượng tái tạo (năng lượng mặt trời, gió, ... )</a:t>
            </a:r>
            <a:endParaRPr lang="en-US" sz="2000" dirty="0">
              <a:solidFill>
                <a:srgbClr val="002060"/>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A6DDD049-13CF-CCB5-35A4-6C698843AD58}"/>
              </a:ext>
            </a:extLst>
          </p:cNvPr>
          <p:cNvSpPr/>
          <p:nvPr/>
        </p:nvSpPr>
        <p:spPr>
          <a:xfrm>
            <a:off x="5895974" y="5276850"/>
            <a:ext cx="2333625" cy="1390650"/>
          </a:xfrm>
          <a:prstGeom prst="ellipse">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Xây dựng các công trình thuỷ lợi</a:t>
            </a:r>
            <a:endParaRPr lang="en-US" sz="2000" dirty="0">
              <a:solidFill>
                <a:srgbClr val="002060"/>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22DF542E-5A35-75FB-1DA4-5531445ED473}"/>
              </a:ext>
            </a:extLst>
          </p:cNvPr>
          <p:cNvSpPr/>
          <p:nvPr/>
        </p:nvSpPr>
        <p:spPr>
          <a:xfrm>
            <a:off x="2552700" y="5124450"/>
            <a:ext cx="3095625" cy="139065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rPr>
              <a:t>Giáo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dục</a:t>
            </a:r>
            <a:r>
              <a:rPr lang="en-US" dirty="0">
                <a:solidFill>
                  <a:srgbClr val="002060"/>
                </a:solidFill>
                <a:latin typeface="Cambria" panose="02040503050406030204" pitchFamily="18" charset="0"/>
                <a:ea typeface="Cambria" panose="02040503050406030204" pitchFamily="18" charset="0"/>
              </a:rPr>
              <a:t> ý </a:t>
            </a:r>
            <a:r>
              <a:rPr lang="en-US" dirty="0" err="1">
                <a:solidFill>
                  <a:srgbClr val="002060"/>
                </a:solidFill>
                <a:latin typeface="Cambria" panose="02040503050406030204" pitchFamily="18" charset="0"/>
                <a:ea typeface="Cambria" panose="02040503050406030204" pitchFamily="18" charset="0"/>
              </a:rPr>
              <a:t>thức</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bảo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vệ</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nguyên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thiên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nhiên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và</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phòng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chống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thiên</a:t>
            </a:r>
            <a:r>
              <a:rPr lang="en-US" dirty="0">
                <a:solidFill>
                  <a:srgbClr val="002060"/>
                </a:solidFill>
                <a:latin typeface="Cambria" panose="02040503050406030204" pitchFamily="18" charset="0"/>
                <a:ea typeface="Cambria" panose="02040503050406030204" pitchFamily="18" charset="0"/>
              </a:rPr>
              <a:t> tai</a:t>
            </a:r>
          </a:p>
        </p:txBody>
      </p:sp>
      <p:sp>
        <p:nvSpPr>
          <p:cNvPr id="16" name="Oval 15">
            <a:extLst>
              <a:ext uri="{FF2B5EF4-FFF2-40B4-BE49-F238E27FC236}">
                <a16:creationId xmlns:a16="http://schemas.microsoft.com/office/drawing/2014/main" id="{E93584B6-E2CD-72FA-E138-702B62DDAF19}"/>
              </a:ext>
            </a:extLst>
          </p:cNvPr>
          <p:cNvSpPr/>
          <p:nvPr/>
        </p:nvSpPr>
        <p:spPr>
          <a:xfrm>
            <a:off x="1104900" y="3724275"/>
            <a:ext cx="2400300" cy="139065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Rèn luyện các kĩ năng phòng, chống thiên tai</a:t>
            </a:r>
            <a:endParaRPr lang="en-US" sz="2000" dirty="0">
              <a:solidFill>
                <a:srgbClr val="002060"/>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B30D89D5-9EF1-E53C-FB73-E1E6B8B83EAE}"/>
              </a:ext>
            </a:extLst>
          </p:cNvPr>
          <p:cNvSpPr/>
          <p:nvPr/>
        </p:nvSpPr>
        <p:spPr>
          <a:xfrm>
            <a:off x="2200275" y="1847850"/>
            <a:ext cx="2400300" cy="139065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Dự báo và cảnh báo sớm thiên tai</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348820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3"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sp>
        <p:nvSpPr>
          <p:cNvPr id="9" name="TextBox 15">
            <a:extLst>
              <a:ext uri="{FF2B5EF4-FFF2-40B4-BE49-F238E27FC236}">
                <a16:creationId xmlns:a16="http://schemas.microsoft.com/office/drawing/2014/main" id="{B9A3667B-FA75-40D4-8F6C-66E06B248E2A}"/>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7</a:t>
            </a:r>
          </a:p>
        </p:txBody>
      </p:sp>
      <p:pic>
        <p:nvPicPr>
          <p:cNvPr id="8" name="Picture 7" descr="A picture containing toy, doll&#10;&#10;Description automatically generated">
            <a:extLst>
              <a:ext uri="{FF2B5EF4-FFF2-40B4-BE49-F238E27FC236}">
                <a16:creationId xmlns:a16="http://schemas.microsoft.com/office/drawing/2014/main" id="{1CB4446A-0E9E-4C5E-A070-893F84FDD88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62747" y="3234090"/>
            <a:ext cx="3568966" cy="3805385"/>
          </a:xfrm>
          <a:prstGeom prst="rect">
            <a:avLst/>
          </a:prstGeom>
        </p:spPr>
      </p:pic>
      <p:pic>
        <p:nvPicPr>
          <p:cNvPr id="7" name="Picture 6" descr="A logo with a black background&#10;&#10;Description automatically generated">
            <a:extLst>
              <a:ext uri="{FF2B5EF4-FFF2-40B4-BE49-F238E27FC236}">
                <a16:creationId xmlns:a16="http://schemas.microsoft.com/office/drawing/2014/main" id="{E74106AE-1EC8-667C-AB6C-1905665B7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1506682"/>
            <a:ext cx="7015332" cy="5420938"/>
          </a:xfrm>
          <a:prstGeom prst="rect">
            <a:avLst/>
          </a:prstGeom>
        </p:spPr>
      </p:pic>
    </p:spTree>
    <p:extLst>
      <p:ext uri="{BB962C8B-B14F-4D97-AF65-F5344CB8AC3E}">
        <p14:creationId xmlns:p14="http://schemas.microsoft.com/office/powerpoint/2010/main" val="1577916950"/>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CB748B-B363-E0C4-C44A-EAFBD6DAABD8}"/>
              </a:ext>
            </a:extLst>
          </p:cNvPr>
          <p:cNvGrpSpPr/>
          <p:nvPr/>
        </p:nvGrpSpPr>
        <p:grpSpPr>
          <a:xfrm>
            <a:off x="685800" y="192203"/>
            <a:ext cx="11228831" cy="912698"/>
            <a:chOff x="314102" y="666654"/>
            <a:chExt cx="5266568" cy="2834640"/>
          </a:xfrm>
        </p:grpSpPr>
        <p:grpSp>
          <p:nvGrpSpPr>
            <p:cNvPr id="12" name="Group 11">
              <a:extLst>
                <a:ext uri="{FF2B5EF4-FFF2-40B4-BE49-F238E27FC236}">
                  <a16:creationId xmlns:a16="http://schemas.microsoft.com/office/drawing/2014/main" id="{55CB69CB-52E7-51E7-F291-A23EB3F975FB}"/>
                </a:ext>
              </a:extLst>
            </p:cNvPr>
            <p:cNvGrpSpPr/>
            <p:nvPr/>
          </p:nvGrpSpPr>
          <p:grpSpPr>
            <a:xfrm>
              <a:off x="314102" y="666654"/>
              <a:ext cx="5266568" cy="2834640"/>
              <a:chOff x="381000" y="594360"/>
              <a:chExt cx="5266568" cy="2834640"/>
            </a:xfrm>
          </p:grpSpPr>
          <p:sp>
            <p:nvSpPr>
              <p:cNvPr id="14" name="Rectangle: Rounded Corners 13">
                <a:extLst>
                  <a:ext uri="{FF2B5EF4-FFF2-40B4-BE49-F238E27FC236}">
                    <a16:creationId xmlns:a16="http://schemas.microsoft.com/office/drawing/2014/main" id="{7E85177F-470A-C869-E583-86B96CF73334}"/>
                  </a:ext>
                </a:extLst>
              </p:cNvPr>
              <p:cNvSpPr/>
              <p:nvPr/>
            </p:nvSpPr>
            <p:spPr>
              <a:xfrm>
                <a:off x="381000" y="594360"/>
                <a:ext cx="5266568" cy="2834640"/>
              </a:xfrm>
              <a:prstGeom prst="roundRect">
                <a:avLst>
                  <a:gd name="adj" fmla="val 10753"/>
                </a:avLst>
              </a:prstGeom>
              <a:solidFill>
                <a:schemeClr val="accent6">
                  <a:lumMod val="40000"/>
                  <a:lumOff val="6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04C44D6E-BD00-730D-096C-7E2D5568B155}"/>
                  </a:ext>
                </a:extLst>
              </p:cNvPr>
              <p:cNvSpPr/>
              <p:nvPr/>
            </p:nvSpPr>
            <p:spPr>
              <a:xfrm>
                <a:off x="483691" y="693421"/>
                <a:ext cx="5046517" cy="2636520"/>
              </a:xfrm>
              <a:prstGeom prst="roundRect">
                <a:avLst>
                  <a:gd name="adj" fmla="val 10067"/>
                </a:avLst>
              </a:prstGeom>
              <a:solidFill>
                <a:srgbClr val="FEFEEB"/>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A86CAA0-329D-9C74-5946-B4136ED1AB2A}"/>
                </a:ext>
              </a:extLst>
            </p:cNvPr>
            <p:cNvSpPr txBox="1"/>
            <p:nvPr/>
          </p:nvSpPr>
          <p:spPr>
            <a:xfrm>
              <a:off x="539044" y="764597"/>
              <a:ext cx="4792236" cy="14750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Đọc thông tin, quan sát hình 11 và dựa vào hiểu biết của bản thân, em hãy nêu một số biện pháp bảo vệ tài nguyên thiên nhiên và phòng, chống thiên tai.</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aphicFrame>
        <p:nvGraphicFramePr>
          <p:cNvPr id="2" name="Table 1">
            <a:extLst>
              <a:ext uri="{FF2B5EF4-FFF2-40B4-BE49-F238E27FC236}">
                <a16:creationId xmlns:a16="http://schemas.microsoft.com/office/drawing/2014/main" id="{04ADBCA5-C2D0-918E-F885-B8089F6E992E}"/>
              </a:ext>
            </a:extLst>
          </p:cNvPr>
          <p:cNvGraphicFramePr>
            <a:graphicFrameLocks noGrp="1"/>
          </p:cNvGraphicFramePr>
          <p:nvPr>
            <p:extLst>
              <p:ext uri="{D42A27DB-BD31-4B8C-83A1-F6EECF244321}">
                <p14:modId xmlns:p14="http://schemas.microsoft.com/office/powerpoint/2010/main" val="3786713368"/>
              </p:ext>
            </p:extLst>
          </p:nvPr>
        </p:nvGraphicFramePr>
        <p:xfrm>
          <a:off x="552450" y="1343025"/>
          <a:ext cx="11239500" cy="5257800"/>
        </p:xfrm>
        <a:graphic>
          <a:graphicData uri="http://schemas.openxmlformats.org/drawingml/2006/table">
            <a:tbl>
              <a:tblPr/>
              <a:tblGrid>
                <a:gridCol w="2229407">
                  <a:extLst>
                    <a:ext uri="{9D8B030D-6E8A-4147-A177-3AD203B41FA5}">
                      <a16:colId xmlns:a16="http://schemas.microsoft.com/office/drawing/2014/main" val="2455986797"/>
                    </a:ext>
                  </a:extLst>
                </a:gridCol>
                <a:gridCol w="9010093">
                  <a:extLst>
                    <a:ext uri="{9D8B030D-6E8A-4147-A177-3AD203B41FA5}">
                      <a16:colId xmlns:a16="http://schemas.microsoft.com/office/drawing/2014/main" val="437837923"/>
                    </a:ext>
                  </a:extLst>
                </a:gridCol>
              </a:tblGrid>
              <a:tr h="828675">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Thành </a:t>
                      </a:r>
                      <a:r>
                        <a:rPr lang="en-US" sz="2400" b="1" dirty="0" err="1">
                          <a:solidFill>
                            <a:srgbClr val="000000"/>
                          </a:solidFill>
                          <a:effectLst/>
                          <a:latin typeface="Cambria" panose="02040503050406030204" pitchFamily="18" charset="0"/>
                          <a:ea typeface="Cambria" panose="02040503050406030204" pitchFamily="18" charset="0"/>
                        </a:rPr>
                        <a:t>phần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thiên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nhiên</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Vai </a:t>
                      </a:r>
                      <a:r>
                        <a:rPr lang="en-US" sz="2400" b="1" dirty="0" err="1">
                          <a:solidFill>
                            <a:srgbClr val="000000"/>
                          </a:solidFill>
                          <a:effectLst/>
                          <a:latin typeface="Cambria" panose="02040503050406030204" pitchFamily="18" charset="0"/>
                          <a:ea typeface="Cambria" panose="02040503050406030204" pitchFamily="18" charset="0"/>
                        </a:rPr>
                        <a:t>trò</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54349608"/>
                  </a:ext>
                </a:extLst>
              </a:tr>
              <a:tr h="137160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Địa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hình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khoáng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sản</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342845"/>
                  </a:ext>
                </a:extLst>
              </a:tr>
              <a:tr h="89535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Khí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hậu</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449772"/>
                  </a:ext>
                </a:extLst>
              </a:tr>
              <a:tr h="733425">
                <a:tc>
                  <a:txBody>
                    <a:bodyPr/>
                    <a:lstStyle/>
                    <a:p>
                      <a:pPr algn="ctr"/>
                      <a:r>
                        <a:rPr lang="en-US" sz="2400">
                          <a:solidFill>
                            <a:srgbClr val="000000"/>
                          </a:solidFill>
                          <a:effectLst/>
                          <a:latin typeface="Cambria" panose="02040503050406030204" pitchFamily="18" charset="0"/>
                          <a:ea typeface="Cambria" panose="02040503050406030204" pitchFamily="18" charset="0"/>
                        </a:rPr>
                        <a:t>Sông, hồ</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65475"/>
                  </a:ext>
                </a:extLst>
              </a:tr>
              <a:tr h="142875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Đất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rừng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42724"/>
                  </a:ext>
                </a:extLst>
              </a:tr>
            </a:tbl>
          </a:graphicData>
        </a:graphic>
      </p:graphicFrame>
      <p:sp>
        <p:nvSpPr>
          <p:cNvPr id="3" name="TextBox 2">
            <a:extLst>
              <a:ext uri="{FF2B5EF4-FFF2-40B4-BE49-F238E27FC236}">
                <a16:creationId xmlns:a16="http://schemas.microsoft.com/office/drawing/2014/main" id="{E1D47ED4-1CC3-468D-8F36-8165A7B6210A}"/>
              </a:ext>
            </a:extLst>
          </p:cNvPr>
          <p:cNvSpPr txBox="1"/>
          <p:nvPr/>
        </p:nvSpPr>
        <p:spPr>
          <a:xfrm>
            <a:off x="2781300" y="2200275"/>
            <a:ext cx="8867775" cy="1569660"/>
          </a:xfrm>
          <a:prstGeom prst="rect">
            <a:avLst/>
          </a:prstGeom>
          <a:noFill/>
        </p:spPr>
        <p:txBody>
          <a:bodyPr wrap="square" rtlCol="0">
            <a:spAutoFit/>
          </a:bodyPr>
          <a:lstStyle/>
          <a:p>
            <a:pPr algn="just"/>
            <a:r>
              <a:rPr lang="vi-VN" sz="1600" b="0" i="0" dirty="0">
                <a:solidFill>
                  <a:srgbClr val="FF0000"/>
                </a:solidFill>
                <a:effectLst/>
                <a:latin typeface="Cambria" panose="02040503050406030204" pitchFamily="18" charset="0"/>
                <a:ea typeface="Cambria" panose="02040503050406030204" pitchFamily="18" charset="0"/>
              </a:rPr>
              <a:t>+ Địa hình đồi núi thuận lợi cho việc hình thành các vùng chuyên canh nông nghiệp và lâm nghiệp; một số vùng núi có lợi thế về thủy điện, khai thác khoáng sản và phát triển du lịch,…</a:t>
            </a:r>
          </a:p>
          <a:p>
            <a:pPr algn="just"/>
            <a:r>
              <a:rPr lang="vi-VN" sz="1600" b="0" i="0" dirty="0">
                <a:solidFill>
                  <a:srgbClr val="FF0000"/>
                </a:solidFill>
                <a:effectLst/>
                <a:latin typeface="Cambria" panose="02040503050406030204" pitchFamily="18" charset="0"/>
                <a:ea typeface="Cambria" panose="02040503050406030204" pitchFamily="18" charset="0"/>
              </a:rPr>
              <a:t>+ Địa hình đồng bằng thuận lợi cho việc tập trung dân cư, hình thành các trung tâm kinh tế…</a:t>
            </a:r>
          </a:p>
          <a:p>
            <a:pPr algn="just"/>
            <a:r>
              <a:rPr lang="vi-VN" sz="1600" b="0" i="0" dirty="0">
                <a:solidFill>
                  <a:srgbClr val="FF0000"/>
                </a:solidFill>
                <a:effectLst/>
                <a:latin typeface="Cambria" panose="02040503050406030204" pitchFamily="18" charset="0"/>
                <a:ea typeface="Cambria" panose="02040503050406030204" pitchFamily="18" charset="0"/>
              </a:rPr>
              <a:t>- Khoáng sản được khai thác làm nguyên liệu, nhiên liệu cho nhiều ngành công nghiệp và một phần để xuất khẩu.</a:t>
            </a:r>
          </a:p>
          <a:p>
            <a:endParaRPr lang="en-US" sz="1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5898F7E-C07F-D609-5D6B-DFA99A2F5D78}"/>
              </a:ext>
            </a:extLst>
          </p:cNvPr>
          <p:cNvSpPr txBox="1"/>
          <p:nvPr/>
        </p:nvSpPr>
        <p:spPr>
          <a:xfrm>
            <a:off x="2790825" y="3590925"/>
            <a:ext cx="8867775" cy="584775"/>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Nguồn nhiệt, ẩm dồi dào nên cây trồng phát triển quanh năm và cho năng suất cao.</a:t>
            </a:r>
          </a:p>
          <a:p>
            <a:pPr algn="just"/>
            <a:r>
              <a:rPr lang="vi-VN" sz="1600" dirty="0">
                <a:solidFill>
                  <a:srgbClr val="FF0000"/>
                </a:solidFill>
                <a:latin typeface="Cambria" panose="02040503050406030204" pitchFamily="18" charset="0"/>
                <a:ea typeface="Cambria" panose="02040503050406030204" pitchFamily="18" charset="0"/>
              </a:rPr>
              <a:t>-  Khí hậu thay đổi theo mùa và vùng miền nên sản phẩm nông nghiệp đa dạng.</a:t>
            </a:r>
            <a:endParaRPr lang="en-US" sz="1600"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2F462A9E-1FA8-8FFD-920F-E45DE56C2BA9}"/>
              </a:ext>
            </a:extLst>
          </p:cNvPr>
          <p:cNvSpPr txBox="1"/>
          <p:nvPr/>
        </p:nvSpPr>
        <p:spPr>
          <a:xfrm>
            <a:off x="2790825" y="4362450"/>
            <a:ext cx="8867775" cy="584775"/>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Sông, hồ cung cấp nước cho sản xuất và sinh hoạt, tạo điều kiện phát triển đánh bắt và nuôi trồng thuỷ sản, du lịch, giao thông đường thuỷ, thuỷ điện,...</a:t>
            </a:r>
            <a:endParaRPr lang="en-US" sz="1600"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1563520-0E3F-BBD8-D2A4-6510896D173F}"/>
              </a:ext>
            </a:extLst>
          </p:cNvPr>
          <p:cNvSpPr txBox="1"/>
          <p:nvPr/>
        </p:nvSpPr>
        <p:spPr>
          <a:xfrm>
            <a:off x="2828925" y="5153025"/>
            <a:ext cx="8867775" cy="1077218"/>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Tài nguyên đất được khai thác để trồng các cây công nghiệp lâu năm, cây dược liệu, cây lương thực, cây ăn quả,…; phát triển chăn nuôi gia súc…</a:t>
            </a:r>
          </a:p>
          <a:p>
            <a:pPr algn="just"/>
            <a:r>
              <a:rPr lang="vi-VN" sz="1600" dirty="0">
                <a:solidFill>
                  <a:srgbClr val="FF0000"/>
                </a:solidFill>
                <a:latin typeface="Cambria" panose="02040503050406030204" pitchFamily="18" charset="0"/>
                <a:ea typeface="Cambria" panose="02040503050406030204" pitchFamily="18" charset="0"/>
              </a:rPr>
              <a:t>- Rừng có vai trò quan trọng: cung cấp gỗ và nhiều sản vật phục vụ cho sản xuất, đời sống của con người (thực phẩm, dược liệu,...); hạn chế xói mòn đất, lũ lụt,...</a:t>
            </a:r>
            <a:endParaRPr lang="en-US" sz="1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204084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3">
            <a:extLst>
              <a:ext uri="{FF2B5EF4-FFF2-40B4-BE49-F238E27FC236}">
                <a16:creationId xmlns:a16="http://schemas.microsoft.com/office/drawing/2014/main" id="{9BBCDB6F-8E25-4297-94CD-8EEA8837F6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488" y="12700"/>
            <a:ext cx="12215488" cy="6845300"/>
          </a:xfrm>
          <a:prstGeom prst="rect">
            <a:avLst/>
          </a:prstGeom>
        </p:spPr>
      </p:pic>
      <p:grpSp>
        <p:nvGrpSpPr>
          <p:cNvPr id="2" name="组合 26"/>
          <p:cNvGrpSpPr/>
          <p:nvPr/>
        </p:nvGrpSpPr>
        <p:grpSpPr>
          <a:xfrm>
            <a:off x="1582058" y="1452406"/>
            <a:ext cx="7043057" cy="4038600"/>
            <a:chOff x="-7927329" y="-4954585"/>
            <a:chExt cx="9902260" cy="5268685"/>
          </a:xfrm>
        </p:grpSpPr>
        <p:sp>
          <p:nvSpPr>
            <p:cNvPr id="3" name="任意多边形 43"/>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44"/>
            <p:cNvSpPr/>
            <p:nvPr/>
          </p:nvSpPr>
          <p:spPr>
            <a:xfrm>
              <a:off x="-7607581" y="-4631681"/>
              <a:ext cx="9233126"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6"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84334" y="3603221"/>
            <a:ext cx="3048014" cy="3193373"/>
          </a:xfrm>
          <a:prstGeom prst="rect">
            <a:avLst/>
          </a:prstGeom>
        </p:spPr>
      </p:pic>
      <p:sp>
        <p:nvSpPr>
          <p:cNvPr id="7" name="Google Shape;1910;p31">
            <a:extLst>
              <a:ext uri="{FF2B5EF4-FFF2-40B4-BE49-F238E27FC236}">
                <a16:creationId xmlns:a16="http://schemas.microsoft.com/office/drawing/2014/main" id="{4A52EC7C-8907-B394-DC13-2220BDE437CF}"/>
              </a:ext>
            </a:extLst>
          </p:cNvPr>
          <p:cNvSpPr txBox="1">
            <a:spLocks/>
          </p:cNvSpPr>
          <p:nvPr/>
        </p:nvSpPr>
        <p:spPr>
          <a:xfrm>
            <a:off x="-808870" y="1625093"/>
            <a:ext cx="8934720" cy="2227365"/>
          </a:xfrm>
          <a:prstGeom prst="rect">
            <a:avLst/>
          </a:prstGeom>
          <a:noFill/>
          <a:ln>
            <a:noFill/>
          </a:ln>
        </p:spPr>
        <p:txBody>
          <a:bodyPr spcFirstLastPara="1" wrap="square" lIns="91425" tIns="91425" rIns="91425" bIns="91425"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9900" b="0" i="0" u="none" strike="noStrike" kern="1200" cap="none" spc="0" normalizeH="0" baseline="0" noProof="0">
                <a:ln>
                  <a:solidFill>
                    <a:prstClr val="black">
                      <a:lumMod val="10000"/>
                    </a:prstClr>
                  </a:solidFill>
                </a:ln>
                <a:solidFill>
                  <a:srgbClr val="FF3300"/>
                </a:solidFill>
                <a:effectLst>
                  <a:glow rad="101600">
                    <a:prstClr val="white">
                      <a:lumMod val="60000"/>
                      <a:lumOff val="40000"/>
                      <a:alpha val="60000"/>
                    </a:prstClr>
                  </a:glow>
                </a:effectLst>
                <a:uLnTx/>
                <a:uFillTx/>
                <a:latin typeface="SVN-Hole Hearted" panose="020B0A06020104020203" pitchFamily="34" charset="0"/>
                <a:sym typeface="Chango"/>
              </a:rPr>
              <a:t>VẬN </a:t>
            </a:r>
            <a:endParaRPr kumimoji="0" lang="en-US" sz="9900" b="0" i="0" u="none" strike="noStrike" kern="1200" cap="none" spc="0" normalizeH="0" baseline="0" noProof="0">
              <a:ln>
                <a:solidFill>
                  <a:prstClr val="black">
                    <a:lumMod val="10000"/>
                  </a:prstClr>
                </a:solidFill>
              </a:ln>
              <a:solidFill>
                <a:srgbClr val="00CCFF"/>
              </a:solidFill>
              <a:effectLst>
                <a:glow rad="101600">
                  <a:prstClr val="white">
                    <a:lumMod val="60000"/>
                    <a:lumOff val="40000"/>
                    <a:alpha val="60000"/>
                  </a:prstClr>
                </a:glow>
              </a:effectLst>
              <a:uLnTx/>
              <a:uFillTx/>
              <a:latin typeface="SVN-Hole Hearted" panose="020B0A06020104020203" pitchFamily="34" charset="0"/>
              <a:sym typeface="Chango"/>
            </a:endParaRPr>
          </a:p>
        </p:txBody>
      </p:sp>
      <p:sp>
        <p:nvSpPr>
          <p:cNvPr id="8" name="TextBox 7"/>
          <p:cNvSpPr txBox="1"/>
          <p:nvPr/>
        </p:nvSpPr>
        <p:spPr>
          <a:xfrm>
            <a:off x="4213747" y="3355592"/>
            <a:ext cx="329738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a:ln>
                  <a:solidFill>
                    <a:prstClr val="black">
                      <a:lumMod val="10000"/>
                    </a:prstClr>
                  </a:solidFill>
                </a:ln>
                <a:solidFill>
                  <a:srgbClr val="00CCFF"/>
                </a:solidFill>
                <a:effectLst>
                  <a:glow rad="101600">
                    <a:prstClr val="white">
                      <a:lumMod val="60000"/>
                      <a:lumOff val="40000"/>
                      <a:alpha val="60000"/>
                    </a:prstClr>
                  </a:glow>
                </a:effectLst>
                <a:uLnTx/>
                <a:uFillTx/>
                <a:latin typeface="SVN-Hole Hearted" panose="020B0A06020104020203" pitchFamily="34" charset="0"/>
                <a:ea typeface="+mn-ea"/>
                <a:cs typeface="+mn-cs"/>
              </a:rPr>
              <a:t>DỤNG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9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63400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896;p80">
            <a:extLst>
              <a:ext uri="{FF2B5EF4-FFF2-40B4-BE49-F238E27FC236}">
                <a16:creationId xmlns:a16="http://schemas.microsoft.com/office/drawing/2014/main" id="{D15D81AD-C681-83CF-240B-DE5858BE10E8}"/>
              </a:ext>
            </a:extLst>
          </p:cNvPr>
          <p:cNvGrpSpPr/>
          <p:nvPr/>
        </p:nvGrpSpPr>
        <p:grpSpPr>
          <a:xfrm>
            <a:off x="766787" y="2705100"/>
            <a:ext cx="2338363" cy="3640299"/>
            <a:chOff x="-1254075" y="6362388"/>
            <a:chExt cx="982525" cy="1754400"/>
          </a:xfrm>
        </p:grpSpPr>
        <p:sp>
          <p:nvSpPr>
            <p:cNvPr id="3" name="Google Shape;3897;p80">
              <a:extLst>
                <a:ext uri="{FF2B5EF4-FFF2-40B4-BE49-F238E27FC236}">
                  <a16:creationId xmlns:a16="http://schemas.microsoft.com/office/drawing/2014/main" id="{0B435C8D-3DB4-5D13-DD74-2987CA961CB5}"/>
                </a:ext>
              </a:extLst>
            </p:cNvPr>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898;p80">
              <a:extLst>
                <a:ext uri="{FF2B5EF4-FFF2-40B4-BE49-F238E27FC236}">
                  <a16:creationId xmlns:a16="http://schemas.microsoft.com/office/drawing/2014/main" id="{DD759BE3-6529-C7F8-6CF0-6FC834C37029}"/>
                </a:ext>
              </a:extLst>
            </p:cNvPr>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99;p80">
              <a:extLst>
                <a:ext uri="{FF2B5EF4-FFF2-40B4-BE49-F238E27FC236}">
                  <a16:creationId xmlns:a16="http://schemas.microsoft.com/office/drawing/2014/main" id="{0C28C0A6-0D59-2C3A-8478-01A809CA9942}"/>
                </a:ext>
              </a:extLst>
            </p:cNvPr>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00;p80">
              <a:extLst>
                <a:ext uri="{FF2B5EF4-FFF2-40B4-BE49-F238E27FC236}">
                  <a16:creationId xmlns:a16="http://schemas.microsoft.com/office/drawing/2014/main" id="{821F3105-F6E6-8F0E-29CB-FF91FB09C98E}"/>
                </a:ext>
              </a:extLst>
            </p:cNvPr>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01;p80">
              <a:extLst>
                <a:ext uri="{FF2B5EF4-FFF2-40B4-BE49-F238E27FC236}">
                  <a16:creationId xmlns:a16="http://schemas.microsoft.com/office/drawing/2014/main" id="{B12CD897-27DF-4A95-EFC1-B62E303F449C}"/>
                </a:ext>
              </a:extLst>
            </p:cNvPr>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02;p80">
              <a:extLst>
                <a:ext uri="{FF2B5EF4-FFF2-40B4-BE49-F238E27FC236}">
                  <a16:creationId xmlns:a16="http://schemas.microsoft.com/office/drawing/2014/main" id="{1AB213EB-9F34-F509-EBA4-C6CBDE4B022A}"/>
                </a:ext>
              </a:extLst>
            </p:cNvPr>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03;p80">
              <a:extLst>
                <a:ext uri="{FF2B5EF4-FFF2-40B4-BE49-F238E27FC236}">
                  <a16:creationId xmlns:a16="http://schemas.microsoft.com/office/drawing/2014/main" id="{AD5BE1BD-99EE-3FC0-87FD-02FB1E235D49}"/>
                </a:ext>
              </a:extLst>
            </p:cNvPr>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04;p80">
              <a:extLst>
                <a:ext uri="{FF2B5EF4-FFF2-40B4-BE49-F238E27FC236}">
                  <a16:creationId xmlns:a16="http://schemas.microsoft.com/office/drawing/2014/main" id="{C6F6DF09-A286-724A-5F5D-DD443BD28573}"/>
                </a:ext>
              </a:extLst>
            </p:cNvPr>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05;p80">
              <a:extLst>
                <a:ext uri="{FF2B5EF4-FFF2-40B4-BE49-F238E27FC236}">
                  <a16:creationId xmlns:a16="http://schemas.microsoft.com/office/drawing/2014/main" id="{1D287E34-9AA3-4EFC-AF6D-61B24841084C}"/>
                </a:ext>
              </a:extLst>
            </p:cNvPr>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06;p80">
              <a:extLst>
                <a:ext uri="{FF2B5EF4-FFF2-40B4-BE49-F238E27FC236}">
                  <a16:creationId xmlns:a16="http://schemas.microsoft.com/office/drawing/2014/main" id="{6785F260-CDE3-D743-41FE-45F3A0B47541}"/>
                </a:ext>
              </a:extLst>
            </p:cNvPr>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07;p80">
              <a:extLst>
                <a:ext uri="{FF2B5EF4-FFF2-40B4-BE49-F238E27FC236}">
                  <a16:creationId xmlns:a16="http://schemas.microsoft.com/office/drawing/2014/main" id="{23C1ADC0-69A6-814B-CB68-613F789556D1}"/>
                </a:ext>
              </a:extLst>
            </p:cNvPr>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08;p80">
              <a:extLst>
                <a:ext uri="{FF2B5EF4-FFF2-40B4-BE49-F238E27FC236}">
                  <a16:creationId xmlns:a16="http://schemas.microsoft.com/office/drawing/2014/main" id="{F8006009-7BC4-A91A-1F82-ACA4EEC12426}"/>
                </a:ext>
              </a:extLst>
            </p:cNvPr>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09;p80">
              <a:extLst>
                <a:ext uri="{FF2B5EF4-FFF2-40B4-BE49-F238E27FC236}">
                  <a16:creationId xmlns:a16="http://schemas.microsoft.com/office/drawing/2014/main" id="{8BA699CA-4473-A1BF-0DC9-30E0506CC404}"/>
                </a:ext>
              </a:extLst>
            </p:cNvPr>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10;p80">
              <a:extLst>
                <a:ext uri="{FF2B5EF4-FFF2-40B4-BE49-F238E27FC236}">
                  <a16:creationId xmlns:a16="http://schemas.microsoft.com/office/drawing/2014/main" id="{6A3C1908-4687-5A41-3449-8861F1B5A65C}"/>
                </a:ext>
              </a:extLst>
            </p:cNvPr>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11;p80">
              <a:extLst>
                <a:ext uri="{FF2B5EF4-FFF2-40B4-BE49-F238E27FC236}">
                  <a16:creationId xmlns:a16="http://schemas.microsoft.com/office/drawing/2014/main" id="{F948A513-840A-7B6B-810B-AF770C93AA47}"/>
                </a:ext>
              </a:extLst>
            </p:cNvPr>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12;p80">
              <a:extLst>
                <a:ext uri="{FF2B5EF4-FFF2-40B4-BE49-F238E27FC236}">
                  <a16:creationId xmlns:a16="http://schemas.microsoft.com/office/drawing/2014/main" id="{72D52065-7A18-213F-C85A-C14B4D0FDAD6}"/>
                </a:ext>
              </a:extLst>
            </p:cNvPr>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13;p80">
              <a:extLst>
                <a:ext uri="{FF2B5EF4-FFF2-40B4-BE49-F238E27FC236}">
                  <a16:creationId xmlns:a16="http://schemas.microsoft.com/office/drawing/2014/main" id="{4748E0A9-9723-606E-A684-742250B48481}"/>
                </a:ext>
              </a:extLst>
            </p:cNvPr>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14;p80">
              <a:extLst>
                <a:ext uri="{FF2B5EF4-FFF2-40B4-BE49-F238E27FC236}">
                  <a16:creationId xmlns:a16="http://schemas.microsoft.com/office/drawing/2014/main" id="{8CDED926-1EFA-E66E-FD77-60A835654685}"/>
                </a:ext>
              </a:extLst>
            </p:cNvPr>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15;p80">
              <a:extLst>
                <a:ext uri="{FF2B5EF4-FFF2-40B4-BE49-F238E27FC236}">
                  <a16:creationId xmlns:a16="http://schemas.microsoft.com/office/drawing/2014/main" id="{A2299131-1C84-1F71-B2A1-FCD04DF22116}"/>
                </a:ext>
              </a:extLst>
            </p:cNvPr>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16;p80">
              <a:extLst>
                <a:ext uri="{FF2B5EF4-FFF2-40B4-BE49-F238E27FC236}">
                  <a16:creationId xmlns:a16="http://schemas.microsoft.com/office/drawing/2014/main" id="{B9B2805F-0F42-E6FF-1D0A-CB5FD95E51DA}"/>
                </a:ext>
              </a:extLst>
            </p:cNvPr>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17;p80">
              <a:extLst>
                <a:ext uri="{FF2B5EF4-FFF2-40B4-BE49-F238E27FC236}">
                  <a16:creationId xmlns:a16="http://schemas.microsoft.com/office/drawing/2014/main" id="{575D6189-24C0-3DE0-45DF-6BBC98025805}"/>
                </a:ext>
              </a:extLst>
            </p:cNvPr>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18;p80">
              <a:extLst>
                <a:ext uri="{FF2B5EF4-FFF2-40B4-BE49-F238E27FC236}">
                  <a16:creationId xmlns:a16="http://schemas.microsoft.com/office/drawing/2014/main" id="{B1A03CDF-6777-4E16-83F0-CD5C8BF12A3A}"/>
                </a:ext>
              </a:extLst>
            </p:cNvPr>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19;p80">
              <a:extLst>
                <a:ext uri="{FF2B5EF4-FFF2-40B4-BE49-F238E27FC236}">
                  <a16:creationId xmlns:a16="http://schemas.microsoft.com/office/drawing/2014/main" id="{E08150DC-D572-E37D-DBD3-88506DFCDAB4}"/>
                </a:ext>
              </a:extLst>
            </p:cNvPr>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20;p80">
              <a:extLst>
                <a:ext uri="{FF2B5EF4-FFF2-40B4-BE49-F238E27FC236}">
                  <a16:creationId xmlns:a16="http://schemas.microsoft.com/office/drawing/2014/main" id="{F4417CA7-9562-DECB-1031-310D6BF60C01}"/>
                </a:ext>
              </a:extLst>
            </p:cNvPr>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21;p80">
              <a:extLst>
                <a:ext uri="{FF2B5EF4-FFF2-40B4-BE49-F238E27FC236}">
                  <a16:creationId xmlns:a16="http://schemas.microsoft.com/office/drawing/2014/main" id="{1B930E72-4EDE-EB16-ACF9-9561EAE9E3C2}"/>
                </a:ext>
              </a:extLst>
            </p:cNvPr>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22;p80">
              <a:extLst>
                <a:ext uri="{FF2B5EF4-FFF2-40B4-BE49-F238E27FC236}">
                  <a16:creationId xmlns:a16="http://schemas.microsoft.com/office/drawing/2014/main" id="{EC263683-939B-0D80-CB30-54329567A517}"/>
                </a:ext>
              </a:extLst>
            </p:cNvPr>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23;p80">
              <a:extLst>
                <a:ext uri="{FF2B5EF4-FFF2-40B4-BE49-F238E27FC236}">
                  <a16:creationId xmlns:a16="http://schemas.microsoft.com/office/drawing/2014/main" id="{965985FA-6DD9-4F19-B418-56241290EC27}"/>
                </a:ext>
              </a:extLst>
            </p:cNvPr>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24;p80">
              <a:extLst>
                <a:ext uri="{FF2B5EF4-FFF2-40B4-BE49-F238E27FC236}">
                  <a16:creationId xmlns:a16="http://schemas.microsoft.com/office/drawing/2014/main" id="{3A1DEE17-BC2B-B2D4-5436-8E425BA51FF3}"/>
                </a:ext>
              </a:extLst>
            </p:cNvPr>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25;p80">
              <a:extLst>
                <a:ext uri="{FF2B5EF4-FFF2-40B4-BE49-F238E27FC236}">
                  <a16:creationId xmlns:a16="http://schemas.microsoft.com/office/drawing/2014/main" id="{44328BF2-6784-2A04-F4AE-57924C573BA4}"/>
                </a:ext>
              </a:extLst>
            </p:cNvPr>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26;p80">
              <a:extLst>
                <a:ext uri="{FF2B5EF4-FFF2-40B4-BE49-F238E27FC236}">
                  <a16:creationId xmlns:a16="http://schemas.microsoft.com/office/drawing/2014/main" id="{A42BE147-CA33-3336-51CC-ACA769266F89}"/>
                </a:ext>
              </a:extLst>
            </p:cNvPr>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27;p80">
              <a:extLst>
                <a:ext uri="{FF2B5EF4-FFF2-40B4-BE49-F238E27FC236}">
                  <a16:creationId xmlns:a16="http://schemas.microsoft.com/office/drawing/2014/main" id="{0E3C5CF7-833C-34FA-727C-5A686BFCC9FE}"/>
                </a:ext>
              </a:extLst>
            </p:cNvPr>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28;p80">
              <a:extLst>
                <a:ext uri="{FF2B5EF4-FFF2-40B4-BE49-F238E27FC236}">
                  <a16:creationId xmlns:a16="http://schemas.microsoft.com/office/drawing/2014/main" id="{BE8E17E6-A535-CC4F-7E46-6196E94014B7}"/>
                </a:ext>
              </a:extLst>
            </p:cNvPr>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29;p80">
              <a:extLst>
                <a:ext uri="{FF2B5EF4-FFF2-40B4-BE49-F238E27FC236}">
                  <a16:creationId xmlns:a16="http://schemas.microsoft.com/office/drawing/2014/main" id="{2EC54C19-A33E-1BD4-88DD-E1ABC264F46B}"/>
                </a:ext>
              </a:extLst>
            </p:cNvPr>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30;p80">
              <a:extLst>
                <a:ext uri="{FF2B5EF4-FFF2-40B4-BE49-F238E27FC236}">
                  <a16:creationId xmlns:a16="http://schemas.microsoft.com/office/drawing/2014/main" id="{79FE4CD7-8D29-2138-6536-2D02F95329AF}"/>
                </a:ext>
              </a:extLst>
            </p:cNvPr>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31;p80">
              <a:extLst>
                <a:ext uri="{FF2B5EF4-FFF2-40B4-BE49-F238E27FC236}">
                  <a16:creationId xmlns:a16="http://schemas.microsoft.com/office/drawing/2014/main" id="{2599C750-5C7C-74F0-44C9-4CB5D7A9DF74}"/>
                </a:ext>
              </a:extLst>
            </p:cNvPr>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32;p80">
              <a:extLst>
                <a:ext uri="{FF2B5EF4-FFF2-40B4-BE49-F238E27FC236}">
                  <a16:creationId xmlns:a16="http://schemas.microsoft.com/office/drawing/2014/main" id="{0CA02CB7-F722-26BD-7742-7FE5B0A92DFD}"/>
                </a:ext>
              </a:extLst>
            </p:cNvPr>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33;p80">
              <a:extLst>
                <a:ext uri="{FF2B5EF4-FFF2-40B4-BE49-F238E27FC236}">
                  <a16:creationId xmlns:a16="http://schemas.microsoft.com/office/drawing/2014/main" id="{2D1BB2F7-9D8D-B8A9-4FFE-22DDE1DE256F}"/>
                </a:ext>
              </a:extLst>
            </p:cNvPr>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34;p80">
              <a:extLst>
                <a:ext uri="{FF2B5EF4-FFF2-40B4-BE49-F238E27FC236}">
                  <a16:creationId xmlns:a16="http://schemas.microsoft.com/office/drawing/2014/main" id="{F15B9713-86E8-C517-EDE2-D87D70410CAF}"/>
                </a:ext>
              </a:extLst>
            </p:cNvPr>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35;p80">
              <a:extLst>
                <a:ext uri="{FF2B5EF4-FFF2-40B4-BE49-F238E27FC236}">
                  <a16:creationId xmlns:a16="http://schemas.microsoft.com/office/drawing/2014/main" id="{26864CB5-9BFE-ACF4-2265-092164F716A7}"/>
                </a:ext>
              </a:extLst>
            </p:cNvPr>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36;p80">
              <a:extLst>
                <a:ext uri="{FF2B5EF4-FFF2-40B4-BE49-F238E27FC236}">
                  <a16:creationId xmlns:a16="http://schemas.microsoft.com/office/drawing/2014/main" id="{0EF70B25-F99A-668F-EFA4-C556B65EBC5E}"/>
                </a:ext>
              </a:extLst>
            </p:cNvPr>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37;p80">
              <a:extLst>
                <a:ext uri="{FF2B5EF4-FFF2-40B4-BE49-F238E27FC236}">
                  <a16:creationId xmlns:a16="http://schemas.microsoft.com/office/drawing/2014/main" id="{BD876A27-AF89-FDC6-7AC9-9CA31053F9C7}"/>
                </a:ext>
              </a:extLst>
            </p:cNvPr>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38;p80">
              <a:extLst>
                <a:ext uri="{FF2B5EF4-FFF2-40B4-BE49-F238E27FC236}">
                  <a16:creationId xmlns:a16="http://schemas.microsoft.com/office/drawing/2014/main" id="{D620DF4C-FC21-750B-60CC-440AD7A31163}"/>
                </a:ext>
              </a:extLst>
            </p:cNvPr>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39;p80">
              <a:extLst>
                <a:ext uri="{FF2B5EF4-FFF2-40B4-BE49-F238E27FC236}">
                  <a16:creationId xmlns:a16="http://schemas.microsoft.com/office/drawing/2014/main" id="{331D7CD9-C58B-1A05-FA1B-A26C44AFB49F}"/>
                </a:ext>
              </a:extLst>
            </p:cNvPr>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40;p80">
              <a:extLst>
                <a:ext uri="{FF2B5EF4-FFF2-40B4-BE49-F238E27FC236}">
                  <a16:creationId xmlns:a16="http://schemas.microsoft.com/office/drawing/2014/main" id="{E6ABAACB-A1FC-5F63-0F31-608FA6F0E54D}"/>
                </a:ext>
              </a:extLst>
            </p:cNvPr>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41;p80">
              <a:extLst>
                <a:ext uri="{FF2B5EF4-FFF2-40B4-BE49-F238E27FC236}">
                  <a16:creationId xmlns:a16="http://schemas.microsoft.com/office/drawing/2014/main" id="{BF054F77-FF2E-60D2-0D83-C90ED95092BB}"/>
                </a:ext>
              </a:extLst>
            </p:cNvPr>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42;p80">
              <a:extLst>
                <a:ext uri="{FF2B5EF4-FFF2-40B4-BE49-F238E27FC236}">
                  <a16:creationId xmlns:a16="http://schemas.microsoft.com/office/drawing/2014/main" id="{E9FA1CF7-7E49-4D14-E567-681FA5271DE9}"/>
                </a:ext>
              </a:extLst>
            </p:cNvPr>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43;p80">
              <a:extLst>
                <a:ext uri="{FF2B5EF4-FFF2-40B4-BE49-F238E27FC236}">
                  <a16:creationId xmlns:a16="http://schemas.microsoft.com/office/drawing/2014/main" id="{EC5ACBA9-D37A-66BB-4284-31B521A51304}"/>
                </a:ext>
              </a:extLst>
            </p:cNvPr>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44;p80">
              <a:extLst>
                <a:ext uri="{FF2B5EF4-FFF2-40B4-BE49-F238E27FC236}">
                  <a16:creationId xmlns:a16="http://schemas.microsoft.com/office/drawing/2014/main" id="{E06D0539-B0C1-07B5-D8E8-6979EADB3927}"/>
                </a:ext>
              </a:extLst>
            </p:cNvPr>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45;p80">
              <a:extLst>
                <a:ext uri="{FF2B5EF4-FFF2-40B4-BE49-F238E27FC236}">
                  <a16:creationId xmlns:a16="http://schemas.microsoft.com/office/drawing/2014/main" id="{7D64CF6B-FAE2-FF14-E41D-5E7B011FB065}"/>
                </a:ext>
              </a:extLst>
            </p:cNvPr>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46;p80">
              <a:extLst>
                <a:ext uri="{FF2B5EF4-FFF2-40B4-BE49-F238E27FC236}">
                  <a16:creationId xmlns:a16="http://schemas.microsoft.com/office/drawing/2014/main" id="{61214402-42D3-007D-1154-4065ED6243D5}"/>
                </a:ext>
              </a:extLst>
            </p:cNvPr>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947;p80">
              <a:extLst>
                <a:ext uri="{FF2B5EF4-FFF2-40B4-BE49-F238E27FC236}">
                  <a16:creationId xmlns:a16="http://schemas.microsoft.com/office/drawing/2014/main" id="{53F35D02-74A7-5F78-31B8-44AB58BCFA07}"/>
                </a:ext>
              </a:extLst>
            </p:cNvPr>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48;p80">
              <a:extLst>
                <a:ext uri="{FF2B5EF4-FFF2-40B4-BE49-F238E27FC236}">
                  <a16:creationId xmlns:a16="http://schemas.microsoft.com/office/drawing/2014/main" id="{50795F96-2890-973B-C49E-FA6B5D025832}"/>
                </a:ext>
              </a:extLst>
            </p:cNvPr>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949;p80">
              <a:extLst>
                <a:ext uri="{FF2B5EF4-FFF2-40B4-BE49-F238E27FC236}">
                  <a16:creationId xmlns:a16="http://schemas.microsoft.com/office/drawing/2014/main" id="{227F2B94-B475-7BC4-A042-2988E2A22B1D}"/>
                </a:ext>
              </a:extLst>
            </p:cNvPr>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950;p80">
              <a:extLst>
                <a:ext uri="{FF2B5EF4-FFF2-40B4-BE49-F238E27FC236}">
                  <a16:creationId xmlns:a16="http://schemas.microsoft.com/office/drawing/2014/main" id="{29130EAD-A207-9E5A-95CA-4006FAB4F15B}"/>
                </a:ext>
              </a:extLst>
            </p:cNvPr>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951;p80">
              <a:extLst>
                <a:ext uri="{FF2B5EF4-FFF2-40B4-BE49-F238E27FC236}">
                  <a16:creationId xmlns:a16="http://schemas.microsoft.com/office/drawing/2014/main" id="{3C0CD3A5-A07B-39CA-A7E7-90C663365610}"/>
                </a:ext>
              </a:extLst>
            </p:cNvPr>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952;p80">
              <a:extLst>
                <a:ext uri="{FF2B5EF4-FFF2-40B4-BE49-F238E27FC236}">
                  <a16:creationId xmlns:a16="http://schemas.microsoft.com/office/drawing/2014/main" id="{4C6957ED-870A-B536-6260-FCCE5ECA286F}"/>
                </a:ext>
              </a:extLst>
            </p:cNvPr>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953;p80">
              <a:extLst>
                <a:ext uri="{FF2B5EF4-FFF2-40B4-BE49-F238E27FC236}">
                  <a16:creationId xmlns:a16="http://schemas.microsoft.com/office/drawing/2014/main" id="{4D311F32-428C-FC3C-3BBE-B7902351BA4B}"/>
                </a:ext>
              </a:extLst>
            </p:cNvPr>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954;p80">
              <a:extLst>
                <a:ext uri="{FF2B5EF4-FFF2-40B4-BE49-F238E27FC236}">
                  <a16:creationId xmlns:a16="http://schemas.microsoft.com/office/drawing/2014/main" id="{3B129CAB-4A11-BDCC-7FA1-3A73AB988A04}"/>
                </a:ext>
              </a:extLst>
            </p:cNvPr>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55;p80">
              <a:extLst>
                <a:ext uri="{FF2B5EF4-FFF2-40B4-BE49-F238E27FC236}">
                  <a16:creationId xmlns:a16="http://schemas.microsoft.com/office/drawing/2014/main" id="{4D1B1C94-0AFD-1318-4928-A9774C7FB37A}"/>
                </a:ext>
              </a:extLst>
            </p:cNvPr>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956;p80">
              <a:extLst>
                <a:ext uri="{FF2B5EF4-FFF2-40B4-BE49-F238E27FC236}">
                  <a16:creationId xmlns:a16="http://schemas.microsoft.com/office/drawing/2014/main" id="{B5EE9BCC-E746-6080-C14F-7BA3280F5C57}"/>
                </a:ext>
              </a:extLst>
            </p:cNvPr>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57;p80">
              <a:extLst>
                <a:ext uri="{FF2B5EF4-FFF2-40B4-BE49-F238E27FC236}">
                  <a16:creationId xmlns:a16="http://schemas.microsoft.com/office/drawing/2014/main" id="{60C0191B-372F-1A1E-2B66-E973168DC26A}"/>
                </a:ext>
              </a:extLst>
            </p:cNvPr>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958;p80">
              <a:extLst>
                <a:ext uri="{FF2B5EF4-FFF2-40B4-BE49-F238E27FC236}">
                  <a16:creationId xmlns:a16="http://schemas.microsoft.com/office/drawing/2014/main" id="{D1E66A7C-3838-B6B9-2F73-3DDE3243B2B1}"/>
                </a:ext>
              </a:extLst>
            </p:cNvPr>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59;p80">
              <a:extLst>
                <a:ext uri="{FF2B5EF4-FFF2-40B4-BE49-F238E27FC236}">
                  <a16:creationId xmlns:a16="http://schemas.microsoft.com/office/drawing/2014/main" id="{F45A208D-257F-F5A0-D149-0B838DC02C0C}"/>
                </a:ext>
              </a:extLst>
            </p:cNvPr>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60;p80">
              <a:extLst>
                <a:ext uri="{FF2B5EF4-FFF2-40B4-BE49-F238E27FC236}">
                  <a16:creationId xmlns:a16="http://schemas.microsoft.com/office/drawing/2014/main" id="{E9F1D672-644C-D29F-A07E-017EE81C9CAB}"/>
                </a:ext>
              </a:extLst>
            </p:cNvPr>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61;p80">
              <a:extLst>
                <a:ext uri="{FF2B5EF4-FFF2-40B4-BE49-F238E27FC236}">
                  <a16:creationId xmlns:a16="http://schemas.microsoft.com/office/drawing/2014/main" id="{89092AB6-E8F1-0924-23FF-92483A810835}"/>
                </a:ext>
              </a:extLst>
            </p:cNvPr>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62;p80">
              <a:extLst>
                <a:ext uri="{FF2B5EF4-FFF2-40B4-BE49-F238E27FC236}">
                  <a16:creationId xmlns:a16="http://schemas.microsoft.com/office/drawing/2014/main" id="{C7D298E7-379D-8572-09AF-C77091FA548D}"/>
                </a:ext>
              </a:extLst>
            </p:cNvPr>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63;p80">
              <a:extLst>
                <a:ext uri="{FF2B5EF4-FFF2-40B4-BE49-F238E27FC236}">
                  <a16:creationId xmlns:a16="http://schemas.microsoft.com/office/drawing/2014/main" id="{D7AF013A-95E5-F5F1-E84F-CEB5D022A22F}"/>
                </a:ext>
              </a:extLst>
            </p:cNvPr>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64;p80">
              <a:extLst>
                <a:ext uri="{FF2B5EF4-FFF2-40B4-BE49-F238E27FC236}">
                  <a16:creationId xmlns:a16="http://schemas.microsoft.com/office/drawing/2014/main" id="{548A0878-3485-5B5C-A260-BBA652FADD00}"/>
                </a:ext>
              </a:extLst>
            </p:cNvPr>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65;p80">
              <a:extLst>
                <a:ext uri="{FF2B5EF4-FFF2-40B4-BE49-F238E27FC236}">
                  <a16:creationId xmlns:a16="http://schemas.microsoft.com/office/drawing/2014/main" id="{ED58ADC8-0903-C948-0438-06C1EB130BD1}"/>
                </a:ext>
              </a:extLst>
            </p:cNvPr>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Arrow: Pentagon 84">
            <a:extLst>
              <a:ext uri="{FF2B5EF4-FFF2-40B4-BE49-F238E27FC236}">
                <a16:creationId xmlns:a16="http://schemas.microsoft.com/office/drawing/2014/main" id="{254C7BDA-54C6-B7DD-3A97-4D7161811089}"/>
              </a:ext>
            </a:extLst>
          </p:cNvPr>
          <p:cNvSpPr/>
          <p:nvPr/>
        </p:nvSpPr>
        <p:spPr>
          <a:xfrm>
            <a:off x="1964571" y="781050"/>
            <a:ext cx="8369085" cy="1562100"/>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Tìm hiểu và chia sẻ với bạn về đặc điểm của một thành phần thiên nhiên tại địa phương nơi em đang sống.</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1171942"/>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996197" y="0"/>
            <a:ext cx="2195803" cy="1765191"/>
          </a:xfrm>
          <a:prstGeom prst="rect">
            <a:avLst/>
          </a:prstGeom>
        </p:spPr>
      </p:pic>
      <p:pic>
        <p:nvPicPr>
          <p:cNvPr id="2" name="Picture 1">
            <a:extLst>
              <a:ext uri="{FF2B5EF4-FFF2-40B4-BE49-F238E27FC236}">
                <a16:creationId xmlns:a16="http://schemas.microsoft.com/office/drawing/2014/main" id="{A18A94EC-6E7C-5902-4238-CF94EEAA8A87}"/>
              </a:ext>
            </a:extLst>
          </p:cNvPr>
          <p:cNvPicPr>
            <a:picLocks noChangeAspect="1"/>
          </p:cNvPicPr>
          <p:nvPr/>
        </p:nvPicPr>
        <p:blipFill>
          <a:blip r:embed="rId3"/>
          <a:stretch>
            <a:fillRect/>
          </a:stretch>
        </p:blipFill>
        <p:spPr>
          <a:xfrm>
            <a:off x="1794670" y="1765191"/>
            <a:ext cx="8791194" cy="4133446"/>
          </a:xfrm>
          <a:prstGeom prst="rect">
            <a:avLst/>
          </a:prstGeom>
        </p:spPr>
      </p:pic>
    </p:spTree>
    <p:extLst>
      <p:ext uri="{BB962C8B-B14F-4D97-AF65-F5344CB8AC3E}">
        <p14:creationId xmlns:p14="http://schemas.microsoft.com/office/powerpoint/2010/main" val="44161625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461</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Calibri Light</vt:lpstr>
      <vt:lpstr>Cambria</vt:lpstr>
      <vt:lpstr>Chango</vt:lpstr>
      <vt:lpstr>等线</vt:lpstr>
      <vt:lpstr>等线 Light</vt:lpstr>
      <vt:lpstr>SVN-Hole Hearted</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49</cp:revision>
  <dcterms:created xsi:type="dcterms:W3CDTF">2024-06-25T08:18:34Z</dcterms:created>
  <dcterms:modified xsi:type="dcterms:W3CDTF">2024-09-13T03:01:34Z</dcterms:modified>
</cp:coreProperties>
</file>