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sldIdLst>
    <p:sldId id="256" r:id="rId3"/>
    <p:sldId id="259" r:id="rId4"/>
    <p:sldId id="2635" r:id="rId5"/>
    <p:sldId id="2640" r:id="rId6"/>
    <p:sldId id="2636" r:id="rId7"/>
    <p:sldId id="299" r:id="rId8"/>
    <p:sldId id="2645" r:id="rId9"/>
    <p:sldId id="2642" r:id="rId10"/>
    <p:sldId id="2646" r:id="rId11"/>
    <p:sldId id="2643" r:id="rId12"/>
    <p:sldId id="30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CF0B"/>
    <a:srgbClr val="FF0000"/>
    <a:srgbClr val="FF00FF"/>
    <a:srgbClr val="CC00FF"/>
    <a:srgbClr val="8AFBFF"/>
    <a:srgbClr val="F1625E"/>
    <a:srgbClr val="F1635E"/>
    <a:srgbClr val="0092D0"/>
    <a:srgbClr val="50A29C"/>
    <a:srgbClr val="8042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3124" autoAdjust="0"/>
  </p:normalViewPr>
  <p:slideViewPr>
    <p:cSldViewPr snapToGrid="0">
      <p:cViewPr>
        <p:scale>
          <a:sx n="33" d="100"/>
          <a:sy n="33" d="100"/>
        </p:scale>
        <p:origin x="1248" y="9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903231-ECDD-4E9E-B030-15456CE8094C}" type="datetimeFigureOut">
              <a:rPr lang="en-US" smtClean="0"/>
              <a:t>5/15/2025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12AC5E-F910-4BCB-BB07-E675E1835FE7}" type="slidenum">
              <a:rPr lang="en-US" smtClean="0"/>
              <a:t>‹#›</a:t>
            </a:fld>
            <a:endParaRPr lang="en-US"/>
          </a:p>
        </p:txBody>
      </p:sp>
    </p:spTree>
    <p:extLst>
      <p:ext uri="{BB962C8B-B14F-4D97-AF65-F5344CB8AC3E}">
        <p14:creationId xmlns:p14="http://schemas.microsoft.com/office/powerpoint/2010/main" val="2974028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1329422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683541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750763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5AD2A7-E983-FB4E-988C-B76F0C2800E2}"/>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5" name="Footer Placeholder 4">
            <a:extLst>
              <a:ext uri="{FF2B5EF4-FFF2-40B4-BE49-F238E27FC236}">
                <a16:creationId xmlns:a16="http://schemas.microsoft.com/office/drawing/2014/main"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773689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9A7BF-7782-9377-A4A5-DFCFE03B6650}"/>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5" name="Footer Placeholder 4">
            <a:extLst>
              <a:ext uri="{FF2B5EF4-FFF2-40B4-BE49-F238E27FC236}">
                <a16:creationId xmlns:a16="http://schemas.microsoft.com/office/drawing/2014/main"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424896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466304-B197-E91D-96AA-9E4C0C48CC07}"/>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5" name="Footer Placeholder 4">
            <a:extLst>
              <a:ext uri="{FF2B5EF4-FFF2-40B4-BE49-F238E27FC236}">
                <a16:creationId xmlns:a16="http://schemas.microsoft.com/office/drawing/2014/main"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88894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F2F11C-BFC4-9B51-4BF9-C48D87ECCEA4}"/>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6" name="Footer Placeholder 5">
            <a:extLst>
              <a:ext uri="{FF2B5EF4-FFF2-40B4-BE49-F238E27FC236}">
                <a16:creationId xmlns:a16="http://schemas.microsoft.com/office/drawing/2014/main"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83641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A880D7-DD5B-24E3-FEFB-51306CA9DA3F}"/>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8" name="Footer Placeholder 7">
            <a:extLst>
              <a:ext uri="{FF2B5EF4-FFF2-40B4-BE49-F238E27FC236}">
                <a16:creationId xmlns:a16="http://schemas.microsoft.com/office/drawing/2014/main"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869664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17C8D8-2B59-BBE8-0F0C-0E4262C20B51}"/>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4" name="Footer Placeholder 3">
            <a:extLst>
              <a:ext uri="{FF2B5EF4-FFF2-40B4-BE49-F238E27FC236}">
                <a16:creationId xmlns:a16="http://schemas.microsoft.com/office/drawing/2014/main"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144586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D12A2A-2AFB-4757-E0EE-45095BF83E71}"/>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3" name="Footer Placeholder 2">
            <a:extLst>
              <a:ext uri="{FF2B5EF4-FFF2-40B4-BE49-F238E27FC236}">
                <a16:creationId xmlns:a16="http://schemas.microsoft.com/office/drawing/2014/main"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6562972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C9766B-51DB-424E-968B-B4B8C6E70286}"/>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6" name="Footer Placeholder 5">
            <a:extLst>
              <a:ext uri="{FF2B5EF4-FFF2-40B4-BE49-F238E27FC236}">
                <a16:creationId xmlns:a16="http://schemas.microsoft.com/office/drawing/2014/main"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72477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995634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00FEC5-9C73-4178-F814-FC670B8C8ED3}"/>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6" name="Footer Placeholder 5">
            <a:extLst>
              <a:ext uri="{FF2B5EF4-FFF2-40B4-BE49-F238E27FC236}">
                <a16:creationId xmlns:a16="http://schemas.microsoft.com/office/drawing/2014/main"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9955394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9F9A4A-320E-D258-1401-7F3646B0CA9E}"/>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5" name="Footer Placeholder 4">
            <a:extLst>
              <a:ext uri="{FF2B5EF4-FFF2-40B4-BE49-F238E27FC236}">
                <a16:creationId xmlns:a16="http://schemas.microsoft.com/office/drawing/2014/main"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561384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E7DF85-DC5C-8E9D-A517-1D64E1400DDC}"/>
              </a:ext>
            </a:extLst>
          </p:cNvPr>
          <p:cNvSpPr>
            <a:spLocks noGrp="1"/>
          </p:cNvSpPr>
          <p:nvPr>
            <p:ph type="dt" sz="half" idx="10"/>
          </p:nvPr>
        </p:nvSpPr>
        <p:spPr/>
        <p:txBody>
          <a:bodyPr/>
          <a:lstStyle/>
          <a:p>
            <a:fld id="{22C5AE06-28D5-4F22-973B-2A07B6E547CE}" type="datetimeFigureOut">
              <a:rPr lang="en-US" smtClean="0"/>
              <a:t>5/15/2025</a:t>
            </a:fld>
            <a:endParaRPr lang="en-US"/>
          </a:p>
        </p:txBody>
      </p:sp>
      <p:sp>
        <p:nvSpPr>
          <p:cNvPr id="5" name="Footer Placeholder 4">
            <a:extLst>
              <a:ext uri="{FF2B5EF4-FFF2-40B4-BE49-F238E27FC236}">
                <a16:creationId xmlns:a16="http://schemas.microsoft.com/office/drawing/2014/main"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954919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176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pic>
        <p:nvPicPr>
          <p:cNvPr id="7" name="Picture 6">
            <a:extLst>
              <a:ext uri="{FF2B5EF4-FFF2-40B4-BE49-F238E27FC236}">
                <a16:creationId xmlns:a16="http://schemas.microsoft.com/office/drawing/2014/main" id="{E89DE99C-602F-AB96-8882-2F37568BC9F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16533" y="8552535"/>
            <a:ext cx="1961823" cy="1964594"/>
          </a:xfrm>
          <a:prstGeom prst="rect">
            <a:avLst/>
          </a:prstGeom>
        </p:spPr>
      </p:pic>
    </p:spTree>
    <p:extLst>
      <p:ext uri="{BB962C8B-B14F-4D97-AF65-F5344CB8AC3E}">
        <p14:creationId xmlns:p14="http://schemas.microsoft.com/office/powerpoint/2010/main" val="1436383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58767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540767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234644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9815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598363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869FAB9-253D-4581-B44D-86633EB19BDC}" type="datetimeFigureOut">
              <a:rPr lang="en-US" smtClean="0"/>
              <a:t>5/15/2025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954383A-8C08-4272-A0B2-63321C09E9A8}" type="slidenum">
              <a:rPr lang="en-US" smtClean="0"/>
              <a:t>‹#›</a:t>
            </a:fld>
            <a:endParaRPr lang="en-US"/>
          </a:p>
        </p:txBody>
      </p:sp>
    </p:spTree>
    <p:extLst>
      <p:ext uri="{BB962C8B-B14F-4D97-AF65-F5344CB8AC3E}">
        <p14:creationId xmlns:p14="http://schemas.microsoft.com/office/powerpoint/2010/main" val="3148279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circle with white text and a black background&#10;&#10;Description automatically generated">
            <a:extLst>
              <a:ext uri="{FF2B5EF4-FFF2-40B4-BE49-F238E27FC236}">
                <a16:creationId xmlns:a16="http://schemas.microsoft.com/office/drawing/2014/main" id="{F2CBE47D-3450-FDF7-5475-03C56F7BA5E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818290" y="178675"/>
            <a:ext cx="1687270" cy="1687270"/>
          </a:xfrm>
          <a:prstGeom prst="rect">
            <a:avLst/>
          </a:prstGeom>
        </p:spPr>
      </p:pic>
    </p:spTree>
    <p:extLst>
      <p:ext uri="{BB962C8B-B14F-4D97-AF65-F5344CB8AC3E}">
        <p14:creationId xmlns:p14="http://schemas.microsoft.com/office/powerpoint/2010/main" val="154285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9Slide.vn - 2019">
            <a:extLst>
              <a:ext uri="{FF2B5EF4-FFF2-40B4-BE49-F238E27FC236}">
                <a16:creationId xmlns:a16="http://schemas.microsoft.com/office/drawing/2014/main" id="{69138590-66B5-A364-0877-59AB7E26ED4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5/15/2025</a:t>
            </a:fld>
            <a:endParaRPr lang="en-US"/>
          </a:p>
        </p:txBody>
      </p:sp>
      <p:sp>
        <p:nvSpPr>
          <p:cNvPr id="5" name="Footer Placeholder 4">
            <a:extLst>
              <a:ext uri="{FF2B5EF4-FFF2-40B4-BE49-F238E27FC236}">
                <a16:creationId xmlns:a16="http://schemas.microsoft.com/office/drawing/2014/main"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84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8E47AC-D5B7-4EB5-9358-485F8F6DFEA7}"/>
              </a:ext>
            </a:extLst>
          </p:cNvPr>
          <p:cNvPicPr>
            <a:picLocks noChangeAspect="1"/>
          </p:cNvPicPr>
          <p:nvPr/>
        </p:nvPicPr>
        <p:blipFill>
          <a:blip r:embed="rId3"/>
          <a:stretch>
            <a:fillRect/>
          </a:stretch>
        </p:blipFill>
        <p:spPr>
          <a:xfrm>
            <a:off x="4396082" y="973785"/>
            <a:ext cx="3450635" cy="1176630"/>
          </a:xfrm>
          <a:prstGeom prst="rect">
            <a:avLst/>
          </a:prstGeom>
        </p:spPr>
      </p:pic>
      <p:pic>
        <p:nvPicPr>
          <p:cNvPr id="6" name="Picture 5">
            <a:extLst>
              <a:ext uri="{FF2B5EF4-FFF2-40B4-BE49-F238E27FC236}">
                <a16:creationId xmlns:a16="http://schemas.microsoft.com/office/drawing/2014/main" id="{5CD49810-E9E1-62E1-A07D-6AC403324AE7}"/>
              </a:ext>
            </a:extLst>
          </p:cNvPr>
          <p:cNvPicPr>
            <a:picLocks noChangeAspect="1"/>
          </p:cNvPicPr>
          <p:nvPr/>
        </p:nvPicPr>
        <p:blipFill>
          <a:blip r:embed="rId4"/>
          <a:stretch>
            <a:fillRect/>
          </a:stretch>
        </p:blipFill>
        <p:spPr>
          <a:xfrm>
            <a:off x="2731272" y="1177719"/>
            <a:ext cx="6771984" cy="3074491"/>
          </a:xfrm>
          <a:prstGeom prst="rect">
            <a:avLst/>
          </a:prstGeom>
        </p:spPr>
      </p:pic>
      <p:pic>
        <p:nvPicPr>
          <p:cNvPr id="3" name="Picture 2">
            <a:extLst>
              <a:ext uri="{FF2B5EF4-FFF2-40B4-BE49-F238E27FC236}">
                <a16:creationId xmlns:a16="http://schemas.microsoft.com/office/drawing/2014/main" id="{DCDECCCF-8E10-7AFD-8952-47B451CACB7A}"/>
              </a:ext>
            </a:extLst>
          </p:cNvPr>
          <p:cNvPicPr>
            <a:picLocks noChangeAspect="1"/>
          </p:cNvPicPr>
          <p:nvPr/>
        </p:nvPicPr>
        <p:blipFill>
          <a:blip r:embed="rId5"/>
          <a:stretch>
            <a:fillRect/>
          </a:stretch>
        </p:blipFill>
        <p:spPr>
          <a:xfrm>
            <a:off x="5096113" y="3240199"/>
            <a:ext cx="1646063" cy="859611"/>
          </a:xfrm>
          <a:prstGeom prst="rect">
            <a:avLst/>
          </a:prstGeom>
        </p:spPr>
      </p:pic>
      <p:sp>
        <p:nvSpPr>
          <p:cNvPr id="2" name="Oval 1"/>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94383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6E4B787-04E9-59CD-119C-FF53C48F487C}"/>
              </a:ext>
            </a:extLst>
          </p:cNvPr>
          <p:cNvSpPr txBox="1"/>
          <p:nvPr/>
        </p:nvSpPr>
        <p:spPr>
          <a:xfrm>
            <a:off x="701749" y="578806"/>
            <a:ext cx="10972800" cy="5293757"/>
          </a:xfrm>
          <a:prstGeom prst="rect">
            <a:avLst/>
          </a:prstGeom>
          <a:noFill/>
        </p:spPr>
        <p:txBody>
          <a:bodyPr wrap="square" rtlCol="0">
            <a:spAutoFit/>
          </a:bodyPr>
          <a:lstStyle/>
          <a:p>
            <a:pPr algn="just"/>
            <a:r>
              <a:rPr lang="en-US" sz="2600" dirty="0">
                <a:solidFill>
                  <a:srgbClr val="000000"/>
                </a:solidFill>
                <a:latin typeface="Cambria" panose="02040503050406030204" pitchFamily="18" charset="0"/>
                <a:ea typeface="Cambria" panose="02040503050406030204" pitchFamily="18" charset="0"/>
              </a:rPr>
              <a:t>   </a:t>
            </a:r>
            <a:r>
              <a:rPr lang="vi-VN" sz="2600" dirty="0">
                <a:solidFill>
                  <a:srgbClr val="000000"/>
                </a:solidFill>
                <a:latin typeface="Cambria" panose="02040503050406030204" pitchFamily="18" charset="0"/>
                <a:ea typeface="Cambria" panose="02040503050406030204" pitchFamily="18" charset="0"/>
              </a:rPr>
              <a:t>Thành tựu tiêu biểu của văn minh thế giới mà em ấn tượng nhất là kim tự tháp ở Ai Cập bởi đây chính là công trình kỳ bí bậc nhất của thế giới cổ đại.</a:t>
            </a:r>
          </a:p>
          <a:p>
            <a:pPr algn="just"/>
            <a:r>
              <a:rPr lang="vi-VN" sz="2600" dirty="0">
                <a:solidFill>
                  <a:srgbClr val="000000"/>
                </a:solidFill>
                <a:latin typeface="Cambria" panose="02040503050406030204" pitchFamily="18" charset="0"/>
                <a:ea typeface="Cambria" panose="02040503050406030204" pitchFamily="18" charset="0"/>
              </a:rPr>
              <a:t>Kim tự tháp là các kiến trúc hình chóp có đáy là hình vuông với bốn mặt bên là tam giác đều. Kim tự tháp là nơi đặt hài cốt của vua, hoàng hậu kèm theo nhiều vàng bạc, đá quý. Các kim tháp được xây dựng từ các khối đá thiên nhiên nguyên khối. Các khối đá khổng lồ có khi nặng hàng chục tấn được đẽo gọt và ghép lại với nhau vô cùng vững chắc, hoàn hảo, trường tồn với thời gian và được liên kết với nhau dựa trên trọng lượng của chúng. Loại đá này không phải được lấy ngay ở gần kim tự tháp mà phải được vận chuyển từ những địa điểm cách xa nơi xây dựng hàng trăm thậm chí hàng ngàn km.</a:t>
            </a:r>
          </a:p>
          <a:p>
            <a:pPr algn="just"/>
            <a:r>
              <a:rPr lang="en-US" sz="2600" dirty="0">
                <a:solidFill>
                  <a:srgbClr val="000000"/>
                </a:solidFill>
                <a:latin typeface="Cambria" panose="02040503050406030204" pitchFamily="18" charset="0"/>
                <a:ea typeface="Cambria" panose="02040503050406030204" pitchFamily="18" charset="0"/>
              </a:rPr>
              <a:t>   </a:t>
            </a:r>
            <a:r>
              <a:rPr lang="vi-VN" sz="2600" dirty="0">
                <a:solidFill>
                  <a:srgbClr val="000000"/>
                </a:solidFill>
                <a:latin typeface="Cambria" panose="02040503050406030204" pitchFamily="18" charset="0"/>
                <a:ea typeface="Cambria" panose="02040503050406030204" pitchFamily="18" charset="0"/>
              </a:rPr>
              <a:t>Mặc dù trình độ văn minh của nhân loại đã có những phát triển vượt bậc, nhưng khi nghiên cứu về các kim tự tháp có thể thấy những gì người Ai Cập cổ đại để lại vẫn còn là bí ẩn mà khoa học không dễ để có thể giải thích được.</a:t>
            </a:r>
            <a:endParaRPr lang="vi-VN" sz="2600" b="0" i="0" dirty="0">
              <a:solidFill>
                <a:srgbClr val="000000"/>
              </a:solidFill>
              <a:effectLst/>
              <a:latin typeface="Cambria" panose="02040503050406030204" pitchFamily="18" charset="0"/>
              <a:ea typeface="Cambria" panose="02040503050406030204" pitchFamily="18" charset="0"/>
            </a:endParaRPr>
          </a:p>
        </p:txBody>
      </p:sp>
      <p:sp>
        <p:nvSpPr>
          <p:cNvPr id="4" name="Oval 3"/>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81322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46194"/>
          <a:stretch/>
        </p:blipFill>
        <p:spPr>
          <a:xfrm>
            <a:off x="0" y="3429000"/>
            <a:ext cx="12192000" cy="3460282"/>
          </a:xfrm>
          <a:prstGeom prst="rect">
            <a:avLst/>
          </a:prstGeom>
        </p:spPr>
      </p:pic>
      <p:sp>
        <p:nvSpPr>
          <p:cNvPr id="3" name="Content Placeholder 2">
            <a:extLst>
              <a:ext uri="{FF2B5EF4-FFF2-40B4-BE49-F238E27FC236}">
                <a16:creationId xmlns:a16="http://schemas.microsoft.com/office/drawing/2014/main" id="{C372F7ED-15EF-D038-912A-2E8198732C34}"/>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DDA1E29F-53B3-2B13-07CE-C2F61E0A3B39}"/>
              </a:ext>
            </a:extLst>
          </p:cNvPr>
          <p:cNvPicPr>
            <a:picLocks noChangeAspect="1"/>
          </p:cNvPicPr>
          <p:nvPr/>
        </p:nvPicPr>
        <p:blipFill>
          <a:blip r:embed="rId4"/>
          <a:stretch>
            <a:fillRect/>
          </a:stretch>
        </p:blipFill>
        <p:spPr>
          <a:xfrm>
            <a:off x="2072000" y="1185735"/>
            <a:ext cx="8218120" cy="3444539"/>
          </a:xfrm>
          <a:prstGeom prst="rect">
            <a:avLst/>
          </a:prstGeom>
        </p:spPr>
      </p:pic>
      <p:sp>
        <p:nvSpPr>
          <p:cNvPr id="8" name="Oval 7"/>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7178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03928" y="482676"/>
            <a:ext cx="10953664" cy="1569660"/>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5. C</a:t>
            </a:r>
            <a:r>
              <a:rPr lang="vi-VN" sz="3200" b="1" dirty="0">
                <a:solidFill>
                  <a:srgbClr val="002060"/>
                </a:solidFill>
                <a:latin typeface="Cambria" panose="02040503050406030204" pitchFamily="18" charset="0"/>
                <a:ea typeface="Cambria" panose="02040503050406030204" pitchFamily="18" charset="0"/>
              </a:rPr>
              <a:t>họn và kể lại một sự kiện lịch sử nổi bật của Triều Hậu Lê, Triều Nguyễn mà em đã được học (theo gợi ý dưới đây):</a:t>
            </a:r>
            <a:endParaRPr lang="en-US" sz="3200" b="1" dirty="0">
              <a:solidFill>
                <a:srgbClr val="002060"/>
              </a:solidFill>
              <a:latin typeface="Cambria" panose="02040503050406030204" pitchFamily="18" charset="0"/>
              <a:ea typeface="Cambria" panose="02040503050406030204" pitchFamily="18" charset="0"/>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3" name="Rectangle 1">
            <a:extLst>
              <a:ext uri="{FF2B5EF4-FFF2-40B4-BE49-F238E27FC236}">
                <a16:creationId xmlns:a16="http://schemas.microsoft.com/office/drawing/2014/main" id="{EF4BFEEC-8C61-84BB-975A-63DCAB0E3FDA}"/>
              </a:ext>
            </a:extLst>
          </p:cNvPr>
          <p:cNvSpPr>
            <a:spLocks noChangeArrowheads="1"/>
          </p:cNvSpPr>
          <p:nvPr/>
        </p:nvSpPr>
        <p:spPr bwMode="auto">
          <a:xfrm>
            <a:off x="838200" y="33607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Rectangle 4">
            <a:extLst>
              <a:ext uri="{FF2B5EF4-FFF2-40B4-BE49-F238E27FC236}">
                <a16:creationId xmlns:a16="http://schemas.microsoft.com/office/drawing/2014/main" id="{6B2D2BC6-DBE1-95D5-8FCE-F2861B266B7B}"/>
              </a:ext>
            </a:extLst>
          </p:cNvPr>
          <p:cNvSpPr/>
          <p:nvPr/>
        </p:nvSpPr>
        <p:spPr>
          <a:xfrm>
            <a:off x="2477386" y="2567602"/>
            <a:ext cx="7868093" cy="2123658"/>
          </a:xfrm>
          <a:prstGeom prst="rect">
            <a:avLst/>
          </a:prstGeom>
          <a:solidFill>
            <a:srgbClr val="92E9D9"/>
          </a:solidFill>
          <a:ln w="19050">
            <a:solidFill>
              <a:schemeClr val="tx1"/>
            </a:solidFill>
            <a:prstDash val="dash"/>
          </a:ln>
        </p:spPr>
        <p:txBody>
          <a:bodyPr wrap="square">
            <a:spAutoFit/>
          </a:bodyPr>
          <a:lstStyle/>
          <a:p>
            <a:pPr algn="just"/>
            <a:r>
              <a:rPr lang="vi-VN" sz="4400" b="1" i="1" dirty="0">
                <a:solidFill>
                  <a:srgbClr val="FF0000"/>
                </a:solidFill>
                <a:latin typeface="Cambria" panose="02040503050406030204" pitchFamily="18" charset="0"/>
                <a:ea typeface="Cambria" panose="02040503050406030204" pitchFamily="18" charset="0"/>
              </a:rPr>
              <a:t>+ Tên sự kiện</a:t>
            </a:r>
          </a:p>
          <a:p>
            <a:pPr algn="just"/>
            <a:r>
              <a:rPr lang="vi-VN" sz="4400" b="1" i="1" dirty="0">
                <a:solidFill>
                  <a:srgbClr val="FF0000"/>
                </a:solidFill>
                <a:latin typeface="Cambria" panose="02040503050406030204" pitchFamily="18" charset="0"/>
                <a:ea typeface="Cambria" panose="02040503050406030204" pitchFamily="18" charset="0"/>
              </a:rPr>
              <a:t>+ Diễn biến chính của sự kiện.</a:t>
            </a:r>
          </a:p>
          <a:p>
            <a:pPr algn="just"/>
            <a:r>
              <a:rPr lang="vi-VN" sz="4400" b="1" i="1" dirty="0">
                <a:solidFill>
                  <a:srgbClr val="FF0000"/>
                </a:solidFill>
                <a:latin typeface="Cambria" panose="02040503050406030204" pitchFamily="18" charset="0"/>
                <a:ea typeface="Cambria" panose="02040503050406030204" pitchFamily="18" charset="0"/>
              </a:rPr>
              <a:t>+ Ý nghĩa của sự kiện.</a:t>
            </a:r>
          </a:p>
        </p:txBody>
      </p:sp>
      <p:sp>
        <p:nvSpPr>
          <p:cNvPr id="7" name="Oval 6"/>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75659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97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01F4792F-A268-D0C5-4CE5-DDBF6851BB8A}"/>
              </a:ext>
            </a:extLst>
          </p:cNvPr>
          <p:cNvSpPr txBox="1"/>
          <p:nvPr/>
        </p:nvSpPr>
        <p:spPr>
          <a:xfrm>
            <a:off x="616688" y="450092"/>
            <a:ext cx="11196083" cy="6407908"/>
          </a:xfrm>
          <a:prstGeom prst="rect">
            <a:avLst/>
          </a:prstGeom>
          <a:noFill/>
        </p:spPr>
        <p:txBody>
          <a:bodyPr wrap="square" rtlCol="0">
            <a:spAutoFit/>
          </a:bodyPr>
          <a:lstStyle/>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Tên sự kiện: </a:t>
            </a:r>
            <a:r>
              <a:rPr lang="nl-NL" sz="2400" dirty="0">
                <a:effectLst/>
                <a:latin typeface="Cambria" panose="02040503050406030204" pitchFamily="18" charset="0"/>
                <a:ea typeface="Cambria" panose="02040503050406030204" pitchFamily="18" charset="0"/>
              </a:rPr>
              <a:t>Chiến thắng Đống Đa (1789)</a:t>
            </a:r>
            <a:endParaRPr lang="en-US" sz="24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Diễn biến chính của sự kiện: </a:t>
            </a:r>
            <a:r>
              <a:rPr lang="nl-NL" sz="2400" dirty="0">
                <a:effectLst/>
                <a:latin typeface="Cambria" panose="02040503050406030204" pitchFamily="18" charset="0"/>
                <a:ea typeface="Cambria" panose="02040503050406030204" pitchFamily="18" charset="0"/>
              </a:rPr>
              <a:t>Năm 1788, quân Thanh (Trung Quốc) xâm lược Đại Việt với danh nghĩa giúp nhà Lê trung hưng. Quang Trung Nguyễn Huệ quyết định tấn công quân Thanh vào dịp Tết Kỷ Dậu (1789). Quân Tây Sơn hành quân thần tốc từ Phú Xuân ra Thăng Long trong vòng 5 ngày. Đêm mồng 3 Tết, Nguyễn Huệ chỉ huy quân đội đánh úp đồn Hà Hồi và Ngọc Hồi của quân Thanh. Sáng mồng 5 Tết, quân Tây Sơn đánh thẳng vào Thăng Long. Tướng giặc Tôn Sĩ Nghị bỏ chạy, quân Thanh đại bại. Trận đánh quyết định diễn ra tại gò Đống Đa, nơi quân Tây Sơn đã đánh tan tác đội quân tinh nhuệ cuối cùng của nhà Thanh.</a:t>
            </a:r>
            <a:endParaRPr lang="en-US" sz="2400" dirty="0">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nl-NL" sz="2400" b="1" dirty="0">
                <a:effectLst/>
                <a:latin typeface="Cambria" panose="02040503050406030204" pitchFamily="18" charset="0"/>
                <a:ea typeface="Cambria" panose="02040503050406030204" pitchFamily="18" charset="0"/>
              </a:rPr>
              <a:t>+ Ý nghĩa của sự kiện: </a:t>
            </a:r>
            <a:r>
              <a:rPr lang="nl-NL" sz="2400" dirty="0">
                <a:effectLst/>
                <a:latin typeface="Cambria" panose="02040503050406030204" pitchFamily="18" charset="0"/>
                <a:ea typeface="Cambria" panose="02040503050406030204" pitchFamily="18" charset="0"/>
              </a:rPr>
              <a:t>Bảo vệ được nền độc lập dân tộc, đánh bại âm mưu xâm lược của nhà Thanh. Khẳng định tài năng quân sự xuất chúng của Quang Trung Nguyễn Huệ. Nâng cao uy tín và vị thế của nhà Tây Sơn trên chính trường Đại Việt. Trở thành biểu tượng của tinh thần yêu nước và sức mạnh đoàn kết dân tộc Việt Nam. Để lại bài học quý giá về nghệ thuật quân sự, đặc biệt là chiến thuật táo bạo và bất ngờ.</a:t>
            </a:r>
            <a:endParaRPr lang="en-US" sz="2400" dirty="0">
              <a:effectLst/>
              <a:latin typeface="Cambria" panose="02040503050406030204" pitchFamily="18" charset="0"/>
              <a:ea typeface="Cambria" panose="02040503050406030204" pitchFamily="18" charset="0"/>
            </a:endParaRPr>
          </a:p>
          <a:p>
            <a:endParaRPr lang="en-US" sz="2400" dirty="0">
              <a:latin typeface="Cambria" panose="02040503050406030204" pitchFamily="18" charset="0"/>
              <a:ea typeface="Cambria" panose="02040503050406030204" pitchFamily="18" charset="0"/>
            </a:endParaRPr>
          </a:p>
        </p:txBody>
      </p:sp>
      <p:sp>
        <p:nvSpPr>
          <p:cNvPr id="4" name="Oval 3"/>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5712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077218"/>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6. </a:t>
            </a:r>
            <a:r>
              <a:rPr lang="vi-VN" sz="3200" b="1" dirty="0">
                <a:solidFill>
                  <a:srgbClr val="002060"/>
                </a:solidFill>
                <a:latin typeface="Cambria" panose="02040503050406030204" pitchFamily="18" charset="0"/>
                <a:ea typeface="Cambria" panose="02040503050406030204" pitchFamily="18" charset="0"/>
              </a:rPr>
              <a:t>Em hãy hoàn thành bảng (theo gợi ý dưới đây vào vở) về các nước láng giềng của Việt Nam.</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graphicFrame>
        <p:nvGraphicFramePr>
          <p:cNvPr id="9" name="Table 8">
            <a:extLst>
              <a:ext uri="{FF2B5EF4-FFF2-40B4-BE49-F238E27FC236}">
                <a16:creationId xmlns:a16="http://schemas.microsoft.com/office/drawing/2014/main" id="{30B8CB5C-13C0-BF7C-81DA-FB2A8FF1D1D5}"/>
              </a:ext>
            </a:extLst>
          </p:cNvPr>
          <p:cNvGraphicFramePr>
            <a:graphicFrameLocks noGrp="1"/>
          </p:cNvGraphicFramePr>
          <p:nvPr>
            <p:extLst>
              <p:ext uri="{D42A27DB-BD31-4B8C-83A1-F6EECF244321}">
                <p14:modId xmlns:p14="http://schemas.microsoft.com/office/powerpoint/2010/main" val="3499955842"/>
              </p:ext>
            </p:extLst>
          </p:nvPr>
        </p:nvGraphicFramePr>
        <p:xfrm>
          <a:off x="806302" y="1815240"/>
          <a:ext cx="10515600" cy="3413760"/>
        </p:xfrm>
        <a:graphic>
          <a:graphicData uri="http://schemas.openxmlformats.org/drawingml/2006/table">
            <a:tbl>
              <a:tblPr/>
              <a:tblGrid>
                <a:gridCol w="2628900">
                  <a:extLst>
                    <a:ext uri="{9D8B030D-6E8A-4147-A177-3AD203B41FA5}">
                      <a16:colId xmlns:a16="http://schemas.microsoft.com/office/drawing/2014/main" val="3985888368"/>
                    </a:ext>
                  </a:extLst>
                </a:gridCol>
                <a:gridCol w="2628900">
                  <a:extLst>
                    <a:ext uri="{9D8B030D-6E8A-4147-A177-3AD203B41FA5}">
                      <a16:colId xmlns:a16="http://schemas.microsoft.com/office/drawing/2014/main" val="1718980772"/>
                    </a:ext>
                  </a:extLst>
                </a:gridCol>
                <a:gridCol w="2628900">
                  <a:extLst>
                    <a:ext uri="{9D8B030D-6E8A-4147-A177-3AD203B41FA5}">
                      <a16:colId xmlns:a16="http://schemas.microsoft.com/office/drawing/2014/main" val="742438114"/>
                    </a:ext>
                  </a:extLst>
                </a:gridCol>
                <a:gridCol w="2628900">
                  <a:extLst>
                    <a:ext uri="{9D8B030D-6E8A-4147-A177-3AD203B41FA5}">
                      <a16:colId xmlns:a16="http://schemas.microsoft.com/office/drawing/2014/main" val="1725034506"/>
                    </a:ext>
                  </a:extLst>
                </a:gridCol>
              </a:tblGrid>
              <a:tr h="0">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Đặc</a:t>
                      </a:r>
                      <a:r>
                        <a:rPr lang="en-US" sz="3200" b="1" dirty="0">
                          <a:solidFill>
                            <a:srgbClr val="000000"/>
                          </a:solidFill>
                          <a:effectLst/>
                          <a:latin typeface="Cambria" panose="02040503050406030204" pitchFamily="18" charset="0"/>
                          <a:ea typeface="Cambria" panose="02040503050406030204" pitchFamily="18" charset="0"/>
                        </a:rPr>
                        <a:t> </a:t>
                      </a:r>
                      <a:r>
                        <a:rPr lang="en-US" sz="3200" b="1" dirty="0" err="1">
                          <a:solidFill>
                            <a:srgbClr val="000000"/>
                          </a:solidFill>
                          <a:effectLst/>
                          <a:latin typeface="Cambria" panose="02040503050406030204" pitchFamily="18" charset="0"/>
                          <a:ea typeface="Cambria" panose="02040503050406030204" pitchFamily="18" charset="0"/>
                        </a:rPr>
                        <a:t>điểm</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Trung </a:t>
                      </a:r>
                      <a:r>
                        <a:rPr lang="en-US" sz="3200" b="1" dirty="0" err="1">
                          <a:solidFill>
                            <a:srgbClr val="000000"/>
                          </a:solidFill>
                          <a:effectLst/>
                          <a:latin typeface="Cambria" panose="02040503050406030204" pitchFamily="18" charset="0"/>
                          <a:ea typeface="Cambria" panose="02040503050406030204" pitchFamily="18" charset="0"/>
                        </a:rPr>
                        <a:t>Quốc</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err="1">
                          <a:solidFill>
                            <a:srgbClr val="000000"/>
                          </a:solidFill>
                          <a:effectLst/>
                          <a:latin typeface="Cambria" panose="02040503050406030204" pitchFamily="18" charset="0"/>
                          <a:ea typeface="Cambria" panose="02040503050406030204" pitchFamily="18" charset="0"/>
                        </a:rPr>
                        <a:t>Lào</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lang="en-US" sz="3200" b="1" dirty="0">
                          <a:solidFill>
                            <a:srgbClr val="000000"/>
                          </a:solidFill>
                          <a:effectLst/>
                          <a:latin typeface="Cambria" panose="02040503050406030204" pitchFamily="18" charset="0"/>
                          <a:ea typeface="Cambria" panose="02040503050406030204" pitchFamily="18" charset="0"/>
                        </a:rPr>
                        <a:t>Cam-</a:t>
                      </a:r>
                      <a:r>
                        <a:rPr lang="en-US" sz="3200" b="1" dirty="0" err="1">
                          <a:solidFill>
                            <a:srgbClr val="000000"/>
                          </a:solidFill>
                          <a:effectLst/>
                          <a:latin typeface="Cambria" panose="02040503050406030204" pitchFamily="18" charset="0"/>
                          <a:ea typeface="Cambria" panose="02040503050406030204" pitchFamily="18" charset="0"/>
                        </a:rPr>
                        <a:t>pu</a:t>
                      </a:r>
                      <a:r>
                        <a:rPr lang="en-US" sz="3200" b="1" dirty="0">
                          <a:solidFill>
                            <a:srgbClr val="000000"/>
                          </a:solidFill>
                          <a:effectLst/>
                          <a:latin typeface="Cambria" panose="02040503050406030204" pitchFamily="18" charset="0"/>
                          <a:ea typeface="Cambria" panose="02040503050406030204" pitchFamily="18" charset="0"/>
                        </a:rPr>
                        <a:t>-chia</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66232825"/>
                  </a:ext>
                </a:extLst>
              </a:tr>
              <a:tr h="0">
                <a:tc>
                  <a:txBody>
                    <a:bodyPr/>
                    <a:lstStyle/>
                    <a:p>
                      <a:pPr algn="just"/>
                      <a:r>
                        <a:rPr lang="en-US" sz="3200" dirty="0" err="1">
                          <a:solidFill>
                            <a:srgbClr val="000000"/>
                          </a:solidFill>
                          <a:effectLst/>
                          <a:latin typeface="Cambria" panose="02040503050406030204" pitchFamily="18" charset="0"/>
                          <a:ea typeface="Cambria" panose="02040503050406030204" pitchFamily="18" charset="0"/>
                        </a:rPr>
                        <a:t>Địa</a:t>
                      </a:r>
                      <a:r>
                        <a:rPr lang="en-US" sz="3200" dirty="0">
                          <a:solidFill>
                            <a:srgbClr val="000000"/>
                          </a:solidFill>
                          <a:effectLst/>
                          <a:latin typeface="Cambria" panose="02040503050406030204" pitchFamily="18" charset="0"/>
                          <a:ea typeface="Cambria" panose="02040503050406030204" pitchFamily="18" charset="0"/>
                        </a:rPr>
                        <a:t> </a:t>
                      </a:r>
                      <a:r>
                        <a:rPr lang="en-US" sz="3200" dirty="0" err="1">
                          <a:solidFill>
                            <a:srgbClr val="000000"/>
                          </a:solidFill>
                          <a:effectLst/>
                          <a:latin typeface="Cambria" panose="02040503050406030204" pitchFamily="18" charset="0"/>
                          <a:ea typeface="Cambria" panose="02040503050406030204" pitchFamily="18" charset="0"/>
                        </a:rPr>
                        <a:t>hình</a:t>
                      </a:r>
                      <a:endParaRPr lang="en-US" sz="3200" dirty="0">
                        <a:solidFill>
                          <a:srgbClr val="000000"/>
                        </a:solidFill>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99226549"/>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Khí hậu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03647183"/>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Số dân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1381739"/>
                  </a:ext>
                </a:extLst>
              </a:tr>
              <a:tr h="0">
                <a:tc>
                  <a:txBody>
                    <a:bodyPr/>
                    <a:lstStyle/>
                    <a:p>
                      <a:pPr algn="just"/>
                      <a:r>
                        <a:rPr lang="en-US" sz="3200">
                          <a:solidFill>
                            <a:srgbClr val="000000"/>
                          </a:solidFill>
                          <a:effectLst/>
                          <a:latin typeface="Cambria" panose="02040503050406030204" pitchFamily="18" charset="0"/>
                          <a:ea typeface="Cambria" panose="02040503050406030204" pitchFamily="18" charset="0"/>
                        </a:rPr>
                        <a:t>Công trình kiến trúc tiêu biểu</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effectLst/>
                        <a:latin typeface="Cambria" panose="02040503050406030204" pitchFamily="18" charset="0"/>
                        <a:ea typeface="Cambria" panose="020405030504060302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sz="3200" dirty="0">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6220789"/>
                  </a:ext>
                </a:extLst>
              </a:tr>
            </a:tbl>
          </a:graphicData>
        </a:graphic>
      </p:graphicFrame>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Oval 6"/>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9693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279970" y="5733854"/>
            <a:ext cx="823638" cy="1018233"/>
          </a:xfrm>
          <a:prstGeom prst="rect">
            <a:avLst/>
          </a:prstGeom>
        </p:spPr>
      </p:pic>
      <p:graphicFrame>
        <p:nvGraphicFramePr>
          <p:cNvPr id="3" name="Table 2">
            <a:extLst>
              <a:ext uri="{FF2B5EF4-FFF2-40B4-BE49-F238E27FC236}">
                <a16:creationId xmlns:a16="http://schemas.microsoft.com/office/drawing/2014/main" id="{0184F9B8-C95E-1AFB-D34F-15F237B7D9C7}"/>
              </a:ext>
            </a:extLst>
          </p:cNvPr>
          <p:cNvGraphicFramePr>
            <a:graphicFrameLocks noGrp="1"/>
          </p:cNvGraphicFramePr>
          <p:nvPr>
            <p:extLst>
              <p:ext uri="{D42A27DB-BD31-4B8C-83A1-F6EECF244321}">
                <p14:modId xmlns:p14="http://schemas.microsoft.com/office/powerpoint/2010/main" val="2458669097"/>
              </p:ext>
            </p:extLst>
          </p:nvPr>
        </p:nvGraphicFramePr>
        <p:xfrm>
          <a:off x="893135" y="610238"/>
          <a:ext cx="10494336" cy="6067089"/>
        </p:xfrm>
        <a:graphic>
          <a:graphicData uri="http://schemas.openxmlformats.org/drawingml/2006/table">
            <a:tbl>
              <a:tblPr firstRow="1" firstCol="1" bandRow="1">
                <a:tableStyleId>{5C22544A-7EE6-4342-B048-85BDC9FD1C3A}</a:tableStyleId>
              </a:tblPr>
              <a:tblGrid>
                <a:gridCol w="1860698">
                  <a:extLst>
                    <a:ext uri="{9D8B030D-6E8A-4147-A177-3AD203B41FA5}">
                      <a16:colId xmlns:a16="http://schemas.microsoft.com/office/drawing/2014/main" val="1204693698"/>
                    </a:ext>
                  </a:extLst>
                </a:gridCol>
                <a:gridCol w="4531404">
                  <a:extLst>
                    <a:ext uri="{9D8B030D-6E8A-4147-A177-3AD203B41FA5}">
                      <a16:colId xmlns:a16="http://schemas.microsoft.com/office/drawing/2014/main" val="1668289767"/>
                    </a:ext>
                  </a:extLst>
                </a:gridCol>
                <a:gridCol w="1806002">
                  <a:extLst>
                    <a:ext uri="{9D8B030D-6E8A-4147-A177-3AD203B41FA5}">
                      <a16:colId xmlns:a16="http://schemas.microsoft.com/office/drawing/2014/main" val="2071525394"/>
                    </a:ext>
                  </a:extLst>
                </a:gridCol>
                <a:gridCol w="2296232">
                  <a:extLst>
                    <a:ext uri="{9D8B030D-6E8A-4147-A177-3AD203B41FA5}">
                      <a16:colId xmlns:a16="http://schemas.microsoft.com/office/drawing/2014/main" val="775226298"/>
                    </a:ext>
                  </a:extLst>
                </a:gridCol>
              </a:tblGrid>
              <a:tr h="337589">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Đặc điểm</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Trung Quốc</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a:effectLst/>
                          <a:latin typeface="Cambria" panose="02040503050406030204" pitchFamily="18" charset="0"/>
                          <a:ea typeface="Cambria" panose="02040503050406030204" pitchFamily="18" charset="0"/>
                        </a:rPr>
                        <a:t>Lào</a:t>
                      </a:r>
                      <a:endParaRPr lang="en-US" sz="320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tc>
                  <a:txBody>
                    <a:bodyPr/>
                    <a:lstStyle/>
                    <a:p>
                      <a:pPr marL="0" marR="0" algn="ctr">
                        <a:lnSpc>
                          <a:spcPct val="115000"/>
                        </a:lnSpc>
                        <a:spcBef>
                          <a:spcPts val="0"/>
                        </a:spcBef>
                        <a:spcAft>
                          <a:spcPts val="0"/>
                        </a:spcAft>
                      </a:pPr>
                      <a:r>
                        <a:rPr lang="en-US" sz="2400" dirty="0">
                          <a:effectLst/>
                          <a:latin typeface="Cambria" panose="02040503050406030204" pitchFamily="18" charset="0"/>
                          <a:ea typeface="Cambria" panose="02040503050406030204" pitchFamily="18" charset="0"/>
                        </a:rPr>
                        <a:t>Cam-</a:t>
                      </a:r>
                      <a:r>
                        <a:rPr lang="en-US" sz="2400" dirty="0" err="1">
                          <a:effectLst/>
                          <a:latin typeface="Cambria" panose="02040503050406030204" pitchFamily="18" charset="0"/>
                          <a:ea typeface="Cambria" panose="02040503050406030204" pitchFamily="18" charset="0"/>
                        </a:rPr>
                        <a:t>pu</a:t>
                      </a:r>
                      <a:r>
                        <a:rPr lang="en-US" sz="2400" dirty="0">
                          <a:effectLst/>
                          <a:latin typeface="Cambria" panose="02040503050406030204" pitchFamily="18" charset="0"/>
                          <a:ea typeface="Cambria" panose="02040503050406030204" pitchFamily="18" charset="0"/>
                        </a:rPr>
                        <a:t>-chia</a:t>
                      </a:r>
                      <a:endParaRPr lang="en-US" sz="3200" dirty="0">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CF0B"/>
                    </a:solidFill>
                  </a:tcPr>
                </a:tc>
                <a:extLst>
                  <a:ext uri="{0D108BD9-81ED-4DB2-BD59-A6C34878D82A}">
                    <a16:rowId xmlns:a16="http://schemas.microsoft.com/office/drawing/2014/main" val="146761232"/>
                  </a:ext>
                </a:extLst>
              </a:tr>
              <a:tr h="1790745">
                <a:tc>
                  <a:txBody>
                    <a:bodyPr/>
                    <a:lstStyle/>
                    <a:p>
                      <a:pPr marL="0" marR="0" algn="just">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endParaRPr lang="en-US" sz="2800" dirty="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tabLst>
                          <a:tab pos="22987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hình</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chủ</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yếu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thấp</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và</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đồng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bằng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châu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rộng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lớn</a:t>
                      </a:r>
                      <a:r>
                        <a:rPr lang="en-US" sz="2000" dirty="0">
                          <a:solidFill>
                            <a:srgbClr val="002060"/>
                          </a:solidFill>
                          <a:effectLst/>
                          <a:latin typeface="Cambria" panose="02040503050406030204" pitchFamily="18" charset="0"/>
                          <a:ea typeface="Cambria" panose="02040503050406030204" pitchFamily="18" charset="0"/>
                        </a:rPr>
                        <a:t>.</a:t>
                      </a:r>
                    </a:p>
                    <a:p>
                      <a:pPr marL="12700" marR="0" algn="just">
                        <a:lnSpc>
                          <a:spcPct val="115000"/>
                        </a:lnSpc>
                        <a:spcBef>
                          <a:spcPts val="0"/>
                        </a:spcBef>
                        <a:spcAft>
                          <a:spcPts val="0"/>
                        </a:spcAft>
                        <a:tabLst>
                          <a:tab pos="236220"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gồm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dãy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núi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cao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sơn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nguyên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sộ</a:t>
                      </a:r>
                      <a:r>
                        <a:rPr lang="en-US" sz="2000" dirty="0">
                          <a:solidFill>
                            <a:srgbClr val="002060"/>
                          </a:solidFill>
                          <a:effectLst/>
                          <a:latin typeface="Cambria" panose="02040503050406030204" pitchFamily="18" charset="0"/>
                          <a:ea typeface="Cambria" panose="02040503050406030204" pitchFamily="18" charset="0"/>
                        </a:rPr>
                        <a:t> xen </a:t>
                      </a:r>
                      <a:r>
                        <a:rPr lang="en-US" sz="2000" dirty="0" err="1">
                          <a:solidFill>
                            <a:srgbClr val="002060"/>
                          </a:solidFill>
                          <a:effectLst/>
                          <a:latin typeface="Cambria" panose="02040503050406030204" pitchFamily="18" charset="0"/>
                          <a:ea typeface="Cambria" panose="02040503050406030204" pitchFamily="18" charset="0"/>
                        </a:rPr>
                        <a:t>lẫn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các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bổn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địa</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núi và cao nguyên.</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Chủ yếu là đồng bằng.</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79366403"/>
                  </a:ext>
                </a:extLst>
              </a:tr>
              <a:tr h="1275907">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700" marR="0" algn="just">
                        <a:lnSpc>
                          <a:spcPct val="115000"/>
                        </a:lnSpc>
                        <a:spcBef>
                          <a:spcPts val="0"/>
                        </a:spcBef>
                        <a:spcAft>
                          <a:spcPts val="0"/>
                        </a:spcAft>
                        <a:tabLst>
                          <a:tab pos="27876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Đông</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thay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đổi</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theo</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chiều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bắc</a:t>
                      </a:r>
                      <a:r>
                        <a:rPr lang="en-US" sz="2000" dirty="0">
                          <a:solidFill>
                            <a:srgbClr val="002060"/>
                          </a:solidFill>
                          <a:effectLst/>
                          <a:latin typeface="Cambria" panose="02040503050406030204" pitchFamily="18" charset="0"/>
                          <a:ea typeface="Cambria" panose="02040503050406030204" pitchFamily="18" charset="0"/>
                        </a:rPr>
                        <a:t> - </a:t>
                      </a:r>
                      <a:r>
                        <a:rPr lang="en-US" sz="2000" dirty="0" err="1">
                          <a:solidFill>
                            <a:srgbClr val="002060"/>
                          </a:solidFill>
                          <a:effectLst/>
                          <a:latin typeface="Cambria" panose="02040503050406030204" pitchFamily="18" charset="0"/>
                          <a:ea typeface="Cambria" panose="02040503050406030204" pitchFamily="18" charset="0"/>
                        </a:rPr>
                        <a:t>nam</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từ</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ồn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đới</a:t>
                      </a:r>
                      <a:r>
                        <a:rPr lang="en-US" sz="2000" dirty="0">
                          <a:solidFill>
                            <a:srgbClr val="002060"/>
                          </a:solidFill>
                          <a:effectLst/>
                          <a:latin typeface="Cambria" panose="02040503050406030204" pitchFamily="18" charset="0"/>
                          <a:ea typeface="Cambria" panose="02040503050406030204" pitchFamily="18" charset="0"/>
                        </a:rPr>
                        <a:t> sang </a:t>
                      </a:r>
                      <a:r>
                        <a:rPr lang="en-US" sz="2000" dirty="0" err="1">
                          <a:solidFill>
                            <a:srgbClr val="002060"/>
                          </a:solidFill>
                          <a:effectLst/>
                          <a:latin typeface="Cambria" panose="02040503050406030204" pitchFamily="18" charset="0"/>
                          <a:ea typeface="Cambria" panose="02040503050406030204" pitchFamily="18" charset="0"/>
                        </a:rPr>
                        <a:t>cận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nhiệt</a:t>
                      </a:r>
                      <a:r>
                        <a:rPr lang="en-US" sz="2000" dirty="0">
                          <a:solidFill>
                            <a:srgbClr val="002060"/>
                          </a:solidFill>
                          <a:effectLst/>
                          <a:latin typeface="Cambria" panose="02040503050406030204" pitchFamily="18" charset="0"/>
                          <a:ea typeface="Cambria" panose="02040503050406030204" pitchFamily="18" charset="0"/>
                        </a:rPr>
                        <a:t>.</a:t>
                      </a:r>
                    </a:p>
                    <a:p>
                      <a:pPr marL="12700" marR="0" algn="just">
                        <a:lnSpc>
                          <a:spcPct val="115000"/>
                        </a:lnSpc>
                        <a:spcBef>
                          <a:spcPts val="0"/>
                        </a:spcBef>
                        <a:spcAft>
                          <a:spcPts val="0"/>
                        </a:spcAft>
                        <a:tabLst>
                          <a:tab pos="239395" algn="l"/>
                        </a:tabLst>
                      </a:pPr>
                      <a:r>
                        <a:rPr lang="en-US" sz="2000" dirty="0" err="1">
                          <a:solidFill>
                            <a:srgbClr val="002060"/>
                          </a:solidFill>
                          <a:effectLst/>
                          <a:latin typeface="Cambria" panose="02040503050406030204" pitchFamily="18" charset="0"/>
                          <a:ea typeface="Cambria" panose="02040503050406030204" pitchFamily="18" charset="0"/>
                        </a:rPr>
                        <a:t>Miền</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Tây</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có</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khí</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hậu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khắc</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nghiệt</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mưa</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ít</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nhiệt đói gió mùa.</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Khí hậu cận xích đạo.</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9680826"/>
                  </a:ext>
                </a:extLst>
              </a:tr>
              <a:tr h="66610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Số dân</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Hơn 1,4 tỉ người.</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7,5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pPr>
                      <a:r>
                        <a:rPr lang="en-US" sz="2000" dirty="0" err="1">
                          <a:solidFill>
                            <a:srgbClr val="002060"/>
                          </a:solidFill>
                          <a:effectLst/>
                          <a:latin typeface="Cambria" panose="02040503050406030204" pitchFamily="18" charset="0"/>
                          <a:ea typeface="Cambria" panose="02040503050406030204" pitchFamily="18" charset="0"/>
                        </a:rPr>
                        <a:t>Khoảng</a:t>
                      </a:r>
                      <a:r>
                        <a:rPr lang="en-US" sz="2000" dirty="0">
                          <a:solidFill>
                            <a:srgbClr val="002060"/>
                          </a:solidFill>
                          <a:effectLst/>
                          <a:latin typeface="Cambria" panose="02040503050406030204" pitchFamily="18" charset="0"/>
                          <a:ea typeface="Cambria" panose="02040503050406030204" pitchFamily="18" charset="0"/>
                        </a:rPr>
                        <a:t> 15,7 </a:t>
                      </a:r>
                      <a:r>
                        <a:rPr lang="en-US" sz="2000" dirty="0" err="1">
                          <a:solidFill>
                            <a:srgbClr val="002060"/>
                          </a:solidFill>
                          <a:effectLst/>
                          <a:latin typeface="Cambria" panose="02040503050406030204" pitchFamily="18" charset="0"/>
                          <a:ea typeface="Cambria" panose="02040503050406030204" pitchFamily="18" charset="0"/>
                        </a:rPr>
                        <a:t>triệu</a:t>
                      </a:r>
                      <a:r>
                        <a:rPr lang="en-US" sz="2000" dirty="0">
                          <a:solidFill>
                            <a:srgbClr val="002060"/>
                          </a:solidFill>
                          <a:effectLst/>
                          <a:latin typeface="Cambria" panose="02040503050406030204" pitchFamily="18" charset="0"/>
                          <a:ea typeface="Cambria" panose="02040503050406030204" pitchFamily="18" charset="0"/>
                        </a:rPr>
                        <a:t> </a:t>
                      </a:r>
                      <a:r>
                        <a:rPr lang="en-US" sz="2000" dirty="0" err="1">
                          <a:solidFill>
                            <a:srgbClr val="002060"/>
                          </a:solidFill>
                          <a:effectLst/>
                          <a:latin typeface="Cambria" panose="02040503050406030204" pitchFamily="18" charset="0"/>
                          <a:ea typeface="Cambria" panose="02040503050406030204" pitchFamily="18" charset="0"/>
                        </a:rPr>
                        <a:t>người</a:t>
                      </a:r>
                      <a:r>
                        <a:rPr lang="en-US" sz="2000" dirty="0">
                          <a:solidFill>
                            <a:srgbClr val="002060"/>
                          </a:solidFill>
                          <a:effectLst/>
                          <a:latin typeface="Cambria" panose="02040503050406030204" pitchFamily="18" charset="0"/>
                          <a:ea typeface="Cambria" panose="02040503050406030204" pitchFamily="18" charset="0"/>
                        </a:rPr>
                        <a:t>.</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40151"/>
                  </a:ext>
                </a:extLst>
              </a:tr>
              <a:tr h="1342869">
                <a:tc>
                  <a:txBody>
                    <a:bodyPr/>
                    <a:lstStyle/>
                    <a:p>
                      <a:pPr marL="0" marR="0" algn="just">
                        <a:lnSpc>
                          <a:spcPct val="115000"/>
                        </a:lnSpc>
                        <a:spcBef>
                          <a:spcPts val="0"/>
                        </a:spcBef>
                        <a:spcAft>
                          <a:spcPts val="0"/>
                        </a:spcAft>
                      </a:pPr>
                      <a:r>
                        <a:rPr lang="en-US" sz="2000">
                          <a:solidFill>
                            <a:srgbClr val="002060"/>
                          </a:solidFill>
                          <a:effectLst/>
                          <a:latin typeface="Cambria" panose="02040503050406030204" pitchFamily="18" charset="0"/>
                          <a:ea typeface="Cambria" panose="02040503050406030204" pitchFamily="18" charset="0"/>
                        </a:rPr>
                        <a:t>Công trình kiến trúc tiêu biểu</a:t>
                      </a:r>
                      <a:endParaRPr lang="en-US" sz="2800">
                        <a:solidFill>
                          <a:srgbClr val="002060"/>
                        </a:solidFill>
                        <a:effectLst/>
                        <a:latin typeface="Cambria" panose="02040503050406030204" pitchFamily="18" charset="0"/>
                        <a:ea typeface="Cambria" panose="02040503050406030204" pitchFamily="18" charset="0"/>
                      </a:endParaRPr>
                    </a:p>
                  </a:txBody>
                  <a:tcPr marL="47210" marR="4721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33680" algn="l"/>
                        </a:tabLst>
                      </a:pPr>
                      <a:r>
                        <a:rPr lang="en-US" sz="2000">
                          <a:solidFill>
                            <a:srgbClr val="002060"/>
                          </a:solidFill>
                          <a:effectLst/>
                          <a:latin typeface="Cambria" panose="02040503050406030204" pitchFamily="18" charset="0"/>
                          <a:ea typeface="Cambria" panose="02040503050406030204" pitchFamily="18" charset="0"/>
                        </a:rPr>
                        <a:t>- Vạn Lý Trường Thành</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 Cố cung Bắc Kinh</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27330" algn="l"/>
                        </a:tabLst>
                      </a:pPr>
                      <a:r>
                        <a:rPr lang="en-US" sz="2000">
                          <a:solidFill>
                            <a:srgbClr val="002060"/>
                          </a:solidFill>
                          <a:effectLst/>
                          <a:latin typeface="Cambria" panose="02040503050406030204" pitchFamily="18" charset="0"/>
                          <a:ea typeface="Cambria" panose="02040503050406030204" pitchFamily="18" charset="0"/>
                        </a:rPr>
                        <a:t>Cánh đồng Chum</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Luông Pha-băng</a:t>
                      </a:r>
                    </a:p>
                    <a:p>
                      <a:pPr marL="0" marR="0">
                        <a:lnSpc>
                          <a:spcPct val="115000"/>
                        </a:lnSpc>
                        <a:spcBef>
                          <a:spcPts val="0"/>
                        </a:spcBef>
                        <a:spcAft>
                          <a:spcPts val="0"/>
                        </a:spcAft>
                        <a:tabLst>
                          <a:tab pos="242570" algn="l"/>
                        </a:tabLst>
                      </a:pPr>
                      <a:r>
                        <a:rPr lang="en-US" sz="2000">
                          <a:solidFill>
                            <a:srgbClr val="002060"/>
                          </a:solidFill>
                          <a:effectLst/>
                          <a:latin typeface="Cambria" panose="02040503050406030204" pitchFamily="18" charset="0"/>
                          <a:ea typeface="Cambria" panose="02040503050406030204" pitchFamily="18" charset="0"/>
                        </a:rPr>
                        <a:t>That Luổng</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0"/>
                        </a:spcAft>
                        <a:tabLst>
                          <a:tab pos="240030" algn="l"/>
                        </a:tabLst>
                      </a:pPr>
                      <a:r>
                        <a:rPr lang="en-US" sz="2000" dirty="0" err="1">
                          <a:solidFill>
                            <a:srgbClr val="002060"/>
                          </a:solidFill>
                          <a:effectLst/>
                          <a:latin typeface="Cambria" panose="02040503050406030204" pitchFamily="18" charset="0"/>
                          <a:ea typeface="Cambria" panose="02040503050406030204" pitchFamily="18" charset="0"/>
                        </a:rPr>
                        <a:t>Ăng</a:t>
                      </a:r>
                      <a:r>
                        <a:rPr lang="en-US" sz="2000" dirty="0">
                          <a:solidFill>
                            <a:srgbClr val="002060"/>
                          </a:solidFill>
                          <a:effectLst/>
                          <a:latin typeface="Cambria" panose="02040503050406030204" pitchFamily="18" charset="0"/>
                          <a:ea typeface="Cambria" panose="02040503050406030204" pitchFamily="18" charset="0"/>
                        </a:rPr>
                        <a:t>-co </a:t>
                      </a:r>
                      <a:r>
                        <a:rPr lang="en-US" sz="2000" dirty="0" err="1">
                          <a:solidFill>
                            <a:srgbClr val="002060"/>
                          </a:solidFill>
                          <a:effectLst/>
                          <a:latin typeface="Cambria" panose="02040503050406030204" pitchFamily="18" charset="0"/>
                          <a:ea typeface="Cambria" panose="02040503050406030204" pitchFamily="18" charset="0"/>
                        </a:rPr>
                        <a:t>Vát</a:t>
                      </a:r>
                      <a:endParaRPr lang="en-US" sz="2000" dirty="0">
                        <a:solidFill>
                          <a:srgbClr val="002060"/>
                        </a:solidFill>
                        <a:effectLst/>
                        <a:latin typeface="Cambria" panose="02040503050406030204" pitchFamily="18" charset="0"/>
                        <a:ea typeface="Cambria" panose="02040503050406030204" pitchFamily="18" charset="0"/>
                      </a:endParaRPr>
                    </a:p>
                    <a:p>
                      <a:pPr marL="0" marR="0">
                        <a:lnSpc>
                          <a:spcPct val="115000"/>
                        </a:lnSpc>
                        <a:spcBef>
                          <a:spcPts val="0"/>
                        </a:spcBef>
                        <a:spcAft>
                          <a:spcPts val="0"/>
                        </a:spcAft>
                        <a:tabLst>
                          <a:tab pos="227330" algn="l"/>
                        </a:tabLst>
                      </a:pPr>
                      <a:r>
                        <a:rPr lang="en-US" sz="2000" dirty="0" err="1">
                          <a:solidFill>
                            <a:srgbClr val="002060"/>
                          </a:solidFill>
                          <a:effectLst/>
                          <a:latin typeface="Cambria" panose="02040503050406030204" pitchFamily="18" charset="0"/>
                          <a:ea typeface="Cambria" panose="02040503050406030204" pitchFamily="18" charset="0"/>
                        </a:rPr>
                        <a:t>Àng</a:t>
                      </a:r>
                      <a:r>
                        <a:rPr lang="en-US" sz="2000" dirty="0">
                          <a:solidFill>
                            <a:srgbClr val="002060"/>
                          </a:solidFill>
                          <a:effectLst/>
                          <a:latin typeface="Cambria" panose="02040503050406030204" pitchFamily="18" charset="0"/>
                          <a:ea typeface="Cambria" panose="02040503050406030204" pitchFamily="18" charset="0"/>
                        </a:rPr>
                        <a:t>-co Thom</a:t>
                      </a:r>
                    </a:p>
                    <a:p>
                      <a:pPr marL="0" marR="0">
                        <a:lnSpc>
                          <a:spcPct val="115000"/>
                        </a:lnSpc>
                        <a:spcBef>
                          <a:spcPts val="0"/>
                        </a:spcBef>
                        <a:spcAft>
                          <a:spcPts val="0"/>
                        </a:spcAft>
                        <a:tabLst>
                          <a:tab pos="242570" algn="l"/>
                        </a:tabLst>
                      </a:pPr>
                      <a:r>
                        <a:rPr lang="en-US" sz="2000" dirty="0" err="1">
                          <a:solidFill>
                            <a:srgbClr val="002060"/>
                          </a:solidFill>
                          <a:effectLst/>
                          <a:latin typeface="Cambria" panose="02040503050406030204" pitchFamily="18" charset="0"/>
                          <a:ea typeface="Cambria" panose="02040503050406030204" pitchFamily="18" charset="0"/>
                        </a:rPr>
                        <a:t>Đền</a:t>
                      </a:r>
                      <a:r>
                        <a:rPr lang="en-US" sz="2000" dirty="0">
                          <a:solidFill>
                            <a:srgbClr val="002060"/>
                          </a:solidFill>
                          <a:effectLst/>
                          <a:latin typeface="Cambria" panose="02040503050406030204" pitchFamily="18" charset="0"/>
                          <a:ea typeface="Cambria" panose="02040503050406030204" pitchFamily="18" charset="0"/>
                        </a:rPr>
                        <a:t> Bay-on</a:t>
                      </a:r>
                    </a:p>
                  </a:txBody>
                  <a:tcPr marL="47210" marR="472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019257"/>
                  </a:ext>
                </a:extLst>
              </a:tr>
            </a:tbl>
          </a:graphicData>
        </a:graphic>
      </p:graphicFrame>
      <p:sp>
        <p:nvSpPr>
          <p:cNvPr id="5" name="Oval 4"/>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85617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47560"/>
          <a:stretch/>
        </p:blipFill>
        <p:spPr>
          <a:xfrm>
            <a:off x="0" y="2055813"/>
            <a:ext cx="3744227" cy="4802187"/>
          </a:xfrm>
          <a:prstGeom prst="rect">
            <a:avLst/>
          </a:prstGeom>
        </p:spPr>
      </p:pic>
      <p:sp>
        <p:nvSpPr>
          <p:cNvPr id="10" name="TextBox 9">
            <a:extLst>
              <a:ext uri="{FF2B5EF4-FFF2-40B4-BE49-F238E27FC236}">
                <a16:creationId xmlns:a16="http://schemas.microsoft.com/office/drawing/2014/main" id="{61A5B373-E6F3-9341-7D28-921813CCDBC4}"/>
              </a:ext>
            </a:extLst>
          </p:cNvPr>
          <p:cNvSpPr txBox="1"/>
          <p:nvPr/>
        </p:nvSpPr>
        <p:spPr>
          <a:xfrm>
            <a:off x="3338623" y="2307265"/>
            <a:ext cx="6368903" cy="1754326"/>
          </a:xfrm>
          <a:prstGeom prst="rect">
            <a:avLst/>
          </a:prstGeom>
          <a:noFill/>
        </p:spPr>
        <p:txBody>
          <a:bodyPr wrap="square" rtlCol="0">
            <a:spAutoFit/>
          </a:bodyPr>
          <a:lstStyle/>
          <a:p>
            <a:pPr algn="ctr"/>
            <a:r>
              <a:rPr lang="en-US" sz="3600" dirty="0">
                <a:latin typeface="Cambria" panose="02040503050406030204" pitchFamily="18" charset="0"/>
                <a:ea typeface="Cambria" panose="02040503050406030204" pitchFamily="18" charset="0"/>
              </a:rPr>
              <a:t> 7. </a:t>
            </a:r>
            <a:r>
              <a:rPr lang="en-US" sz="3600" dirty="0" err="1">
                <a:latin typeface="Cambria" panose="02040503050406030204" pitchFamily="18" charset="0"/>
                <a:ea typeface="Cambria" panose="02040503050406030204" pitchFamily="18" charset="0"/>
              </a:rPr>
              <a:t>Hãy</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viết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đoạn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văn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mô</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tả</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về</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điểm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tự</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nhiên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của</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một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châu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lục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mà</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em</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yêu</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thích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nhất</a:t>
            </a:r>
            <a:r>
              <a:rPr lang="en-US" sz="3600" dirty="0">
                <a:latin typeface="Cambria" panose="02040503050406030204" pitchFamily="18" charset="0"/>
                <a:ea typeface="Cambria" panose="02040503050406030204" pitchFamily="18" charset="0"/>
              </a:rPr>
              <a:t>.</a:t>
            </a:r>
          </a:p>
        </p:txBody>
      </p:sp>
      <p:sp>
        <p:nvSpPr>
          <p:cNvPr id="6" name="Oval 5"/>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98015" y="15240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2475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35826" y="631531"/>
            <a:ext cx="10953664" cy="550920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    </a:t>
            </a:r>
            <a:r>
              <a:rPr lang="vi-VN" sz="3200" b="1" dirty="0">
                <a:solidFill>
                  <a:srgbClr val="002060"/>
                </a:solidFill>
                <a:latin typeface="Cambria" panose="02040503050406030204" pitchFamily="18" charset="0"/>
                <a:ea typeface="Cambria" panose="02040503050406030204" pitchFamily="18" charset="0"/>
              </a:rPr>
              <a:t>Châu Á là châu lục lớn nhất và đa dạng nhất trên Trái Đất. Nó trải dài từ vùng Bắc Cực lạnh giá đến các đảo nhiệt đới ở xích đạo. Châu lục này có những ngọn núi cao nhất thế giới như dãy Himalaya với đỉnh Everest hùng vĩ, những sa mạc rộng lớn như Gobi, và những khu rừng mưa nhiệt đới phong phú ở Đông Nam Á. Các con sông lớn như Dương Tử và Hằng hà nuôi dưỡng những vùng đồng bằng màu mỡ. Bờ biển dài và đa dạng của châu Á tiếp giáp với nhiều đại dương, tạo nên vô số hòn đảo và vịnh biển đẹp. Sự đa dạng về địa hình và khí hậu đã tạo ra một hệ sinh thái phong phú với nhiều loài động thực vật độc đáo.</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797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5926" t="22002" r="29209" b="15073"/>
          <a:stretch/>
        </p:blipFill>
        <p:spPr>
          <a:xfrm>
            <a:off x="1951567" y="0"/>
            <a:ext cx="8288866" cy="6539241"/>
          </a:xfrm>
          <a:prstGeom prst="rect">
            <a:avLst/>
          </a:prstGeom>
        </p:spPr>
      </p:pic>
      <p:pic>
        <p:nvPicPr>
          <p:cNvPr id="4" name="Picture 3" descr="A close up of a logo&#10;&#10;Description automatically generated">
            <a:extLst>
              <a:ext uri="{FF2B5EF4-FFF2-40B4-BE49-F238E27FC236}">
                <a16:creationId xmlns:a16="http://schemas.microsoft.com/office/drawing/2014/main" id="{3BE40F3A-BF3F-32D2-148F-B8F1CDDD50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501" y="2137144"/>
            <a:ext cx="9424620" cy="2714416"/>
          </a:xfrm>
          <a:prstGeom prst="rect">
            <a:avLst/>
          </a:prstGeom>
        </p:spPr>
      </p:pic>
      <p:sp>
        <p:nvSpPr>
          <p:cNvPr id="5" name="Oval 4"/>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666848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ounded Rectangle 9"/>
          <p:cNvSpPr/>
          <p:nvPr/>
        </p:nvSpPr>
        <p:spPr>
          <a:xfrm>
            <a:off x="241558" y="214908"/>
            <a:ext cx="11773657" cy="6537180"/>
          </a:xfrm>
          <a:prstGeom prst="roundRect">
            <a:avLst/>
          </a:prstGeom>
          <a:solidFill>
            <a:schemeClr val="bg1">
              <a:alpha val="83000"/>
            </a:schemeClr>
          </a:solidFill>
          <a:ln w="38100">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a:off x="603928" y="482676"/>
            <a:ext cx="10953664" cy="1569660"/>
          </a:xfrm>
          <a:prstGeom prst="rect">
            <a:avLst/>
          </a:prstGeom>
          <a:noFill/>
        </p:spPr>
        <p:txBody>
          <a:bodyPr wrap="square" rtlCol="0">
            <a:spAutoFit/>
          </a:bodyPr>
          <a:lstStyle/>
          <a:p>
            <a:pPr lvl="0" algn="just">
              <a:defRPr/>
            </a:pPr>
            <a:r>
              <a:rPr lang="en-US" sz="3200" b="1" dirty="0">
                <a:solidFill>
                  <a:srgbClr val="002060"/>
                </a:solidFill>
                <a:latin typeface="Cambria" panose="02040503050406030204" pitchFamily="18" charset="0"/>
                <a:ea typeface="Cambria" panose="02040503050406030204" pitchFamily="18" charset="0"/>
              </a:rPr>
              <a:t>8. </a:t>
            </a:r>
            <a:r>
              <a:rPr lang="vi-VN" sz="3200" b="1" dirty="0">
                <a:solidFill>
                  <a:srgbClr val="002060"/>
                </a:solidFill>
                <a:latin typeface="Cambria" panose="02040503050406030204" pitchFamily="18" charset="0"/>
                <a:ea typeface="Cambria" panose="02040503050406030204" pitchFamily="18" charset="0"/>
              </a:rPr>
              <a:t>Sưu tầm tư liệu và viết một bài giới thiệu (theo ý tưởng của em) về một thành tựu tiêu biểu của văn minh thế giới mà em ấn tượng nhất.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47952" t="30370" r="33866" b="29670"/>
          <a:stretch/>
        </p:blipFill>
        <p:spPr>
          <a:xfrm>
            <a:off x="11531657" y="253253"/>
            <a:ext cx="823638" cy="1018233"/>
          </a:xfrm>
          <a:prstGeom prst="rect">
            <a:avLst/>
          </a:prstGeom>
        </p:spPr>
      </p:pic>
      <p:sp>
        <p:nvSpPr>
          <p:cNvPr id="11" name="Rectangle 2">
            <a:extLst>
              <a:ext uri="{FF2B5EF4-FFF2-40B4-BE49-F238E27FC236}">
                <a16:creationId xmlns:a16="http://schemas.microsoft.com/office/drawing/2014/main" id="{70D30617-BA89-61A7-0D8A-06C738FDD145}"/>
              </a:ext>
            </a:extLst>
          </p:cNvPr>
          <p:cNvSpPr>
            <a:spLocks noChangeArrowheads="1"/>
          </p:cNvSpPr>
          <p:nvPr/>
        </p:nvSpPr>
        <p:spPr bwMode="auto">
          <a:xfrm>
            <a:off x="838200" y="2995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t/>
            </a: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3074" name="Picture 2" descr="Giới thiệu một thành tựu tiêu biểu nhất">
            <a:extLst>
              <a:ext uri="{FF2B5EF4-FFF2-40B4-BE49-F238E27FC236}">
                <a16:creationId xmlns:a16="http://schemas.microsoft.com/office/drawing/2014/main" id="{D43245E3-2821-99B9-0910-2ED682DD37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2660" y="2009915"/>
            <a:ext cx="5652871" cy="4529108"/>
          </a:xfrm>
          <a:prstGeom prst="rect">
            <a:avLst/>
          </a:prstGeom>
          <a:noFill/>
          <a:extLst>
            <a:ext uri="{909E8E84-426E-40DD-AFC4-6F175D3DCCD1}">
              <a14:hiddenFill xmlns:a14="http://schemas.microsoft.com/office/drawing/2010/main">
                <a:solidFill>
                  <a:srgbClr val="FFFFFF"/>
                </a:solidFill>
              </a14:hiddenFill>
            </a:ext>
          </a:extLst>
        </p:spPr>
      </p:pic>
      <p:sp>
        <p:nvSpPr>
          <p:cNvPr id="7" name="Oval 6"/>
          <p:cNvSpPr/>
          <p:nvPr/>
        </p:nvSpPr>
        <p:spPr>
          <a:xfrm>
            <a:off x="-2150415" y="0"/>
            <a:ext cx="2150415" cy="2150415"/>
          </a:xfrm>
          <a:prstGeom prst="ellipse">
            <a:avLst/>
          </a:prstGeom>
          <a:solidFill>
            <a:schemeClr val="bg1">
              <a:lumMod val="75000"/>
              <a:alpha val="95000"/>
            </a:schemeClr>
          </a:solidFill>
          <a:ln w="38100">
            <a:no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6331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alpha val="95000"/>
          </a:schemeClr>
        </a:solidFill>
        <a:ln w="38100">
          <a:solidFill>
            <a:schemeClr val="tx1"/>
          </a:solidFill>
          <a:prstDash val="lgDashDot"/>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1345</TotalTime>
  <Words>946</Words>
  <Application>Microsoft Office PowerPoint</Application>
  <PresentationFormat>Widescreen</PresentationFormat>
  <Paragraphs>53</Paragraphs>
  <Slides>11</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Aptos Display</vt:lpstr>
      <vt:lpstr>Arial</vt:lpstr>
      <vt:lpstr>Calibri</vt:lpstr>
      <vt:lpstr>Calibri Light</vt:lpstr>
      <vt:lpstr>Cambria</vt:lpstr>
      <vt:lpstr>Office Theme</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 Thao - 0972115126</dc:creator>
  <dc:description>9Slide.vn</dc:description>
  <cp:lastModifiedBy>WINDOWS</cp:lastModifiedBy>
  <cp:revision>199</cp:revision>
  <dcterms:created xsi:type="dcterms:W3CDTF">2023-08-27T05:34:41Z</dcterms:created>
  <dcterms:modified xsi:type="dcterms:W3CDTF">2025-05-15T01:19:50Z</dcterms:modified>
  <cp:category>9Slide.vn</cp:category>
</cp:coreProperties>
</file>