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9" r:id="rId4"/>
    <p:sldId id="2635" r:id="rId5"/>
    <p:sldId id="2640" r:id="rId6"/>
    <p:sldId id="2636" r:id="rId7"/>
    <p:sldId id="2641" r:id="rId8"/>
    <p:sldId id="2642" r:id="rId9"/>
    <p:sldId id="299" r:id="rId10"/>
    <p:sldId id="2643"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CC00FF"/>
    <a:srgbClr val="F3CF0B"/>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3124" autoAdjust="0"/>
  </p:normalViewPr>
  <p:slideViewPr>
    <p:cSldViewPr snapToGrid="0">
      <p:cViewPr varScale="1">
        <p:scale>
          <a:sx n="63" d="100"/>
          <a:sy n="63"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t>‹#›</a:t>
            </a:fld>
            <a:endParaRPr lang="en-US"/>
          </a:p>
        </p:txBody>
      </p:sp>
    </p:spTree>
    <p:extLst>
      <p:ext uri="{BB962C8B-B14F-4D97-AF65-F5344CB8AC3E}">
        <p14:creationId xmlns:p14="http://schemas.microsoft.com/office/powerpoint/2010/main" val="297402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329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6835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7507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68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489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888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8364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966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458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5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247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95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553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613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549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7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363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587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54076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346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981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983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148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F2CBE47D-3450-FDF7-5475-03C56F7BA5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78675"/>
            <a:ext cx="1687270" cy="1687270"/>
          </a:xfrm>
          <a:prstGeom prst="rect">
            <a:avLst/>
          </a:prstGeom>
        </p:spPr>
      </p:pic>
    </p:spTree>
    <p:extLst>
      <p:ext uri="{BB962C8B-B14F-4D97-AF65-F5344CB8AC3E}">
        <p14:creationId xmlns:p14="http://schemas.microsoft.com/office/powerpoint/2010/main" val="1542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69138590-66B5-A364-0877-59AB7E26ED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5/13/2025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E47AC-D5B7-4EB5-9358-485F8F6DFEA7}"/>
              </a:ext>
            </a:extLst>
          </p:cNvPr>
          <p:cNvPicPr>
            <a:picLocks noChangeAspect="1"/>
          </p:cNvPicPr>
          <p:nvPr/>
        </p:nvPicPr>
        <p:blipFill>
          <a:blip r:embed="rId3"/>
          <a:stretch>
            <a:fillRect/>
          </a:stretch>
        </p:blipFill>
        <p:spPr>
          <a:xfrm>
            <a:off x="4396082" y="973785"/>
            <a:ext cx="3450635" cy="1176630"/>
          </a:xfrm>
          <a:prstGeom prst="rect">
            <a:avLst/>
          </a:prstGeom>
        </p:spPr>
      </p:pic>
      <p:pic>
        <p:nvPicPr>
          <p:cNvPr id="6" name="Picture 5">
            <a:extLst>
              <a:ext uri="{FF2B5EF4-FFF2-40B4-BE49-F238E27FC236}">
                <a16:creationId xmlns:a16="http://schemas.microsoft.com/office/drawing/2014/main" id="{5CD49810-E9E1-62E1-A07D-6AC403324AE7}"/>
              </a:ext>
            </a:extLst>
          </p:cNvPr>
          <p:cNvPicPr>
            <a:picLocks noChangeAspect="1"/>
          </p:cNvPicPr>
          <p:nvPr/>
        </p:nvPicPr>
        <p:blipFill>
          <a:blip r:embed="rId4"/>
          <a:stretch>
            <a:fillRect/>
          </a:stretch>
        </p:blipFill>
        <p:spPr>
          <a:xfrm>
            <a:off x="2193465" y="1566347"/>
            <a:ext cx="8151058" cy="3700593"/>
          </a:xfrm>
          <a:prstGeom prst="rect">
            <a:avLst/>
          </a:prstGeom>
        </p:spPr>
      </p:pic>
      <p:sp>
        <p:nvSpPr>
          <p:cNvPr id="7" name="Oval 6"/>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43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94"/>
          <a:stretch/>
        </p:blipFill>
        <p:spPr>
          <a:xfrm>
            <a:off x="0" y="3429000"/>
            <a:ext cx="12192000" cy="3460282"/>
          </a:xfrm>
          <a:prstGeom prst="rect">
            <a:avLst/>
          </a:prstGeom>
        </p:spPr>
      </p:pic>
      <p:sp>
        <p:nvSpPr>
          <p:cNvPr id="3" name="Content Placeholder 2">
            <a:extLst>
              <a:ext uri="{FF2B5EF4-FFF2-40B4-BE49-F238E27FC236}">
                <a16:creationId xmlns:a16="http://schemas.microsoft.com/office/drawing/2014/main" id="{C372F7ED-15EF-D038-912A-2E8198732C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A1E29F-53B3-2B13-07CE-C2F61E0A3B39}"/>
              </a:ext>
            </a:extLst>
          </p:cNvPr>
          <p:cNvPicPr>
            <a:picLocks noChangeAspect="1"/>
          </p:cNvPicPr>
          <p:nvPr/>
        </p:nvPicPr>
        <p:blipFill>
          <a:blip r:embed="rId4"/>
          <a:stretch>
            <a:fillRect/>
          </a:stretch>
        </p:blipFill>
        <p:spPr>
          <a:xfrm>
            <a:off x="2072000" y="1185735"/>
            <a:ext cx="8218120" cy="3444539"/>
          </a:xfrm>
          <a:prstGeom prst="rect">
            <a:avLst/>
          </a:prstGeom>
        </p:spPr>
      </p:pic>
      <p:sp>
        <p:nvSpPr>
          <p:cNvPr id="8" name="Oval 7"/>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78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3928" y="482676"/>
            <a:ext cx="10953664" cy="156966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H</a:t>
            </a:r>
            <a:r>
              <a:rPr lang="vi-VN" sz="3200" b="1" dirty="0">
                <a:solidFill>
                  <a:srgbClr val="002060"/>
                </a:solidFill>
                <a:latin typeface="Cambria" panose="02040503050406030204" pitchFamily="18" charset="0"/>
                <a:ea typeface="Cambria" panose="02040503050406030204" pitchFamily="18" charset="0"/>
              </a:rPr>
              <a:t>oàn thành bảng (theo gợi ý dưới đây vào vở) về một số nét chính về lịch sử Việt Nam dưới Triều Hậu Lê và Triều Nguyễn.</a:t>
            </a:r>
            <a:endParaRPr lang="en-US" sz="3200" b="1" dirty="0">
              <a:solidFill>
                <a:srgbClr val="002060"/>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graphicFrame>
        <p:nvGraphicFramePr>
          <p:cNvPr id="2" name="Table 1">
            <a:extLst>
              <a:ext uri="{FF2B5EF4-FFF2-40B4-BE49-F238E27FC236}">
                <a16:creationId xmlns:a16="http://schemas.microsoft.com/office/drawing/2014/main" id="{D6CD5F51-4751-FCB6-FBA8-A3DF5C1431B9}"/>
              </a:ext>
            </a:extLst>
          </p:cNvPr>
          <p:cNvGraphicFramePr>
            <a:graphicFrameLocks noGrp="1"/>
          </p:cNvGraphicFramePr>
          <p:nvPr>
            <p:extLst>
              <p:ext uri="{D42A27DB-BD31-4B8C-83A1-F6EECF244321}">
                <p14:modId xmlns:p14="http://schemas.microsoft.com/office/powerpoint/2010/main" val="3382165461"/>
              </p:ext>
            </p:extLst>
          </p:nvPr>
        </p:nvGraphicFramePr>
        <p:xfrm>
          <a:off x="806302" y="2212897"/>
          <a:ext cx="10515600" cy="3518050"/>
        </p:xfrm>
        <a:graphic>
          <a:graphicData uri="http://schemas.openxmlformats.org/drawingml/2006/table">
            <a:tbl>
              <a:tblPr/>
              <a:tblGrid>
                <a:gridCol w="1862470">
                  <a:extLst>
                    <a:ext uri="{9D8B030D-6E8A-4147-A177-3AD203B41FA5}">
                      <a16:colId xmlns:a16="http://schemas.microsoft.com/office/drawing/2014/main" val="3189875631"/>
                    </a:ext>
                  </a:extLst>
                </a:gridCol>
                <a:gridCol w="2679405">
                  <a:extLst>
                    <a:ext uri="{9D8B030D-6E8A-4147-A177-3AD203B41FA5}">
                      <a16:colId xmlns:a16="http://schemas.microsoft.com/office/drawing/2014/main" val="3857657827"/>
                    </a:ext>
                  </a:extLst>
                </a:gridCol>
                <a:gridCol w="5973725">
                  <a:extLst>
                    <a:ext uri="{9D8B030D-6E8A-4147-A177-3AD203B41FA5}">
                      <a16:colId xmlns:a16="http://schemas.microsoft.com/office/drawing/2014/main" val="3403863560"/>
                    </a:ext>
                  </a:extLst>
                </a:gridCol>
              </a:tblGrid>
              <a:tr h="1055415">
                <a:tc>
                  <a:txBody>
                    <a:bodyPr/>
                    <a:lstStyle/>
                    <a:p>
                      <a:pPr algn="ctr"/>
                      <a:r>
                        <a:rPr lang="en-US" sz="3600" b="1" dirty="0">
                          <a:solidFill>
                            <a:srgbClr val="000000"/>
                          </a:solidFill>
                          <a:effectLst/>
                          <a:latin typeface="Cambria" panose="02040503050406030204" pitchFamily="18" charset="0"/>
                          <a:ea typeface="Cambria" panose="02040503050406030204" pitchFamily="18" charset="0"/>
                        </a:rPr>
                        <a:t>STT</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Triều</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đại</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Một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số</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nét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chính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về</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lịch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sử</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565419798"/>
                  </a:ext>
                </a:extLst>
              </a:tr>
              <a:tr h="1055415">
                <a:tc>
                  <a:txBody>
                    <a:bodyPr/>
                    <a:lstStyle/>
                    <a:p>
                      <a:pPr algn="just"/>
                      <a:r>
                        <a:rPr lang="en-US" sz="36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Hậu</a:t>
                      </a:r>
                      <a:r>
                        <a:rPr lang="en-US" sz="3600" dirty="0">
                          <a:solidFill>
                            <a:srgbClr val="000000"/>
                          </a:solidFill>
                          <a:effectLst/>
                          <a:latin typeface="Cambria" panose="02040503050406030204" pitchFamily="18" charset="0"/>
                          <a:ea typeface="Cambria" panose="02040503050406030204" pitchFamily="18" charset="0"/>
                        </a:rPr>
                        <a:t> Lê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a:solidFill>
                            <a:srgbClr val="000000"/>
                          </a:solidFill>
                          <a:effectLst/>
                          <a:latin typeface="Cambria" panose="02040503050406030204" pitchFamily="18" charset="0"/>
                          <a:ea typeface="Cambria" panose="02040503050406030204" pitchFamily="18" charset="0"/>
                        </a:rPr>
                        <a:t>- Vẽ bản đồ Hồng Đức.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190278"/>
                  </a:ext>
                </a:extLst>
              </a:tr>
              <a:tr h="1407220">
                <a:tc>
                  <a:txBody>
                    <a:bodyPr/>
                    <a:lstStyle/>
                    <a:p>
                      <a:pPr algn="just"/>
                      <a:r>
                        <a:rPr lang="en-US" sz="36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Nguyễn</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429460"/>
                  </a:ext>
                </a:extLst>
              </a:tr>
            </a:tbl>
          </a:graphicData>
        </a:graphic>
      </p:graphicFrame>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Oval 6"/>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56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97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C9B92285-6DC7-E3C2-9FB1-74A5C775EA17}"/>
              </a:ext>
            </a:extLst>
          </p:cNvPr>
          <p:cNvGraphicFramePr>
            <a:graphicFrameLocks noGrp="1"/>
          </p:cNvGraphicFramePr>
          <p:nvPr>
            <p:extLst>
              <p:ext uri="{D42A27DB-BD31-4B8C-83A1-F6EECF244321}">
                <p14:modId xmlns:p14="http://schemas.microsoft.com/office/powerpoint/2010/main" val="2565945171"/>
              </p:ext>
            </p:extLst>
          </p:nvPr>
        </p:nvGraphicFramePr>
        <p:xfrm>
          <a:off x="1073888" y="871871"/>
          <a:ext cx="9983973" cy="4710221"/>
        </p:xfrm>
        <a:graphic>
          <a:graphicData uri="http://schemas.openxmlformats.org/drawingml/2006/table">
            <a:tbl>
              <a:tblPr firstRow="1" firstCol="1" bandRow="1">
                <a:tableStyleId>{5C22544A-7EE6-4342-B048-85BDC9FD1C3A}</a:tableStyleId>
              </a:tblPr>
              <a:tblGrid>
                <a:gridCol w="1217460">
                  <a:extLst>
                    <a:ext uri="{9D8B030D-6E8A-4147-A177-3AD203B41FA5}">
                      <a16:colId xmlns:a16="http://schemas.microsoft.com/office/drawing/2014/main" val="1227050089"/>
                    </a:ext>
                  </a:extLst>
                </a:gridCol>
                <a:gridCol w="2574230">
                  <a:extLst>
                    <a:ext uri="{9D8B030D-6E8A-4147-A177-3AD203B41FA5}">
                      <a16:colId xmlns:a16="http://schemas.microsoft.com/office/drawing/2014/main" val="1648837997"/>
                    </a:ext>
                  </a:extLst>
                </a:gridCol>
                <a:gridCol w="6192283">
                  <a:extLst>
                    <a:ext uri="{9D8B030D-6E8A-4147-A177-3AD203B41FA5}">
                      <a16:colId xmlns:a16="http://schemas.microsoft.com/office/drawing/2014/main" val="2900067611"/>
                    </a:ext>
                  </a:extLst>
                </a:gridCol>
              </a:tblGrid>
              <a:tr h="93321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STT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Triều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đại</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số</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nét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chính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về</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lịch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sử</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34981528"/>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Triều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Hậu</a:t>
                      </a:r>
                      <a:r>
                        <a:rPr lang="en-US" sz="32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6855"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Vẽ bản đổ Hồng Đức</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Coi trọng và khuyến khích phát triển nông nghiệp</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855024"/>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Triều Nguyễn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Ban hành bộ Hoàng Việt luật lệ</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3200" dirty="0">
                          <a:solidFill>
                            <a:srgbClr val="002060"/>
                          </a:solidFill>
                          <a:effectLst/>
                          <a:latin typeface="Cambria" panose="02040503050406030204" pitchFamily="18" charset="0"/>
                          <a:ea typeface="Cambria" panose="02040503050406030204" pitchFamily="18" charset="0"/>
                        </a:rPr>
                        <a:t>- Vẽ bản đồ hành chính</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994650"/>
                  </a:ext>
                </a:extLst>
              </a:tr>
            </a:tbl>
          </a:graphicData>
        </a:graphic>
      </p:graphicFrame>
      <p:sp>
        <p:nvSpPr>
          <p:cNvPr id="4" name="Oval 3"/>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71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Hãy vẽ và hoàn thành trục thời gian (theo gợi ý dưới đây vào vở) thể hiện một số sự kiện tiêu biểu của lịch sử Việt Nam từ 1945 đến nay.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61DC734E-B68A-0E8F-96AD-44719C4EDCC4}"/>
              </a:ext>
            </a:extLst>
          </p:cNvPr>
          <p:cNvPicPr>
            <a:picLocks noChangeAspect="1"/>
          </p:cNvPicPr>
          <p:nvPr/>
        </p:nvPicPr>
        <p:blipFill>
          <a:blip r:embed="rId4"/>
          <a:stretch>
            <a:fillRect/>
          </a:stretch>
        </p:blipFill>
        <p:spPr>
          <a:xfrm>
            <a:off x="574157" y="2790165"/>
            <a:ext cx="11288233" cy="2914512"/>
          </a:xfrm>
          <a:prstGeom prst="rect">
            <a:avLst/>
          </a:prstGeom>
        </p:spPr>
      </p:pic>
      <p:sp>
        <p:nvSpPr>
          <p:cNvPr id="6" name="Rectangle 5">
            <a:extLst>
              <a:ext uri="{FF2B5EF4-FFF2-40B4-BE49-F238E27FC236}">
                <a16:creationId xmlns:a16="http://schemas.microsoft.com/office/drawing/2014/main" id="{8B8D9400-2BD7-4384-2FD0-CDAB5BEA3F16}"/>
              </a:ext>
            </a:extLst>
          </p:cNvPr>
          <p:cNvSpPr/>
          <p:nvPr/>
        </p:nvSpPr>
        <p:spPr>
          <a:xfrm>
            <a:off x="4401879" y="2945219"/>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FF0000"/>
                </a:solidFill>
                <a:latin typeface="Cambria" panose="02040503050406030204" pitchFamily="18" charset="0"/>
                <a:ea typeface="Cambria" panose="02040503050406030204" pitchFamily="18" charset="0"/>
              </a:rPr>
              <a:t>Chiến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dịch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Điện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Biên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Phủ</a:t>
            </a:r>
            <a:endParaRPr lang="en-US" sz="2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39E5A867-BD97-D8D0-F833-EAD4C1710757}"/>
              </a:ext>
            </a:extLst>
          </p:cNvPr>
          <p:cNvSpPr/>
          <p:nvPr/>
        </p:nvSpPr>
        <p:spPr>
          <a:xfrm>
            <a:off x="7134447" y="2923954"/>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a:solidFill>
                  <a:srgbClr val="FF0000"/>
                </a:solidFill>
                <a:latin typeface="Cambria" panose="02040503050406030204" pitchFamily="18" charset="0"/>
                <a:ea typeface="Cambria" panose="02040503050406030204" pitchFamily="18" charset="0"/>
              </a:rPr>
              <a:t>Chiến dịch Hồ Chí Minh</a:t>
            </a:r>
            <a:endParaRPr lang="en-US" sz="2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289356CA-D4E7-ED96-5894-0A5FCE2F474F}"/>
              </a:ext>
            </a:extLst>
          </p:cNvPr>
          <p:cNvSpPr/>
          <p:nvPr/>
        </p:nvSpPr>
        <p:spPr>
          <a:xfrm>
            <a:off x="9813851" y="2892056"/>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a:solidFill>
                  <a:srgbClr val="FF0000"/>
                </a:solidFill>
                <a:latin typeface="Cambria" panose="02040503050406030204" pitchFamily="18" charset="0"/>
                <a:ea typeface="Cambria" panose="02040503050406030204" pitchFamily="18" charset="0"/>
              </a:rPr>
              <a:t>Đất nước đổi mới.</a:t>
            </a:r>
            <a:endParaRPr lang="en-US" sz="2400" b="1" dirty="0">
              <a:solidFill>
                <a:srgbClr val="FF0000"/>
              </a:solidFill>
              <a:latin typeface="Cambria" panose="02040503050406030204" pitchFamily="18" charset="0"/>
              <a:ea typeface="Cambria" panose="02040503050406030204" pitchFamily="18" charset="0"/>
            </a:endParaRPr>
          </a:p>
        </p:txBody>
      </p:sp>
      <p:sp>
        <p:nvSpPr>
          <p:cNvPr id="11" name="Oval 10"/>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6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sp>
        <p:nvSpPr>
          <p:cNvPr id="2" name="TextBox 1">
            <a:extLst>
              <a:ext uri="{FF2B5EF4-FFF2-40B4-BE49-F238E27FC236}">
                <a16:creationId xmlns:a16="http://schemas.microsoft.com/office/drawing/2014/main" id="{02408ACD-0B16-59F8-00B2-B32137DEFF98}"/>
              </a:ext>
            </a:extLst>
          </p:cNvPr>
          <p:cNvSpPr txBox="1"/>
          <p:nvPr/>
        </p:nvSpPr>
        <p:spPr>
          <a:xfrm>
            <a:off x="914400" y="531628"/>
            <a:ext cx="10334847" cy="1077218"/>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3. </a:t>
            </a:r>
            <a:r>
              <a:rPr lang="en-US" sz="3200" b="1" dirty="0" err="1">
                <a:latin typeface="Cambria" panose="02040503050406030204" pitchFamily="18" charset="0"/>
                <a:ea typeface="Cambria" panose="02040503050406030204" pitchFamily="18" charset="0"/>
              </a:rPr>
              <a:t>Lựa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chọn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thông</a:t>
            </a:r>
            <a:r>
              <a:rPr lang="en-US" sz="3200" b="1" dirty="0">
                <a:latin typeface="Cambria" panose="02040503050406030204" pitchFamily="18" charset="0"/>
                <a:ea typeface="Cambria" panose="02040503050406030204" pitchFamily="18" charset="0"/>
              </a:rPr>
              <a:t> tin </a:t>
            </a:r>
            <a:r>
              <a:rPr lang="en-US" sz="3200" b="1" dirty="0" err="1">
                <a:latin typeface="Cambria" panose="02040503050406030204" pitchFamily="18" charset="0"/>
                <a:ea typeface="Cambria" panose="02040503050406030204" pitchFamily="18" charset="0"/>
              </a:rPr>
              <a:t>cho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hợp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Hậu</a:t>
            </a:r>
            <a:r>
              <a:rPr lang="en-US" sz="3200" b="1" dirty="0">
                <a:latin typeface="Cambria" panose="02040503050406030204" pitchFamily="18" charset="0"/>
                <a:ea typeface="Cambria" panose="02040503050406030204" pitchFamily="18" charset="0"/>
              </a:rPr>
              <a:t> Lê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Nguyễn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ghi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vào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vở</a:t>
            </a:r>
            <a:r>
              <a:rPr lang="en-US" sz="32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5E14C28-B7E6-24BA-E19B-6B4A1F4C1811}"/>
              </a:ext>
            </a:extLst>
          </p:cNvPr>
          <p:cNvPicPr>
            <a:picLocks noChangeAspect="1"/>
          </p:cNvPicPr>
          <p:nvPr/>
        </p:nvPicPr>
        <p:blipFill>
          <a:blip r:embed="rId4"/>
          <a:stretch>
            <a:fillRect/>
          </a:stretch>
        </p:blipFill>
        <p:spPr>
          <a:xfrm>
            <a:off x="1889605" y="1614930"/>
            <a:ext cx="8391525" cy="4733925"/>
          </a:xfrm>
          <a:prstGeom prst="rect">
            <a:avLst/>
          </a:prstGeom>
        </p:spPr>
      </p:pic>
      <p:sp>
        <p:nvSpPr>
          <p:cNvPr id="6" name="Oval 5"/>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56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graphicFrame>
        <p:nvGraphicFramePr>
          <p:cNvPr id="3" name="Table 2">
            <a:extLst>
              <a:ext uri="{FF2B5EF4-FFF2-40B4-BE49-F238E27FC236}">
                <a16:creationId xmlns:a16="http://schemas.microsoft.com/office/drawing/2014/main" id="{82A841FA-8CFF-371F-949A-17AA628D7C49}"/>
              </a:ext>
            </a:extLst>
          </p:cNvPr>
          <p:cNvGraphicFramePr>
            <a:graphicFrameLocks noGrp="1"/>
          </p:cNvGraphicFramePr>
          <p:nvPr>
            <p:extLst>
              <p:ext uri="{D42A27DB-BD31-4B8C-83A1-F6EECF244321}">
                <p14:modId xmlns:p14="http://schemas.microsoft.com/office/powerpoint/2010/main" val="3868462553"/>
              </p:ext>
            </p:extLst>
          </p:nvPr>
        </p:nvGraphicFramePr>
        <p:xfrm>
          <a:off x="818708" y="467830"/>
          <a:ext cx="10802678" cy="6139942"/>
        </p:xfrm>
        <a:graphic>
          <a:graphicData uri="http://schemas.openxmlformats.org/drawingml/2006/table">
            <a:tbl>
              <a:tblPr firstRow="1" firstCol="1" bandRow="1">
                <a:tableStyleId>{5C22544A-7EE6-4342-B048-85BDC9FD1C3A}</a:tableStyleId>
              </a:tblPr>
              <a:tblGrid>
                <a:gridCol w="5400246">
                  <a:extLst>
                    <a:ext uri="{9D8B030D-6E8A-4147-A177-3AD203B41FA5}">
                      <a16:colId xmlns:a16="http://schemas.microsoft.com/office/drawing/2014/main" val="2957474369"/>
                    </a:ext>
                  </a:extLst>
                </a:gridCol>
                <a:gridCol w="5402432">
                  <a:extLst>
                    <a:ext uri="{9D8B030D-6E8A-4147-A177-3AD203B41FA5}">
                      <a16:colId xmlns:a16="http://schemas.microsoft.com/office/drawing/2014/main" val="3318303922"/>
                    </a:ext>
                  </a:extLst>
                </a:gridCol>
              </a:tblGrid>
              <a:tr h="882142">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Hậu</a:t>
                      </a:r>
                      <a:r>
                        <a:rPr lang="en-US" sz="36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Nguyễn</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38371553"/>
                  </a:ext>
                </a:extLst>
              </a:tr>
              <a:tr h="359509">
                <a:tc>
                  <a:txBody>
                    <a:bodyPr/>
                    <a:lstStyle/>
                    <a:p>
                      <a:pPr marL="342900" indent="-342900" algn="just">
                        <a:buAutoNum type="arabicPeriod"/>
                      </a:pPr>
                      <a:r>
                        <a:rPr lang="vi-VN" sz="2800" dirty="0">
                          <a:solidFill>
                            <a:srgbClr val="002060"/>
                          </a:solidFill>
                          <a:effectLst/>
                          <a:latin typeface="Cambria" panose="02040503050406030204" pitchFamily="18" charset="0"/>
                          <a:ea typeface="Cambria" panose="02040503050406030204" pitchFamily="18" charset="0"/>
                        </a:rPr>
                        <a:t>Khởi nghĩa Lam Sơn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4. </a:t>
                      </a:r>
                      <a:r>
                        <a:rPr lang="en-US" sz="2800" dirty="0" err="1">
                          <a:solidFill>
                            <a:srgbClr val="002060"/>
                          </a:solidFill>
                          <a:effectLst/>
                          <a:latin typeface="Cambria" panose="02040503050406030204" pitchFamily="18" charset="0"/>
                          <a:ea typeface="Cambria" panose="02040503050406030204" pitchFamily="18" charset="0"/>
                        </a:rPr>
                        <a:t>Quốc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triều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hình</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luật</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5. Bản đồ Hồng Đức</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9. Lê Lợi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10. </a:t>
                      </a:r>
                      <a:r>
                        <a:rPr lang="en-US" sz="2800" dirty="0" err="1">
                          <a:solidFill>
                            <a:srgbClr val="002060"/>
                          </a:solidFill>
                          <a:effectLst/>
                          <a:latin typeface="Cambria" panose="02040503050406030204" pitchFamily="18" charset="0"/>
                          <a:ea typeface="Cambria" panose="02040503050406030204" pitchFamily="18" charset="0"/>
                        </a:rPr>
                        <a:t>Nguyễn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12. Lương Thế Vinh</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13. Ngô Sĩ Liên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2. Kháng chiến chống Pháp</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3. Phong trào Cần vương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6. Thực thi chủ quyền ở quần đảo Hoàng Sa, quần đảo Trường Sa</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7. Gia Long</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8. Minh </a:t>
                      </a:r>
                      <a:r>
                        <a:rPr lang="en-US" sz="2400" b="1" dirty="0" err="1">
                          <a:solidFill>
                            <a:srgbClr val="002060"/>
                          </a:solidFill>
                          <a:effectLst/>
                          <a:latin typeface="Cambria" panose="02040503050406030204" pitchFamily="18" charset="0"/>
                          <a:ea typeface="Cambria" panose="02040503050406030204" pitchFamily="18" charset="0"/>
                        </a:rPr>
                        <a:t>Mạng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11. </a:t>
                      </a:r>
                      <a:r>
                        <a:rPr lang="en-US" sz="2400" b="1" dirty="0" err="1">
                          <a:solidFill>
                            <a:srgbClr val="002060"/>
                          </a:solidFill>
                          <a:effectLst/>
                          <a:latin typeface="Cambria" panose="02040503050406030204" pitchFamily="18" charset="0"/>
                          <a:ea typeface="Cambria" panose="02040503050406030204" pitchFamily="18" charset="0"/>
                        </a:rPr>
                        <a:t>Nguyễn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Công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Trứ</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14. Phan </a:t>
                      </a:r>
                      <a:r>
                        <a:rPr lang="en-US" sz="2400" b="1" dirty="0" err="1">
                          <a:solidFill>
                            <a:srgbClr val="002060"/>
                          </a:solidFill>
                          <a:effectLst/>
                          <a:latin typeface="Cambria" panose="02040503050406030204" pitchFamily="18" charset="0"/>
                          <a:ea typeface="Cambria" panose="02040503050406030204" pitchFamily="18" charset="0"/>
                        </a:rPr>
                        <a:t>Đình</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Phùng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15. </a:t>
                      </a:r>
                      <a:r>
                        <a:rPr lang="en-US" sz="2400" b="1" dirty="0" err="1">
                          <a:solidFill>
                            <a:srgbClr val="002060"/>
                          </a:solidFill>
                          <a:effectLst/>
                          <a:latin typeface="Cambria" panose="02040503050406030204" pitchFamily="18" charset="0"/>
                          <a:ea typeface="Cambria" panose="02040503050406030204" pitchFamily="18" charset="0"/>
                        </a:rPr>
                        <a:t>Hàm</a:t>
                      </a:r>
                      <a:r>
                        <a:rPr lang="en-US" sz="2400" b="1" dirty="0">
                          <a:solidFill>
                            <a:srgbClr val="002060"/>
                          </a:solidFill>
                          <a:effectLst/>
                          <a:latin typeface="Cambria" panose="02040503050406030204" pitchFamily="18" charset="0"/>
                          <a:ea typeface="Cambria" panose="02040503050406030204" pitchFamily="18" charset="0"/>
                        </a:rPr>
                        <a:t> Nghi</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16. Tôn </a:t>
                      </a:r>
                      <a:r>
                        <a:rPr lang="en-US" sz="2400" b="1" dirty="0" err="1">
                          <a:solidFill>
                            <a:srgbClr val="002060"/>
                          </a:solidFill>
                          <a:effectLst/>
                          <a:latin typeface="Cambria" panose="02040503050406030204" pitchFamily="18" charset="0"/>
                          <a:ea typeface="Cambria" panose="02040503050406030204" pitchFamily="18" charset="0"/>
                        </a:rPr>
                        <a:t>Thất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Thuyết</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vi-VN"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161517"/>
                  </a:ext>
                </a:extLst>
              </a:tr>
            </a:tbl>
          </a:graphicData>
        </a:graphic>
      </p:graphicFrame>
      <p:sp>
        <p:nvSpPr>
          <p:cNvPr id="5" name="Oval 4"/>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809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4" name="Picture 3" descr="A close up of a logo&#10;&#10;Description automatically generated">
            <a:extLst>
              <a:ext uri="{FF2B5EF4-FFF2-40B4-BE49-F238E27FC236}">
                <a16:creationId xmlns:a16="http://schemas.microsoft.com/office/drawing/2014/main" id="{3BE40F3A-BF3F-32D2-148F-B8F1CDDD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01" y="2137144"/>
            <a:ext cx="9424620" cy="2714416"/>
          </a:xfrm>
          <a:prstGeom prst="rect">
            <a:avLst/>
          </a:prstGeom>
        </p:spPr>
      </p:pic>
      <p:sp>
        <p:nvSpPr>
          <p:cNvPr id="5" name="Oval 4"/>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68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sp>
        <p:nvSpPr>
          <p:cNvPr id="10" name="TextBox 9">
            <a:extLst>
              <a:ext uri="{FF2B5EF4-FFF2-40B4-BE49-F238E27FC236}">
                <a16:creationId xmlns:a16="http://schemas.microsoft.com/office/drawing/2014/main" id="{61A5B373-E6F3-9341-7D28-921813CCDBC4}"/>
              </a:ext>
            </a:extLst>
          </p:cNvPr>
          <p:cNvSpPr txBox="1"/>
          <p:nvPr/>
        </p:nvSpPr>
        <p:spPr>
          <a:xfrm>
            <a:off x="3338623" y="2307265"/>
            <a:ext cx="6368903" cy="2062103"/>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4. </a:t>
            </a:r>
            <a:r>
              <a:rPr lang="en-US" sz="3200" dirty="0" err="1">
                <a:latin typeface="Cambria" panose="02040503050406030204" pitchFamily="18" charset="0"/>
                <a:ea typeface="Cambria" panose="02040503050406030204" pitchFamily="18" charset="0"/>
              </a:rPr>
              <a:t>Chọn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Hậu</a:t>
            </a:r>
            <a:r>
              <a:rPr lang="en-US" sz="3200" dirty="0">
                <a:latin typeface="Cambria" panose="02040503050406030204" pitchFamily="18" charset="0"/>
                <a:ea typeface="Cambria" panose="02040503050406030204" pitchFamily="18" charset="0"/>
              </a:rPr>
              <a:t> Lê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a:t>
            </a:r>
          </a:p>
        </p:txBody>
      </p:sp>
      <p:sp>
        <p:nvSpPr>
          <p:cNvPr id="6" name="Oval 5"/>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E4B787-04E9-59CD-119C-FF53C48F487C}"/>
              </a:ext>
            </a:extLst>
          </p:cNvPr>
          <p:cNvSpPr txBox="1"/>
          <p:nvPr/>
        </p:nvSpPr>
        <p:spPr>
          <a:xfrm>
            <a:off x="754912" y="302359"/>
            <a:ext cx="10738884" cy="6124754"/>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Câu chuyện về nhân vật trong khởi nghĩa Lam Sơn của Triều Hậu Lê: Lê Lai đã quên mình cứu chúa:</a:t>
            </a:r>
          </a:p>
          <a:p>
            <a:pPr algn="just"/>
            <a:r>
              <a:rPr lang="vi-VN" sz="2800" b="0" i="0" dirty="0">
                <a:solidFill>
                  <a:srgbClr val="000000"/>
                </a:solidFill>
                <a:effectLst/>
                <a:latin typeface="Cambria" panose="02040503050406030204" pitchFamily="18" charset="0"/>
                <a:ea typeface="Cambria" panose="02040503050406030204" pitchFamily="18" charset="0"/>
              </a:rPr>
              <a:t>+ Vào năm 1418, khi giặc Minh vây kín núi Chí Linh, Lê Lợi đã hỏi các tướng xem ai có thể thay ông mặc hoàng bào, xông ra giết giặc để quân tướng có đường thoát.</a:t>
            </a:r>
          </a:p>
          <a:p>
            <a:pPr algn="just"/>
            <a:r>
              <a:rPr lang="vi-VN" sz="2800" b="0" i="0" dirty="0">
                <a:solidFill>
                  <a:srgbClr val="000000"/>
                </a:solidFill>
                <a:effectLst/>
                <a:latin typeface="Cambria" panose="02040503050406030204" pitchFamily="18" charset="0"/>
                <a:ea typeface="Cambria" panose="02040503050406030204" pitchFamily="18" charset="0"/>
              </a:rPr>
              <a:t>+ Trong lúc các tướng còn im lặng, Lê Lai đã đồng ý mặc áo bào, cưỡi ngựa xông trận, giặc tưởng Lê Lai là Lê Lợi nên vội dồn hết quân vây bắt.</a:t>
            </a:r>
          </a:p>
          <a:p>
            <a:pPr algn="just"/>
            <a:r>
              <a:rPr lang="vi-VN" sz="2800" b="0" i="0" dirty="0">
                <a:solidFill>
                  <a:srgbClr val="000000"/>
                </a:solidFill>
                <a:effectLst/>
                <a:latin typeface="Cambria" panose="02040503050406030204" pitchFamily="18" charset="0"/>
                <a:ea typeface="Cambria" panose="02040503050406030204" pitchFamily="18" charset="0"/>
              </a:rPr>
              <a:t>+ Sau đó, Lê lợi cùng nghĩa quân rút khỏi vòng vây, từng bước khôi phục lực lượng, tiếp tục khởi nghĩa.</a:t>
            </a:r>
          </a:p>
          <a:p>
            <a:pPr algn="just"/>
            <a:r>
              <a:rPr lang="vi-VN" sz="2800" b="0" i="0" dirty="0">
                <a:solidFill>
                  <a:srgbClr val="000000"/>
                </a:solidFill>
                <a:effectLst/>
                <a:latin typeface="Cambria" panose="02040503050406030204" pitchFamily="18" charset="0"/>
                <a:ea typeface="Cambria" panose="02040503050406030204" pitchFamily="18" charset="0"/>
              </a:rPr>
              <a:t>- Qua câu chuyện cảm động trên, em thấy được tấm lòng trung quân, chí khí cao cả, cương trực, giàu lòng yêu nước và căm thù giặc của Lê Lai, từ đó thêm tự hào về những nhân vật lịch sử anh dũng đã hi sinh bản thân mình trong công cuộc đánh bại giặc ngoại xâm.</a:t>
            </a:r>
          </a:p>
        </p:txBody>
      </p:sp>
      <p:sp>
        <p:nvSpPr>
          <p:cNvPr id="4" name="Oval 3"/>
          <p:cNvSpPr/>
          <p:nvPr/>
        </p:nvSpPr>
        <p:spPr>
          <a:xfrm>
            <a:off x="-2121344" y="-102253"/>
            <a:ext cx="2121344" cy="2121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132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1329</TotalTime>
  <Words>502</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Aptos</vt:lpstr>
      <vt:lpstr>Aptos Display</vt:lpstr>
      <vt:lpstr>Arial</vt:lpstr>
      <vt:lpstr>Calibri</vt:lpstr>
      <vt:lpstr>Calibri Light</vt:lpstr>
      <vt:lpstr>Cambria</vt:lpstr>
      <vt:lpstr>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cp:lastModifiedBy>
  <cp:revision>192</cp:revision>
  <dcterms:created xsi:type="dcterms:W3CDTF">2023-08-27T05:34:41Z</dcterms:created>
  <dcterms:modified xsi:type="dcterms:W3CDTF">2025-05-13T03:40:36Z</dcterms:modified>
  <cp:category>9Slide.vn</cp:category>
</cp:coreProperties>
</file>