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0"/>
  </p:notesMasterIdLst>
  <p:sldIdLst>
    <p:sldId id="256" r:id="rId3"/>
    <p:sldId id="515" r:id="rId4"/>
    <p:sldId id="521" r:id="rId5"/>
    <p:sldId id="516" r:id="rId6"/>
    <p:sldId id="519" r:id="rId7"/>
    <p:sldId id="527" r:id="rId8"/>
    <p:sldId id="532" r:id="rId9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7D68F"/>
    <a:srgbClr val="FFEF70"/>
    <a:srgbClr val="D7FFF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890" autoAdjust="0"/>
    <p:restoredTop sz="91228" autoAdjust="0"/>
  </p:normalViewPr>
  <p:slideViewPr>
    <p:cSldViewPr snapToGrid="0">
      <p:cViewPr varScale="1">
        <p:scale>
          <a:sx n="65" d="100"/>
          <a:sy n="65" d="100"/>
        </p:scale>
        <p:origin x="84" y="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presProps" Target="presProps.xml"/><Relationship Id="rId5" Type="http://schemas.openxmlformats.org/officeDocument/2006/relationships/slide" Target="slides/slide3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7DFB5D-BBF5-405F-BC78-0B13853C44A5}" type="datetimeFigureOut">
              <a:rPr lang="en-US" smtClean="0"/>
              <a:t>4/29/2025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2C2F72-1C2E-454E-89F3-9680DB00AB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04083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92B679-AE23-4750-8FB0-6513430B89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71909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E8C67C-BE1C-E710-0F4B-C9905A34C9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13BA836-3673-D543-1C8D-3CABB5FE517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5EEB56-1E57-FBAB-A3E8-0670AE82FAC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316A7A-BBAB-4BE6-96DB-BCDF14EF7274}" type="datetimeFigureOut">
              <a:rPr lang="vi-VN" smtClean="0"/>
              <a:t>29/04/2025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D9BFFA-C80E-2628-501F-A14850BB8F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88F27A-7535-00ED-1746-C3102E4A22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2268F8-DC79-47E9-B04F-2C9646D3F0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07979253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6C2752-AD39-EC8B-9357-CD6C13951F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D3457BD-6A63-B417-D850-4CB4621B56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F3840E-8A17-8FB0-2259-8279FF0FCA4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316A7A-BBAB-4BE6-96DB-BCDF14EF7274}" type="datetimeFigureOut">
              <a:rPr lang="vi-VN" smtClean="0"/>
              <a:t>29/04/2025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F4FAE1-CB8E-5EFE-BB81-ED1064FB44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F570E1-2691-AAF9-66D4-2ECCE5FF44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2268F8-DC79-47E9-B04F-2C9646D3F0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04023632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E7915CA-A11E-375F-3029-7701EF9D1B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26F83CF-EB69-BA3A-5FD4-6EC9F0AD374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B4E125-C8F8-A7CE-D827-4ED0A389DB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316A7A-BBAB-4BE6-96DB-BCDF14EF7274}" type="datetimeFigureOut">
              <a:rPr lang="vi-VN" smtClean="0"/>
              <a:t>29/04/2025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0322FA-8A0C-4663-75F3-E705BF0F99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E289D7-79A3-37D6-C093-0B01777BEF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2268F8-DC79-47E9-B04F-2C9646D3F0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41210419"/>
      </p:ext>
    </p:extLst>
  </p:cSld>
  <p:clrMapOvr>
    <a:masterClrMapping/>
  </p:clrMapOvr>
  <p:transition spd="slow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54" r="1067"/>
          <a:stretch/>
        </p:blipFill>
        <p:spPr>
          <a:xfrm>
            <a:off x="-48683" y="1"/>
            <a:ext cx="12289365" cy="6889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4391822"/>
      </p:ext>
    </p:extLst>
  </p:cSld>
  <p:clrMapOvr>
    <a:masterClrMapping/>
  </p:clrMapOvr>
  <p:transition spd="slow" advTm="0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78989162"/>
      </p:ext>
    </p:extLst>
  </p:cSld>
  <p:clrMapOvr>
    <a:masterClrMapping/>
  </p:clrMapOvr>
  <p:transition spd="slow" advTm="0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2025/4/29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77665790"/>
      </p:ext>
    </p:extLst>
  </p:cSld>
  <p:clrMapOvr>
    <a:masterClrMapping/>
  </p:clrMapOvr>
  <p:transition spd="slow" advTm="0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2025/4/29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62752540"/>
      </p:ext>
    </p:extLst>
  </p:cSld>
  <p:clrMapOvr>
    <a:masterClrMapping/>
  </p:clrMapOvr>
  <p:transition spd="slow" advTm="0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8AF01B-5087-A01B-4365-05C466AD39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879122-BCEA-6874-24D4-8873DF6897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BB5303-CC18-A3EA-202A-63C49E4F3FE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316A7A-BBAB-4BE6-96DB-BCDF14EF7274}" type="datetimeFigureOut">
              <a:rPr lang="vi-VN" smtClean="0"/>
              <a:t>29/04/2025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F325CF-FECA-1EE9-BC8D-E3BD44C9D0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AE41EE-5F0C-A9C1-8F66-A29CA3F5C8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2268F8-DC79-47E9-B04F-2C9646D3F0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51452662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3BD2F8-0C2A-9C23-A301-74DF10D5D3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7CE2E7-3D96-0944-47F1-DD7599549E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F2A77E-421C-2634-3024-85303F5DA7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316A7A-BBAB-4BE6-96DB-BCDF14EF7274}" type="datetimeFigureOut">
              <a:rPr lang="vi-VN" smtClean="0"/>
              <a:t>29/04/2025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D5CF05-16BF-F6CA-0A6D-1BA1FB724E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1DA8C5-FB52-275E-576E-B70F950756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2268F8-DC79-47E9-B04F-2C9646D3F0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56781069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7604C2-3EC6-B60D-864D-43444C9B31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A8BBA2-6488-58DC-78DF-18F62C16114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D169BEF-A384-9092-65B0-5143A3E7071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A415FF-D36C-9514-B244-3B41203888A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316A7A-BBAB-4BE6-96DB-BCDF14EF7274}" type="datetimeFigureOut">
              <a:rPr lang="vi-VN" smtClean="0"/>
              <a:t>29/04/2025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2A73A17-FDFC-F743-8972-45F770D090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43B5E6D-5953-5E5F-403B-020034AF71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2268F8-DC79-47E9-B04F-2C9646D3F0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12303471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5FC47F-1B1F-6DAA-6929-F57DB4DB11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12E25C-2565-792A-D4B4-9FAC437FB8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29D03D1-CCE4-55DB-ED73-609D3A0D99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6A6EF94-8980-232C-8385-BA7BED51A03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36740FE-F087-4FFB-3094-F8580496141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99A3937-3B1F-2D7D-729E-C523859E4A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316A7A-BBAB-4BE6-96DB-BCDF14EF7274}" type="datetimeFigureOut">
              <a:rPr lang="vi-VN" smtClean="0"/>
              <a:t>29/04/2025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EEC7C66-F33D-EFDC-ED6B-1455D92A1B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A683001-55CB-BFDF-FD36-8DBE9BDFCC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2268F8-DC79-47E9-B04F-2C9646D3F0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74637112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7967EA-71CB-6DC0-6F5B-A2306CF97F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7A642EA-71D9-CDB5-A797-06B81EF29F0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316A7A-BBAB-4BE6-96DB-BCDF14EF7274}" type="datetimeFigureOut">
              <a:rPr lang="vi-VN" smtClean="0"/>
              <a:t>29/04/2025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30CC121-757A-4291-65F5-73F3EE1C0C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37A259F-EDE4-82D3-0031-038E858F57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2268F8-DC79-47E9-B04F-2C9646D3F0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4941700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9040566-0F54-62D0-442B-66ED1FA4F58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316A7A-BBAB-4BE6-96DB-BCDF14EF7274}" type="datetimeFigureOut">
              <a:rPr lang="vi-VN" smtClean="0"/>
              <a:t>29/04/2025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E497983-BEED-BB44-C6C4-D517819EDC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DFC12C-ABB8-B513-8913-367A7751D4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2268F8-DC79-47E9-B04F-2C9646D3F0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33397231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D2F75A-71E8-95F3-3632-DA8AC9C72B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3B5750-4FBD-9CA1-6E41-B1C59CDAEC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EBCBE72-9ABD-0E3F-D57D-0C52F6E448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CE4AA4C-BE4E-5722-0061-064BD369CC0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316A7A-BBAB-4BE6-96DB-BCDF14EF7274}" type="datetimeFigureOut">
              <a:rPr lang="vi-VN" smtClean="0"/>
              <a:t>29/04/2025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2A3FACF-075E-B759-EF0A-9F3F340EA3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A5ACBCF-AEDE-E72E-9F0C-77A2196A58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2268F8-DC79-47E9-B04F-2C9646D3F0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01065098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2E4949-F0EF-E2BD-7223-3AD8D582FC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DD0A611-ACC1-D2A0-C43A-AB478DD5FE6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3960ADA-1CEE-BD68-4EE4-D76CC263EE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3765A45-559D-DE97-D3CC-E21458CBE4D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316A7A-BBAB-4BE6-96DB-BCDF14EF7274}" type="datetimeFigureOut">
              <a:rPr lang="vi-VN" smtClean="0"/>
              <a:t>29/04/2025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B0AB19A-EDD1-14AE-F553-334DAF4F26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019DB49-B702-7D62-886C-CF0C0B49C0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2268F8-DC79-47E9-B04F-2C9646D3F0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71481079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.jp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round pink circle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631EA872-2259-487D-A98D-8CECF763C361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9102" y="0"/>
            <a:ext cx="1477062" cy="1477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38627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round pink circle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C6D1E4CB-AA3D-44E7-110F-994AB3ADB7D6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9102" y="0"/>
            <a:ext cx="1477062" cy="1477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56351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</p:sldLayoutIdLst>
  <p:transition spd="slow" advTm="0">
    <p:fade/>
  </p:transition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AEB67E-B23D-59B4-8B33-2217FE2F4C5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AC75C13-7578-8E89-8EE4-CA1B2CD0C4B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Picture 4" descr="A cartoon child in a garden&#10;&#10;Description automatically generated">
            <a:extLst>
              <a:ext uri="{FF2B5EF4-FFF2-40B4-BE49-F238E27FC236}">
                <a16:creationId xmlns:a16="http://schemas.microsoft.com/office/drawing/2014/main" id="{C39BF53A-7F52-B9E3-BADB-029210E2634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78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8BCAB84-B92E-DA66-3161-F5F0EC7E23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1757" y="92938"/>
            <a:ext cx="6035563" cy="192650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48E11A1-D4C4-EC8A-AC31-2CC8E73EB4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07461" y="1770700"/>
            <a:ext cx="8382727" cy="3432345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-2194944" y="-392280"/>
            <a:ext cx="2164466" cy="216446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182508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5" name="Content Placeholder 4" descr="A cartoon of flowers and grass&#10;&#10;Description automatically generated">
            <a:extLst>
              <a:ext uri="{FF2B5EF4-FFF2-40B4-BE49-F238E27FC236}">
                <a16:creationId xmlns:a16="http://schemas.microsoft.com/office/drawing/2014/main" id="{719E16EB-665F-B915-5920-9DA712BE401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3FF7A04-97EC-4328-8ADD-D93F667496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081" b="94083" l="10000" r="90000">
                        <a14:foregroundMark x1="49024" y1="22308" x2="51341" y2="49952"/>
                        <a14:foregroundMark x1="56463" y1="21435" x2="50854" y2="41610"/>
                        <a14:foregroundMark x1="54878" y1="23957" x2="50610" y2="38021"/>
                        <a14:foregroundMark x1="58049" y1="24830" x2="53780" y2="38021"/>
                        <a14:foregroundMark x1="57439" y1="28807" x2="49756" y2="36372"/>
                        <a14:foregroundMark x1="49756" y1="36372" x2="46341" y2="38021"/>
                        <a14:foregroundMark x1="46098" y1="24636" x2="43537" y2="37827"/>
                        <a14:foregroundMark x1="40000" y1="26673" x2="45610" y2="43647"/>
                        <a14:foregroundMark x1="53537" y1="74006" x2="61707" y2="91077"/>
                        <a14:foregroundMark x1="61707" y1="91077" x2="63537" y2="91756"/>
                        <a14:foregroundMark x1="67561" y1="85936" x2="61463" y2="91174"/>
                        <a14:foregroundMark x1="66951" y1="86324" x2="64390" y2="93695"/>
                        <a14:foregroundMark x1="67317" y1="91174" x2="60610" y2="92241"/>
                        <a14:foregroundMark x1="51463" y1="10475" x2="64634" y2="19108"/>
                        <a14:foregroundMark x1="63537" y1="14258" x2="75244" y2="25606"/>
                        <a14:foregroundMark x1="66707" y1="15519" x2="73537" y2="26867"/>
                        <a14:foregroundMark x1="73537" y1="21048" x2="55366" y2="38700"/>
                        <a14:foregroundMark x1="46098" y1="46460" x2="44756" y2="62367"/>
                        <a14:foregroundMark x1="58049" y1="9699" x2="43171" y2="19981"/>
                        <a14:foregroundMark x1="48780" y1="10766" x2="34024" y2="20175"/>
                        <a14:foregroundMark x1="42439" y1="12803" x2="39512" y2="16586"/>
                        <a14:foregroundMark x1="53780" y1="7177" x2="46098" y2="9408"/>
                        <a14:foregroundMark x1="49512" y1="7759" x2="40244" y2="10960"/>
                        <a14:foregroundMark x1="60610" y1="13288" x2="69634" y2="28322"/>
                        <a14:foregroundMark x1="69634" y1="28322" x2="71220" y2="27740"/>
                        <a14:foregroundMark x1="76463" y1="19496" x2="75976" y2="27934"/>
                        <a14:foregroundMark x1="75976" y1="24830" x2="76220" y2="29583"/>
                        <a14:foregroundMark x1="25488" y1="30650" x2="27927" y2="40349"/>
                        <a14:foregroundMark x1="79146" y1="51309" x2="68780" y2="58390"/>
                        <a14:foregroundMark x1="23902" y1="70126" x2="25488" y2="72745"/>
                        <a14:foregroundMark x1="56951" y1="17653" x2="52927" y2="39670"/>
                        <a14:foregroundMark x1="60976" y1="92047" x2="61220" y2="9408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-394907" y="1248032"/>
            <a:ext cx="4694474" cy="601774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C325FFC-3B0D-469A-A24D-9EDE63E4843F}"/>
              </a:ext>
            </a:extLst>
          </p:cNvPr>
          <p:cNvSpPr txBox="1"/>
          <p:nvPr/>
        </p:nvSpPr>
        <p:spPr>
          <a:xfrm>
            <a:off x="3407446" y="2951542"/>
            <a:ext cx="782484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5400" dirty="0">
                <a:solidFill>
                  <a:srgbClr val="FF0000"/>
                </a:solidFill>
                <a:latin typeface="#9Slide05 Pattaya" panose="00000500000000000000" pitchFamily="2" charset="-34"/>
                <a:ea typeface="Calibri" panose="020F0502020204030204" pitchFamily="34" charset="0"/>
                <a:cs typeface="#9Slide05 Pattaya" panose="00000500000000000000" pitchFamily="2" charset="-34"/>
              </a:rPr>
              <a:t>Vai trò của thiên nhiên đối với cuộc sống con người .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0F4815E-AA5A-B024-9514-8620B4F414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45896" y="1696646"/>
            <a:ext cx="5200339" cy="1103472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-2194944" y="-392280"/>
            <a:ext cx="2164466" cy="216446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108003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white rectangular frame with green and blue border&#10;&#10;Description automatically generated">
            <a:extLst>
              <a:ext uri="{FF2B5EF4-FFF2-40B4-BE49-F238E27FC236}">
                <a16:creationId xmlns:a16="http://schemas.microsoft.com/office/drawing/2014/main" id="{8E5740FF-1686-22A0-B005-4DDE58A010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74635"/>
          </a:xfrm>
        </p:spPr>
      </p:pic>
      <p:sp>
        <p:nvSpPr>
          <p:cNvPr id="7" name="Freeform 2">
            <a:extLst>
              <a:ext uri="{FF2B5EF4-FFF2-40B4-BE49-F238E27FC236}">
                <a16:creationId xmlns:a16="http://schemas.microsoft.com/office/drawing/2014/main" id="{F79B283F-A419-47C2-A475-6AEFA4D616D3}"/>
              </a:ext>
            </a:extLst>
          </p:cNvPr>
          <p:cNvSpPr/>
          <p:nvPr/>
        </p:nvSpPr>
        <p:spPr>
          <a:xfrm>
            <a:off x="7558267" y="3067291"/>
            <a:ext cx="3688827" cy="3227769"/>
          </a:xfrm>
          <a:custGeom>
            <a:avLst/>
            <a:gdLst/>
            <a:ahLst/>
            <a:cxnLst/>
            <a:rect l="l" t="t" r="r" b="b"/>
            <a:pathLst>
              <a:path w="10954542" h="8229600">
                <a:moveTo>
                  <a:pt x="0" y="0"/>
                </a:moveTo>
                <a:lnTo>
                  <a:pt x="10954542" y="0"/>
                </a:lnTo>
                <a:lnTo>
                  <a:pt x="10954542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9" name="组合 2">
            <a:extLst>
              <a:ext uri="{FF2B5EF4-FFF2-40B4-BE49-F238E27FC236}">
                <a16:creationId xmlns:a16="http://schemas.microsoft.com/office/drawing/2014/main" id="{0CCDCEDB-F563-4448-AE0A-D3A88741DC10}"/>
              </a:ext>
            </a:extLst>
          </p:cNvPr>
          <p:cNvGrpSpPr/>
          <p:nvPr/>
        </p:nvGrpSpPr>
        <p:grpSpPr>
          <a:xfrm>
            <a:off x="2948586" y="495694"/>
            <a:ext cx="2728861" cy="895158"/>
            <a:chOff x="5122714" y="4421908"/>
            <a:chExt cx="5557388" cy="444442"/>
          </a:xfrm>
        </p:grpSpPr>
        <p:sp>
          <p:nvSpPr>
            <p:cNvPr id="10" name="矩形: 圆角 3">
              <a:extLst>
                <a:ext uri="{FF2B5EF4-FFF2-40B4-BE49-F238E27FC236}">
                  <a16:creationId xmlns:a16="http://schemas.microsoft.com/office/drawing/2014/main" id="{CB6F3564-6C82-41D2-BAC1-7BF14E656F6F}"/>
                </a:ext>
              </a:extLst>
            </p:cNvPr>
            <p:cNvSpPr/>
            <p:nvPr/>
          </p:nvSpPr>
          <p:spPr>
            <a:xfrm>
              <a:off x="5122714" y="4421908"/>
              <a:ext cx="5557388" cy="444442"/>
            </a:xfrm>
            <a:prstGeom prst="roundRect">
              <a:avLst>
                <a:gd name="adj" fmla="val 50000"/>
              </a:avLst>
            </a:prstGeom>
            <a:solidFill>
              <a:srgbClr val="548235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3" name="文本框 4">
              <a:extLst>
                <a:ext uri="{FF2B5EF4-FFF2-40B4-BE49-F238E27FC236}">
                  <a16:creationId xmlns:a16="http://schemas.microsoft.com/office/drawing/2014/main" id="{9902E104-9453-42D1-AB26-789F05D9AB52}"/>
                </a:ext>
              </a:extLst>
            </p:cNvPr>
            <p:cNvSpPr txBox="1"/>
            <p:nvPr/>
          </p:nvSpPr>
          <p:spPr>
            <a:xfrm>
              <a:off x="5436343" y="4490393"/>
              <a:ext cx="4930129" cy="35146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Nhiệm vụ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字魂27号-布丁体" panose="00000500000000000000" pitchFamily="2" charset="-122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DE63F169-6DBA-41A2-8E72-00BEA436CEAF}"/>
              </a:ext>
            </a:extLst>
          </p:cNvPr>
          <p:cNvGrpSpPr/>
          <p:nvPr/>
        </p:nvGrpSpPr>
        <p:grpSpPr>
          <a:xfrm>
            <a:off x="862079" y="1736203"/>
            <a:ext cx="6476269" cy="4089243"/>
            <a:chOff x="913520" y="1971089"/>
            <a:chExt cx="8846067" cy="2308255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4F092E77-62A9-41A5-BB92-CD906A452161}"/>
                </a:ext>
              </a:extLst>
            </p:cNvPr>
            <p:cNvSpPr/>
            <p:nvPr/>
          </p:nvSpPr>
          <p:spPr>
            <a:xfrm>
              <a:off x="913520" y="1971089"/>
              <a:ext cx="8846067" cy="2308255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42E0F5D5-D46B-4AD8-9941-793233057EB9}"/>
                </a:ext>
              </a:extLst>
            </p:cNvPr>
            <p:cNvSpPr txBox="1"/>
            <p:nvPr/>
          </p:nvSpPr>
          <p:spPr>
            <a:xfrm>
              <a:off x="1053506" y="2035446"/>
              <a:ext cx="8469757" cy="2136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Đ</a:t>
              </a:r>
              <a:r>
                <a:rPr kumimoji="0" lang="vi-VN" sz="40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ọc thông tin kết hợp hiểu biết của bản thân và thực hiện nhiệm vụ: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+ Nêu vai trò của thiên nhiên đối với cuộc sống của con người.</a:t>
              </a:r>
            </a:p>
          </p:txBody>
        </p:sp>
      </p:grpSp>
      <p:sp>
        <p:nvSpPr>
          <p:cNvPr id="11" name="Oval 10"/>
          <p:cNvSpPr/>
          <p:nvPr/>
        </p:nvSpPr>
        <p:spPr>
          <a:xfrm>
            <a:off x="-2194944" y="-392280"/>
            <a:ext cx="2164466" cy="216446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993657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white rectangular frame with green and blue border&#10;&#10;Description automatically generated">
            <a:extLst>
              <a:ext uri="{FF2B5EF4-FFF2-40B4-BE49-F238E27FC236}">
                <a16:creationId xmlns:a16="http://schemas.microsoft.com/office/drawing/2014/main" id="{8E5740FF-1686-22A0-B005-4DDE58A010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0" y="0"/>
            <a:ext cx="12192000" cy="6874635"/>
          </a:xfr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0D534C8-E50A-F6FF-663B-6A0EB2EFD86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807034" y="761988"/>
            <a:ext cx="6096012" cy="609601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40817AC-4D2D-ED4C-F880-64BFF5868CF6}"/>
              </a:ext>
            </a:extLst>
          </p:cNvPr>
          <p:cNvSpPr txBox="1"/>
          <p:nvPr/>
        </p:nvSpPr>
        <p:spPr>
          <a:xfrm>
            <a:off x="4317357" y="1145894"/>
            <a:ext cx="7130005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nl-NL" sz="3600" b="1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Vai trò của thiên nhiên đối với cuộc sống của con người:</a:t>
            </a:r>
            <a:endParaRPr lang="en-US" sz="3600" b="1" dirty="0">
              <a:solidFill>
                <a:srgbClr val="7030A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nl-NL" sz="3600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+ Là không gian sinh sống, cung cấp nguồn tài nguyên cần thiết cho hoạt động sản xuất và sinh hoạt của con người</a:t>
            </a:r>
            <a:endParaRPr lang="en-US" sz="3600" dirty="0">
              <a:solidFill>
                <a:srgbClr val="7030A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nl-NL" sz="3600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+ Chứa đựng các chất thải do con người tạo ra</a:t>
            </a:r>
            <a:endParaRPr lang="en-US" sz="3600" dirty="0">
              <a:solidFill>
                <a:srgbClr val="7030A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-2194944" y="-392280"/>
            <a:ext cx="2164466" cy="216446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493937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ình ảnh có liên quan | Дети, Школа, Библейские уроки">
            <a:extLst>
              <a:ext uri="{FF2B5EF4-FFF2-40B4-BE49-F238E27FC236}">
                <a16:creationId xmlns:a16="http://schemas.microsoft.com/office/drawing/2014/main" id="{BA52B487-4EC7-43E2-8BC4-4583133EBB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3390" y="2625023"/>
            <a:ext cx="1746597" cy="3696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ễ Thương Trẻ Em Trẻ Em Cô Gái Suy Nghĩ Với Dấu Chấm Hỏi Hình minh họa Sẵn  có - Tải xuống Hình ảnh Ngay bây giờ - iStock">
            <a:extLst>
              <a:ext uri="{FF2B5EF4-FFF2-40B4-BE49-F238E27FC236}">
                <a16:creationId xmlns:a16="http://schemas.microsoft.com/office/drawing/2014/main" id="{A62E0168-77E9-4765-9666-A985154F04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0150" y="2457473"/>
            <a:ext cx="2651391" cy="3200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A Teacher Teaching in Classroom 1128665 Vector Art at Vecteezy">
            <a:extLst>
              <a:ext uri="{FF2B5EF4-FFF2-40B4-BE49-F238E27FC236}">
                <a16:creationId xmlns:a16="http://schemas.microsoft.com/office/drawing/2014/main" id="{9D132C88-16C1-4B84-BD22-C5122F5030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36" b="1202"/>
          <a:stretch/>
        </p:blipFill>
        <p:spPr bwMode="auto">
          <a:xfrm>
            <a:off x="-105103" y="-3564"/>
            <a:ext cx="12192000" cy="6861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14AD803-1AC7-44AC-8449-3496E8526E13}"/>
              </a:ext>
            </a:extLst>
          </p:cNvPr>
          <p:cNvSpPr txBox="1"/>
          <p:nvPr/>
        </p:nvSpPr>
        <p:spPr>
          <a:xfrm>
            <a:off x="5891556" y="536714"/>
            <a:ext cx="5198199" cy="255454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57150" h="38100" prst="artDeco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VN-Caprica Script" pitchFamily="2" charset="0"/>
                <a:ea typeface="Microsoft YaHei"/>
                <a:cs typeface="+mn-cs"/>
              </a:rPr>
              <a:t>Trình</a:t>
            </a:r>
            <a:r>
              <a:rPr kumimoji="0" lang="en-US" sz="8000" b="0" i="0" u="none" strike="noStrike" kern="1200" cap="none" spc="0" normalizeH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VN-Caprica Script" pitchFamily="2" charset="0"/>
                <a:ea typeface="Microsoft YaHei"/>
                <a:cs typeface="+mn-cs"/>
              </a:rPr>
              <a:t> bày </a:t>
            </a:r>
            <a:r>
              <a:rPr kumimoji="0" lang="en-US" sz="80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VN-Caprica Script" pitchFamily="2" charset="0"/>
                <a:ea typeface="Microsoft YaHei"/>
                <a:cs typeface="+mn-cs"/>
              </a:rPr>
              <a:t>trước lớp</a:t>
            </a:r>
            <a:endParaRPr kumimoji="0" lang="vi-VN" sz="8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SVN-Caprica Script" pitchFamily="2" charset="0"/>
              <a:ea typeface="Microsoft YaHei"/>
              <a:cs typeface="+mn-cs"/>
            </a:endParaRPr>
          </a:p>
        </p:txBody>
      </p:sp>
      <p:sp>
        <p:nvSpPr>
          <p:cNvPr id="6" name="Oval 5"/>
          <p:cNvSpPr/>
          <p:nvPr/>
        </p:nvSpPr>
        <p:spPr>
          <a:xfrm>
            <a:off x="-2194944" y="-392280"/>
            <a:ext cx="2164466" cy="216446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5111533"/>
      </p:ext>
    </p:extLst>
  </p:cSld>
  <p:clrMapOvr>
    <a:masterClrMapping/>
  </p:clrMapOvr>
  <p:transition spd="slow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white rectangular frame with green and blue border&#10;&#10;Description automatically generated">
            <a:extLst>
              <a:ext uri="{FF2B5EF4-FFF2-40B4-BE49-F238E27FC236}">
                <a16:creationId xmlns:a16="http://schemas.microsoft.com/office/drawing/2014/main" id="{8E5740FF-1686-22A0-B005-4DDE58A010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0512"/>
            <a:ext cx="12192000" cy="6874635"/>
          </a:xfrm>
        </p:spPr>
      </p:pic>
      <p:sp>
        <p:nvSpPr>
          <p:cNvPr id="22" name="Freeform 5">
            <a:extLst>
              <a:ext uri="{FF2B5EF4-FFF2-40B4-BE49-F238E27FC236}">
                <a16:creationId xmlns:a16="http://schemas.microsoft.com/office/drawing/2014/main" id="{2D205F10-124E-49CE-B01C-9C146ABA1B27}"/>
              </a:ext>
            </a:extLst>
          </p:cNvPr>
          <p:cNvSpPr/>
          <p:nvPr/>
        </p:nvSpPr>
        <p:spPr>
          <a:xfrm>
            <a:off x="238536" y="2569580"/>
            <a:ext cx="3696856" cy="4035673"/>
          </a:xfrm>
          <a:custGeom>
            <a:avLst/>
            <a:gdLst/>
            <a:ahLst/>
            <a:cxnLst/>
            <a:rect l="l" t="t" r="r" b="b"/>
            <a:pathLst>
              <a:path w="3513010" h="4114800">
                <a:moveTo>
                  <a:pt x="0" y="0"/>
                </a:moveTo>
                <a:lnTo>
                  <a:pt x="3513010" y="0"/>
                </a:lnTo>
                <a:lnTo>
                  <a:pt x="351301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B14F34E0-7102-489C-882A-91FF57355771}"/>
              </a:ext>
            </a:extLst>
          </p:cNvPr>
          <p:cNvGrpSpPr/>
          <p:nvPr/>
        </p:nvGrpSpPr>
        <p:grpSpPr>
          <a:xfrm>
            <a:off x="3464283" y="1163192"/>
            <a:ext cx="8017803" cy="3212038"/>
            <a:chOff x="-731737" y="1941435"/>
            <a:chExt cx="10210918" cy="2884738"/>
          </a:xfrm>
        </p:grpSpPr>
        <p:sp>
          <p:nvSpPr>
            <p:cNvPr id="41" name="Rectangle: Rounded Corners 40">
              <a:extLst>
                <a:ext uri="{FF2B5EF4-FFF2-40B4-BE49-F238E27FC236}">
                  <a16:creationId xmlns:a16="http://schemas.microsoft.com/office/drawing/2014/main" id="{EA9C6E96-2A04-40D4-944C-D12118AA78F1}"/>
                </a:ext>
              </a:extLst>
            </p:cNvPr>
            <p:cNvSpPr/>
            <p:nvPr/>
          </p:nvSpPr>
          <p:spPr>
            <a:xfrm>
              <a:off x="-731737" y="1941435"/>
              <a:ext cx="10179927" cy="2884738"/>
            </a:xfrm>
            <a:prstGeom prst="roundRect">
              <a:avLst/>
            </a:prstGeom>
            <a:solidFill>
              <a:srgbClr val="E7D68F"/>
            </a:solidFill>
            <a:ln>
              <a:solidFill>
                <a:srgbClr val="FFEF7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07F63767-BD6D-4397-9739-FB11373C024C}"/>
                </a:ext>
              </a:extLst>
            </p:cNvPr>
            <p:cNvSpPr txBox="1"/>
            <p:nvPr/>
          </p:nvSpPr>
          <p:spPr>
            <a:xfrm>
              <a:off x="-582042" y="1985053"/>
              <a:ext cx="10061223" cy="25706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6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Lấy ví dụ minh hoạ về một trong các vai trò của thiên nhiên.</a:t>
              </a:r>
              <a:endPara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sp>
        <p:nvSpPr>
          <p:cNvPr id="7" name="Oval 6"/>
          <p:cNvSpPr/>
          <p:nvPr/>
        </p:nvSpPr>
        <p:spPr>
          <a:xfrm>
            <a:off x="-2194944" y="-392280"/>
            <a:ext cx="2164466" cy="216446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-2042544" y="-239880"/>
            <a:ext cx="2164466" cy="216446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387307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white rectangular frame with green and blue border&#10;&#10;Description automatically generated">
            <a:extLst>
              <a:ext uri="{FF2B5EF4-FFF2-40B4-BE49-F238E27FC236}">
                <a16:creationId xmlns:a16="http://schemas.microsoft.com/office/drawing/2014/main" id="{8E5740FF-1686-22A0-B005-4DDE58A010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0" y="0"/>
            <a:ext cx="12192000" cy="6874635"/>
          </a:xfr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0D534C8-E50A-F6FF-663B-6A0EB2EFD86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235297" y="1076446"/>
            <a:ext cx="5781554" cy="578155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40817AC-4D2D-ED4C-F880-64BFF5868CF6}"/>
              </a:ext>
            </a:extLst>
          </p:cNvPr>
          <p:cNvSpPr txBox="1"/>
          <p:nvPr/>
        </p:nvSpPr>
        <p:spPr>
          <a:xfrm>
            <a:off x="2384385" y="486137"/>
            <a:ext cx="909770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2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Thiên nhiên là nơi chứa đựng các chất thải do con người tạo ra </a:t>
            </a:r>
            <a:r>
              <a:rPr lang="vi-VN" sz="3200" b="1" i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(ví dụ: các rác thải từ sinh hoạt và sản xuất được lưu giữ ở các bãi rác, ... )</a:t>
            </a:r>
            <a:endParaRPr kumimoji="0" lang="vi-VN" sz="3200" b="1" i="1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074" name="Picture 2" descr="Phương pháp chôn lấp rác thải, ưu và nhược điểm">
            <a:extLst>
              <a:ext uri="{FF2B5EF4-FFF2-40B4-BE49-F238E27FC236}">
                <a16:creationId xmlns:a16="http://schemas.microsoft.com/office/drawing/2014/main" id="{18061A75-3555-089E-D565-FD038392F0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6496" y="2152891"/>
            <a:ext cx="6353235" cy="4026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val 5"/>
          <p:cNvSpPr/>
          <p:nvPr/>
        </p:nvSpPr>
        <p:spPr>
          <a:xfrm>
            <a:off x="-2194944" y="-392280"/>
            <a:ext cx="2164466" cy="216446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988334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第一PPT，www.1ppt.com">
  <a:themeElements>
    <a:clrScheme name="自定义 237">
      <a:dk1>
        <a:srgbClr val="000000"/>
      </a:dk1>
      <a:lt1>
        <a:srgbClr val="FFFFFF"/>
      </a:lt1>
      <a:dk2>
        <a:srgbClr val="768394"/>
      </a:dk2>
      <a:lt2>
        <a:srgbClr val="F0F0F0"/>
      </a:lt2>
      <a:accent1>
        <a:srgbClr val="7EB73C"/>
      </a:accent1>
      <a:accent2>
        <a:srgbClr val="7EB73C"/>
      </a:accent2>
      <a:accent3>
        <a:srgbClr val="7EB73C"/>
      </a:accent3>
      <a:accent4>
        <a:srgbClr val="7EB73C"/>
      </a:accent4>
      <a:accent5>
        <a:srgbClr val="7EB73C"/>
      </a:accent5>
      <a:accent6>
        <a:srgbClr val="7EB73C"/>
      </a:accent6>
      <a:hlink>
        <a:srgbClr val="686355"/>
      </a:hlink>
      <a:folHlink>
        <a:srgbClr val="BFBFBF"/>
      </a:folHlink>
    </a:clrScheme>
    <a:fontScheme name="j0gvy2kl">
      <a:majorFont>
        <a:latin typeface="Arial"/>
        <a:ea typeface="Microsoft YaHei"/>
        <a:cs typeface=""/>
      </a:majorFont>
      <a:minorFont>
        <a:latin typeface="Arial"/>
        <a:ea typeface="Microsoft YaHe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1200" dirty="0" smtClean="0">
            <a:solidFill>
              <a:schemeClr val="tx1">
                <a:lumMod val="75000"/>
                <a:lumOff val="25000"/>
              </a:schemeClr>
            </a:solidFill>
            <a:latin typeface="微软雅黑" panose="020B0503020204020204" pitchFamily="34" charset="-122"/>
            <a:ea typeface="微软雅黑" panose="020B0503020204020204" pitchFamily="34" charset="-122"/>
          </a:defRPr>
        </a:defPPr>
      </a:lstStyle>
    </a:tx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865</TotalTime>
  <Words>153</Words>
  <Application>Microsoft Office PowerPoint</Application>
  <PresentationFormat>Widescreen</PresentationFormat>
  <Paragraphs>11</Paragraphs>
  <Slides>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7</vt:i4>
      </vt:variant>
    </vt:vector>
  </HeadingPairs>
  <TitlesOfParts>
    <vt:vector size="21" baseType="lpstr">
      <vt:lpstr>Microsoft YaHei</vt:lpstr>
      <vt:lpstr>宋体</vt:lpstr>
      <vt:lpstr>#9Slide05 Pattaya</vt:lpstr>
      <vt:lpstr>Aptos</vt:lpstr>
      <vt:lpstr>Aptos Display</vt:lpstr>
      <vt:lpstr>Arial</vt:lpstr>
      <vt:lpstr>Calibri</vt:lpstr>
      <vt:lpstr>Cambria</vt:lpstr>
      <vt:lpstr>等线</vt:lpstr>
      <vt:lpstr>SVN-Caprica Script</vt:lpstr>
      <vt:lpstr>Times New Roman</vt:lpstr>
      <vt:lpstr>字魂27号-布丁体</vt:lpstr>
      <vt:lpstr>Office Theme</vt:lpstr>
      <vt:lpstr>第一PPT，www.1ppt.com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subject>9Slide.vn</dc:subject>
  <dc:creator>huong</dc:creator>
  <dc:description>9Slide.vn</dc:description>
  <cp:lastModifiedBy>WINDOWS</cp:lastModifiedBy>
  <cp:revision>30</cp:revision>
  <dcterms:created xsi:type="dcterms:W3CDTF">2024-09-21T05:55:33Z</dcterms:created>
  <dcterms:modified xsi:type="dcterms:W3CDTF">2025-04-29T03:35:29Z</dcterms:modified>
  <cp:category>9Slide.vn</cp:category>
</cp:coreProperties>
</file>