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702" r:id="rId3"/>
    <p:sldMasterId id="2147483738" r:id="rId4"/>
  </p:sldMasterIdLst>
  <p:notesMasterIdLst>
    <p:notesMasterId r:id="rId21"/>
  </p:notesMasterIdLst>
  <p:sldIdLst>
    <p:sldId id="301" r:id="rId5"/>
    <p:sldId id="308" r:id="rId6"/>
    <p:sldId id="282" r:id="rId7"/>
    <p:sldId id="486" r:id="rId8"/>
    <p:sldId id="487" r:id="rId9"/>
    <p:sldId id="488" r:id="rId10"/>
    <p:sldId id="325" r:id="rId11"/>
    <p:sldId id="328" r:id="rId12"/>
    <p:sldId id="271" r:id="rId13"/>
    <p:sldId id="490" r:id="rId14"/>
    <p:sldId id="326" r:id="rId15"/>
    <p:sldId id="491" r:id="rId16"/>
    <p:sldId id="492" r:id="rId17"/>
    <p:sldId id="327" r:id="rId18"/>
    <p:sldId id="502" r:id="rId19"/>
    <p:sldId id="50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4" autoAdjust="0"/>
  </p:normalViewPr>
  <p:slideViewPr>
    <p:cSldViewPr snapToGrid="0">
      <p:cViewPr>
        <p:scale>
          <a:sx n="66" d="100"/>
          <a:sy n="66" d="100"/>
        </p:scale>
        <p:origin x="786"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79154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70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85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51366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06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42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35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4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14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5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44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6330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5235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0204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2319941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4868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66492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0338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569426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6417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4196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280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76466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4297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24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9240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904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205048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24535671"/>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202382026"/>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96021712"/>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3542124"/>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32514369"/>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92509807"/>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80563476"/>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4128235752"/>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09376904"/>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832712860"/>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869012419"/>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092218553"/>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48931522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750137515"/>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067404242"/>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577865269"/>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86902809"/>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34397857"/>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49162546"/>
      </p:ext>
    </p:extLst>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04991780"/>
      </p:ext>
    </p:extLst>
  </p:cSld>
  <p:clrMapOvr>
    <a:masterClrMapping/>
  </p:clrMapOvr>
  <p:transition spd="slow">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029478552"/>
      </p:ext>
    </p:extLst>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65625997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23314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227AE5B-F0BC-5458-E7F2-B2114DB4280A}"/>
              </a:ext>
            </a:extLst>
          </p:cNvPr>
          <p:cNvPicPr>
            <a:picLocks noChangeAspect="1"/>
          </p:cNvPicPr>
          <p:nvPr userDrawn="1"/>
        </p:nvPicPr>
        <p:blipFill>
          <a:blip r:embed="rId10"/>
          <a:stretch>
            <a:fillRect/>
          </a:stretch>
        </p:blipFill>
        <p:spPr>
          <a:xfrm>
            <a:off x="-1481328" y="0"/>
            <a:ext cx="1338536" cy="13385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8" r:id="rId4"/>
    <p:sldLayoutId id="2147483659" r:id="rId5"/>
    <p:sldLayoutId id="2147483668" r:id="rId6"/>
    <p:sldLayoutId id="2147483679" r:id="rId7"/>
    <p:sldLayoutId id="214748368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481328" y="0"/>
            <a:ext cx="1338536" cy="1338536"/>
          </a:xfrm>
          <a:prstGeom prst="rect">
            <a:avLst/>
          </a:prstGeom>
        </p:spPr>
      </p:pic>
    </p:spTree>
    <p:extLst>
      <p:ext uri="{BB962C8B-B14F-4D97-AF65-F5344CB8AC3E}">
        <p14:creationId xmlns:p14="http://schemas.microsoft.com/office/powerpoint/2010/main" val="45774214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80993AF-8043-C75B-7033-4187B2458840}"/>
              </a:ext>
            </a:extLst>
          </p:cNvPr>
          <p:cNvPicPr>
            <a:picLocks noChangeAspect="1"/>
          </p:cNvPicPr>
          <p:nvPr userDrawn="1"/>
        </p:nvPicPr>
        <p:blipFill>
          <a:blip r:embed="rId14"/>
          <a:stretch>
            <a:fillRect/>
          </a:stretch>
        </p:blipFill>
        <p:spPr>
          <a:xfrm>
            <a:off x="-1481328" y="0"/>
            <a:ext cx="1338536" cy="1338536"/>
          </a:xfrm>
          <a:prstGeom prst="rect">
            <a:avLst/>
          </a:prstGeom>
        </p:spPr>
      </p:pic>
    </p:spTree>
    <p:extLst>
      <p:ext uri="{BB962C8B-B14F-4D97-AF65-F5344CB8AC3E}">
        <p14:creationId xmlns:p14="http://schemas.microsoft.com/office/powerpoint/2010/main" val="3583457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spTree>
    <p:extLst>
      <p:ext uri="{BB962C8B-B14F-4D97-AF65-F5344CB8AC3E}">
        <p14:creationId xmlns:p14="http://schemas.microsoft.com/office/powerpoint/2010/main" val="349944529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microsoft.com/office/2007/relationships/hdphoto" Target="../media/hdphoto4.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png"/><Relationship Id="rId5" Type="http://schemas.microsoft.com/office/2007/relationships/hdphoto" Target="../media/hdphoto4.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F036EC04-8834-123B-85BB-BABC0623BABA}"/>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5C458CCD-F893-4FD9-584B-87F664DB9510}"/>
              </a:ext>
            </a:extLst>
          </p:cNvPr>
          <p:cNvPicPr>
            <a:picLocks noChangeAspect="1"/>
          </p:cNvPicPr>
          <p:nvPr/>
        </p:nvPicPr>
        <p:blipFill>
          <a:blip r:embed="rId5"/>
          <a:stretch>
            <a:fillRect/>
          </a:stretch>
        </p:blipFill>
        <p:spPr>
          <a:xfrm>
            <a:off x="553824" y="1583469"/>
            <a:ext cx="6431837" cy="2200847"/>
          </a:xfrm>
          <a:prstGeom prst="rect">
            <a:avLst/>
          </a:prstGeom>
        </p:spPr>
      </p:pic>
      <p:sp>
        <p:nvSpPr>
          <p:cNvPr id="8" name="Oval 7"/>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13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9" name="Picture 8">
            <a:extLst>
              <a:ext uri="{FF2B5EF4-FFF2-40B4-BE49-F238E27FC236}">
                <a16:creationId xmlns:a16="http://schemas.microsoft.com/office/drawing/2014/main" id="{E3382F0B-78B2-70F2-D2F3-9814D0EBB8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406" b="98394" l="0" r="99385"/>
                    </a14:imgEffect>
                  </a14:imgLayer>
                </a14:imgProps>
              </a:ext>
              <a:ext uri="{28A0092B-C50C-407E-A947-70E740481C1C}">
                <a14:useLocalDpi xmlns:a14="http://schemas.microsoft.com/office/drawing/2010/main" val="0"/>
              </a:ext>
            </a:extLst>
          </a:blip>
          <a:stretch>
            <a:fillRect/>
          </a:stretch>
        </p:blipFill>
        <p:spPr>
          <a:xfrm>
            <a:off x="-236773" y="878603"/>
            <a:ext cx="9617546" cy="3620412"/>
          </a:xfrm>
          <a:prstGeom prst="rect">
            <a:avLst/>
          </a:prstGeom>
        </p:spPr>
      </p:pic>
      <p:grpSp>
        <p:nvGrpSpPr>
          <p:cNvPr id="10" name="Group 9">
            <a:extLst>
              <a:ext uri="{FF2B5EF4-FFF2-40B4-BE49-F238E27FC236}">
                <a16:creationId xmlns:a16="http://schemas.microsoft.com/office/drawing/2014/main" id="{DDBFC8A1-5BC8-FB26-EC01-D66046446F24}"/>
              </a:ext>
            </a:extLst>
          </p:cNvPr>
          <p:cNvGrpSpPr/>
          <p:nvPr/>
        </p:nvGrpSpPr>
        <p:grpSpPr>
          <a:xfrm>
            <a:off x="3721016" y="397540"/>
            <a:ext cx="2535654" cy="1304925"/>
            <a:chOff x="5226049" y="794748"/>
            <a:chExt cx="3380872" cy="1739900"/>
          </a:xfrm>
        </p:grpSpPr>
        <p:sp>
          <p:nvSpPr>
            <p:cNvPr id="11" name="Oval 10">
              <a:extLst>
                <a:ext uri="{FF2B5EF4-FFF2-40B4-BE49-F238E27FC236}">
                  <a16:creationId xmlns:a16="http://schemas.microsoft.com/office/drawing/2014/main" id="{07841BB3-BBB9-469C-AC1A-F74DE0A46E9C}"/>
                </a:ext>
              </a:extLst>
            </p:cNvPr>
            <p:cNvSpPr/>
            <p:nvPr/>
          </p:nvSpPr>
          <p:spPr>
            <a:xfrm>
              <a:off x="5226049" y="794748"/>
              <a:ext cx="1739900" cy="1739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TextBox 11">
              <a:extLst>
                <a:ext uri="{FF2B5EF4-FFF2-40B4-BE49-F238E27FC236}">
                  <a16:creationId xmlns:a16="http://schemas.microsoft.com/office/drawing/2014/main" id="{A3816F48-5678-D8A6-516B-EF438124998F}"/>
                </a:ext>
              </a:extLst>
            </p:cNvPr>
            <p:cNvSpPr txBox="1"/>
            <p:nvPr/>
          </p:nvSpPr>
          <p:spPr>
            <a:xfrm>
              <a:off x="5611404" y="859313"/>
              <a:ext cx="2995517" cy="1600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7200" b="1" i="0" u="none" strike="noStrike" kern="1200" cap="none" spc="0" normalizeH="0" baseline="0" noProof="0" dirty="0">
                  <a:ln>
                    <a:noFill/>
                  </a:ln>
                  <a:solidFill>
                    <a:prstClr val="black"/>
                  </a:solidFill>
                  <a:effectLst/>
                  <a:uLnTx/>
                  <a:uFillTx/>
                  <a:latin typeface="UTM Cookies" panose="02040603050506020204" pitchFamily="18" charset="0"/>
                  <a:ea typeface="+mn-ea"/>
                  <a:cs typeface="Times New Roman" panose="02020603050405020304" pitchFamily="18" charset="0"/>
                  <a:sym typeface="Arial"/>
                </a:rPr>
                <a:t>2</a:t>
              </a:r>
            </a:p>
          </p:txBody>
        </p:sp>
      </p:grpSp>
      <p:sp>
        <p:nvSpPr>
          <p:cNvPr id="13" name="TextBox 12">
            <a:extLst>
              <a:ext uri="{FF2B5EF4-FFF2-40B4-BE49-F238E27FC236}">
                <a16:creationId xmlns:a16="http://schemas.microsoft.com/office/drawing/2014/main" id="{BCAE632E-3A05-D73F-B9C0-32F033FC1DDD}"/>
              </a:ext>
            </a:extLst>
          </p:cNvPr>
          <p:cNvSpPr txBox="1"/>
          <p:nvPr/>
        </p:nvSpPr>
        <p:spPr>
          <a:xfrm>
            <a:off x="425219" y="1993735"/>
            <a:ext cx="8168056" cy="2123658"/>
          </a:xfrm>
          <a:prstGeom prst="rect">
            <a:avLst/>
          </a:prstGeom>
          <a:noFill/>
        </p:spPr>
        <p:txBody>
          <a:bodyPr wrap="square" rtlCol="0">
            <a:spAutoFit/>
          </a:bodyPr>
          <a:lstStyle/>
          <a:p>
            <a:pPr lvl="0" algn="ctr" defTabSz="685800">
              <a:buClrTx/>
            </a:pPr>
            <a:r>
              <a:rPr lang="vi-VN" sz="6600" b="1" kern="1200" dirty="0">
                <a:ln w="38100">
                  <a:solidFill>
                    <a:prstClr val="black"/>
                  </a:solidFill>
                </a:ln>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Việt Nam trong ASEAN</a:t>
            </a:r>
            <a:endParaRPr kumimoji="0" lang="vi-VN" sz="66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7" name="Oval 6"/>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402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sp>
        <p:nvSpPr>
          <p:cNvPr id="2" name="TextBox 1">
            <a:extLst>
              <a:ext uri="{FF2B5EF4-FFF2-40B4-BE49-F238E27FC236}">
                <a16:creationId xmlns:a16="http://schemas.microsoft.com/office/drawing/2014/main" id="{E5A885F2-9CFE-7C84-D6E7-E3EF211A5FCC}"/>
              </a:ext>
            </a:extLst>
          </p:cNvPr>
          <p:cNvSpPr txBox="1"/>
          <p:nvPr/>
        </p:nvSpPr>
        <p:spPr>
          <a:xfrm>
            <a:off x="1129553" y="233082"/>
            <a:ext cx="6947647" cy="830997"/>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Đọc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thông</a:t>
            </a:r>
            <a:r>
              <a:rPr lang="en-US" sz="2400" b="1" dirty="0">
                <a:latin typeface="Cambria" panose="02040503050406030204" pitchFamily="18" charset="0"/>
                <a:ea typeface="Cambria" panose="02040503050406030204" pitchFamily="18" charset="0"/>
              </a:rPr>
              <a:t> tin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4, </a:t>
            </a:r>
            <a:r>
              <a:rPr lang="en-US" sz="2400" b="1" dirty="0" err="1">
                <a:latin typeface="Cambria" panose="02040503050406030204" pitchFamily="18" charset="0"/>
                <a:ea typeface="Cambria" panose="02040503050406030204" pitchFamily="18" charset="0"/>
              </a:rPr>
              <a:t>em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hãy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nêu</a:t>
            </a:r>
            <a:r>
              <a:rPr lang="en-US" sz="2400" b="1" dirty="0">
                <a:latin typeface="Cambria" panose="02040503050406030204" pitchFamily="18" charset="0"/>
                <a:ea typeface="Cambria" panose="02040503050406030204" pitchFamily="18" charset="0"/>
              </a:rPr>
              <a:t> ý </a:t>
            </a:r>
            <a:r>
              <a:rPr lang="en-US" sz="2400" b="1" dirty="0" err="1">
                <a:latin typeface="Cambria" panose="02040503050406030204" pitchFamily="18" charset="0"/>
                <a:ea typeface="Cambria" panose="02040503050406030204" pitchFamily="18" charset="0"/>
              </a:rPr>
              <a:t>nghĩa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của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việc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Việt</a:t>
            </a:r>
            <a:r>
              <a:rPr lang="en-US" sz="2400" b="1" dirty="0">
                <a:latin typeface="Cambria" panose="02040503050406030204" pitchFamily="18" charset="0"/>
                <a:ea typeface="Cambria" panose="02040503050406030204" pitchFamily="18" charset="0"/>
              </a:rPr>
              <a:t> Nam </a:t>
            </a:r>
            <a:r>
              <a:rPr lang="en-US" sz="2400" b="1" dirty="0" err="1">
                <a:latin typeface="Cambria" panose="02040503050406030204" pitchFamily="18" charset="0"/>
                <a:ea typeface="Cambria" panose="02040503050406030204" pitchFamily="18" charset="0"/>
              </a:rPr>
              <a:t>gia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nhập</a:t>
            </a:r>
            <a:r>
              <a:rPr lang="en-US" sz="2400" b="1" dirty="0">
                <a:latin typeface="Cambria" panose="02040503050406030204" pitchFamily="18" charset="0"/>
                <a:ea typeface="Cambria" panose="02040503050406030204" pitchFamily="18" charset="0"/>
              </a:rPr>
              <a:t> ASEAN.</a:t>
            </a:r>
          </a:p>
        </p:txBody>
      </p:sp>
      <p:pic>
        <p:nvPicPr>
          <p:cNvPr id="5" name="Picture 4">
            <a:extLst>
              <a:ext uri="{FF2B5EF4-FFF2-40B4-BE49-F238E27FC236}">
                <a16:creationId xmlns:a16="http://schemas.microsoft.com/office/drawing/2014/main" id="{DCA7283C-C6BB-3DEE-9EC7-D6C7CE1CEFA7}"/>
              </a:ext>
            </a:extLst>
          </p:cNvPr>
          <p:cNvPicPr>
            <a:picLocks noChangeAspect="1"/>
          </p:cNvPicPr>
          <p:nvPr/>
        </p:nvPicPr>
        <p:blipFill>
          <a:blip r:embed="rId3"/>
          <a:stretch>
            <a:fillRect/>
          </a:stretch>
        </p:blipFill>
        <p:spPr>
          <a:xfrm>
            <a:off x="1829080" y="1218079"/>
            <a:ext cx="5622486" cy="3497356"/>
          </a:xfrm>
          <a:prstGeom prst="rect">
            <a:avLst/>
          </a:prstGeom>
        </p:spPr>
      </p:pic>
      <p:sp>
        <p:nvSpPr>
          <p:cNvPr id="6" name="Oval 5"/>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2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618565"/>
            <a:ext cx="9197259" cy="5535611"/>
          </a:xfrm>
          <a:prstGeom prst="rect">
            <a:avLst/>
          </a:prstGeom>
        </p:spPr>
      </p:pic>
      <p:sp>
        <p:nvSpPr>
          <p:cNvPr id="30" name="Google Shape;2714;p36"/>
          <p:cNvSpPr/>
          <p:nvPr/>
        </p:nvSpPr>
        <p:spPr>
          <a:xfrm>
            <a:off x="1117541" y="2293731"/>
            <a:ext cx="7336176"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Là sự kiện đánh dấu quá trình hội nhập khu vực của Việt Nam và tiến trình hợp tác, liên kết của cả khu vực.</a:t>
            </a:r>
          </a:p>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Tạo cho Việt Nam nhiều cơ hội để phát triển kinh tế nhờ mở rộng thị trường tiêu thụ và thu hút vốn đầu tư nước ngoài; mở rộng giao lưu văn hóa. Tạo cơ hội việc làm và nâng cao nâng lực của người lao động.</a:t>
            </a:r>
          </a:p>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Nâng cao vị thế trong ASEAN và trên thế giới.</a:t>
            </a:r>
          </a:p>
        </p:txBody>
      </p:sp>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092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7" name="Picture 6">
            <a:extLst>
              <a:ext uri="{FF2B5EF4-FFF2-40B4-BE49-F238E27FC236}">
                <a16:creationId xmlns:a16="http://schemas.microsoft.com/office/drawing/2014/main" id="{CE9517D0-9C16-89BD-8734-EB3510E9FBF0}"/>
              </a:ext>
            </a:extLst>
          </p:cNvPr>
          <p:cNvPicPr>
            <a:picLocks noChangeAspect="1"/>
          </p:cNvPicPr>
          <p:nvPr/>
        </p:nvPicPr>
        <p:blipFill>
          <a:blip r:embed="rId3"/>
          <a:stretch>
            <a:fillRect/>
          </a:stretch>
        </p:blipFill>
        <p:spPr>
          <a:xfrm>
            <a:off x="1184741" y="644898"/>
            <a:ext cx="6902213" cy="3819525"/>
          </a:xfrm>
          <a:prstGeom prst="rect">
            <a:avLst/>
          </a:prstGeom>
        </p:spPr>
      </p:pic>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500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4" name="Picture 3">
            <a:extLst>
              <a:ext uri="{FF2B5EF4-FFF2-40B4-BE49-F238E27FC236}">
                <a16:creationId xmlns:a16="http://schemas.microsoft.com/office/drawing/2014/main" id="{8110B4EA-F000-82C0-B108-4A2093C5D5A4}"/>
              </a:ext>
            </a:extLst>
          </p:cNvPr>
          <p:cNvPicPr>
            <a:picLocks noChangeAspect="1"/>
          </p:cNvPicPr>
          <p:nvPr/>
        </p:nvPicPr>
        <p:blipFill>
          <a:blip r:embed="rId6"/>
          <a:stretch>
            <a:fillRect/>
          </a:stretch>
        </p:blipFill>
        <p:spPr>
          <a:xfrm>
            <a:off x="3477532" y="1986441"/>
            <a:ext cx="5444200" cy="2139881"/>
          </a:xfrm>
          <a:prstGeom prst="rect">
            <a:avLst/>
          </a:prstGeom>
        </p:spPr>
      </p:pic>
      <p:sp>
        <p:nvSpPr>
          <p:cNvPr id="21" name="Oval 20"/>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644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a:rPr>
              <a:t>z</a:t>
            </a: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a:endParaRPr>
          </a:p>
        </p:txBody>
      </p:sp>
      <p:sp>
        <p:nvSpPr>
          <p:cNvPr id="5" name="云形 69">
            <a:extLst>
              <a:ext uri="{FF2B5EF4-FFF2-40B4-BE49-F238E27FC236}">
                <a16:creationId xmlns:a16="http://schemas.microsoft.com/office/drawing/2014/main"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a:rPr>
              <a:t>z</a:t>
            </a: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a:endParaRPr>
          </a:p>
        </p:txBody>
      </p:sp>
      <p:pic>
        <p:nvPicPr>
          <p:cNvPr id="6" name="Picture 5">
            <a:hlinkClick r:id="rId3" action="ppaction://hlinksldjump"/>
            <a:extLst>
              <a:ext uri="{FF2B5EF4-FFF2-40B4-BE49-F238E27FC236}">
                <a16:creationId xmlns:a16="http://schemas.microsoft.com/office/drawing/2014/main" id="{61416E0D-EA2C-4368-AA1D-556538023C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id="{27A1580E-1E75-4AAE-82CC-6ED576938503}"/>
              </a:ext>
            </a:extLst>
          </p:cNvPr>
          <p:cNvSpPr/>
          <p:nvPr/>
        </p:nvSpPr>
        <p:spPr>
          <a:xfrm>
            <a:off x="2558299" y="1295316"/>
            <a:ext cx="5861082" cy="2531462"/>
          </a:xfrm>
          <a:prstGeom prst="rect">
            <a:avLst/>
          </a:prstGeom>
          <a:noFill/>
        </p:spPr>
        <p:txBody>
          <a:bodyPr wrap="square" lIns="68580" tIns="34290" rIns="68580" bIns="34290">
            <a:spAutoFit/>
          </a:bodyPr>
          <a:lstStyle/>
          <a:p>
            <a:pPr lvl="0" algn="ctr" defTabSz="685800">
              <a:buClrTx/>
            </a:pPr>
            <a:r>
              <a:rPr lang="vi-VN" sz="4000" b="1" kern="1200" dirty="0">
                <a:ln w="38100">
                  <a:noFill/>
                </a:ln>
                <a:solidFill>
                  <a:srgbClr val="FF0000"/>
                </a:solidFill>
                <a:latin typeface="Arial" panose="020B0604020202020204" pitchFamily="34" charset="0"/>
                <a:ea typeface="+mn-ea"/>
                <a:cs typeface="Arial" panose="020B0604020202020204" pitchFamily="34" charset="0"/>
              </a:rPr>
              <a:t>Sưu tầm và chia sẻ với bạn về hình ảnh quốc kì của một số quốc gia thành viên ASEAN.</a:t>
            </a:r>
            <a:endParaRPr kumimoji="0" lang="vi-VN" sz="4000" b="1" i="0" u="none" strike="noStrike" kern="1200" cap="none" spc="0" normalizeH="0" baseline="0" noProof="0" dirty="0">
              <a:ln w="38100">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7" name="Oval 6"/>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8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2050" name="Picture 2" descr="SẢN XUẤT CỜ CÁC NƯỚC ĐÔNG NAM Á">
            <a:extLst>
              <a:ext uri="{FF2B5EF4-FFF2-40B4-BE49-F238E27FC236}">
                <a16:creationId xmlns:a16="http://schemas.microsoft.com/office/drawing/2014/main" id="{2B25589E-37B5-8345-64F8-C194DF2FB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1" y="215712"/>
            <a:ext cx="7279060" cy="456081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178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3AB62E74-8D85-BC9B-F073-E04297CC84DE}"/>
              </a:ext>
            </a:extLst>
          </p:cNvPr>
          <p:cNvPicPr>
            <a:picLocks noChangeAspect="1"/>
          </p:cNvPicPr>
          <p:nvPr/>
        </p:nvPicPr>
        <p:blipFill>
          <a:blip r:embed="rId6"/>
          <a:stretch>
            <a:fillRect/>
          </a:stretch>
        </p:blipFill>
        <p:spPr>
          <a:xfrm>
            <a:off x="3107284" y="2053900"/>
            <a:ext cx="5517358" cy="2139881"/>
          </a:xfrm>
          <a:prstGeom prst="rect">
            <a:avLst/>
          </a:prstGeom>
        </p:spPr>
      </p:pic>
      <p:sp>
        <p:nvSpPr>
          <p:cNvPr id="21" name="Oval 20"/>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727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600" b="1" dirty="0">
                <a:solidFill>
                  <a:srgbClr val="FB252A"/>
                </a:solidFill>
              </a:rPr>
              <a:t>Đọc thông tin, em hãy:</a:t>
            </a:r>
          </a:p>
          <a:p>
            <a:pPr algn="just" eaLnBrk="1" hangingPunct="1">
              <a:lnSpc>
                <a:spcPct val="120000"/>
              </a:lnSpc>
              <a:defRPr/>
            </a:pPr>
            <a:r>
              <a:rPr lang="vi-VN" sz="3600" dirty="0">
                <a:solidFill>
                  <a:srgbClr val="FB252A"/>
                </a:solidFill>
              </a:rPr>
              <a:t>- Nêu sự ra đời của ASEAN.</a:t>
            </a:r>
          </a:p>
          <a:p>
            <a:pPr algn="just" eaLnBrk="1" hangingPunct="1">
              <a:lnSpc>
                <a:spcPct val="120000"/>
              </a:lnSpc>
              <a:defRPr/>
            </a:pPr>
            <a:r>
              <a:rPr lang="vi-VN" sz="3600" dirty="0">
                <a:solidFill>
                  <a:srgbClr val="FB252A"/>
                </a:solidFill>
              </a:rPr>
              <a:t>- Kể tên các quốc gia gia nhập ASEAN từ năm 1967 cho đến nay.</a:t>
            </a:r>
            <a:endParaRPr lang="en-GB" sz="3600" dirty="0">
              <a:solidFill>
                <a:srgbClr val="002060"/>
              </a:solidFil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69">
            <a:extLst>
              <a:ext uri="{FF2B5EF4-FFF2-40B4-BE49-F238E27FC236}">
                <a16:creationId xmlns:a16="http://schemas.microsoft.com/office/drawing/2014/main" id="{611BF649-E0F7-4063-A501-37FF470BB902}"/>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3D85B101-2226-473C-BD8B-7CE74D4DD4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6719">
                        <a14:foregroundMark x1="21563" y1="31533" x2="36719" y2="49136"/>
                        <a14:foregroundMark x1="29375" y1="31857" x2="23438" y2="44600"/>
                        <a14:foregroundMark x1="45313" y1="33153" x2="54531" y2="45140"/>
                        <a14:foregroundMark x1="53594" y1="33477" x2="50625" y2="41793"/>
                        <a14:foregroundMark x1="79531" y1="33045" x2="80000" y2="41037"/>
                        <a14:foregroundMark x1="78906" y1="30238" x2="87031" y2="31533"/>
                        <a14:foregroundMark x1="83281" y1="30670" x2="89063" y2="31965"/>
                        <a14:foregroundMark x1="83438" y1="30562" x2="87500" y2="31533"/>
                        <a14:foregroundMark x1="81875" y1="30778" x2="87656" y2="30778"/>
                        <a14:foregroundMark x1="82344" y1="29914" x2="85625" y2="30346"/>
                        <a14:backgroundMark x1="11563" y1="34557" x2="11563" y2="34557"/>
                        <a14:backgroundMark x1="14844" y1="32937" x2="14844" y2="32937"/>
                      </a14:backgroundRemoval>
                    </a14:imgEffect>
                  </a14:imgLayer>
                </a14:imgProps>
              </a:ext>
              <a:ext uri="{28A0092B-C50C-407E-A947-70E740481C1C}">
                <a14:useLocalDpi xmlns:a14="http://schemas.microsoft.com/office/drawing/2010/main" val="0"/>
              </a:ext>
            </a:extLst>
          </a:blip>
          <a:stretch>
            <a:fillRect/>
          </a:stretch>
        </p:blipFill>
        <p:spPr>
          <a:xfrm flipH="1">
            <a:off x="8858959" y="1829461"/>
            <a:ext cx="1660435" cy="2402441"/>
          </a:xfrm>
          <a:prstGeom prst="rect">
            <a:avLst/>
          </a:prstGeom>
        </p:spPr>
      </p:pic>
      <p:grpSp>
        <p:nvGrpSpPr>
          <p:cNvPr id="7" name="Group 6">
            <a:extLst>
              <a:ext uri="{FF2B5EF4-FFF2-40B4-BE49-F238E27FC236}">
                <a16:creationId xmlns:a16="http://schemas.microsoft.com/office/drawing/2014/main" id="{FACF94BF-6119-4618-B70D-5F7E0D394ABC}"/>
              </a:ext>
            </a:extLst>
          </p:cNvPr>
          <p:cNvGrpSpPr/>
          <p:nvPr/>
        </p:nvGrpSpPr>
        <p:grpSpPr>
          <a:xfrm>
            <a:off x="10437553" y="1235363"/>
            <a:ext cx="7342447" cy="3590637"/>
            <a:chOff x="1995670" y="1664084"/>
            <a:chExt cx="9789929" cy="4787516"/>
          </a:xfrm>
        </p:grpSpPr>
        <p:sp>
          <p:nvSpPr>
            <p:cNvPr id="20" name="云形 69">
              <a:extLst>
                <a:ext uri="{FF2B5EF4-FFF2-40B4-BE49-F238E27FC236}">
                  <a16:creationId xmlns:a16="http://schemas.microsoft.com/office/drawing/2014/main" id="{74A61311-BDA6-4AA9-B334-E1881F8A2375}"/>
                </a:ext>
              </a:extLst>
            </p:cNvPr>
            <p:cNvSpPr/>
            <p:nvPr/>
          </p:nvSpPr>
          <p:spPr>
            <a:xfrm>
              <a:off x="1995670" y="1664084"/>
              <a:ext cx="9789929" cy="4787516"/>
            </a:xfrm>
            <a:prstGeom prst="roundRect">
              <a:avLst/>
            </a:prstGeom>
            <a:solidFill>
              <a:schemeClr val="accent6">
                <a:lumMod val="60000"/>
                <a:lumOff val="40000"/>
              </a:schemeClr>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pPr>
              <a:endParaRPr lang="en-US" altLang="vi-VN" sz="2700" b="1" kern="1200">
                <a:solidFill>
                  <a:prstClr val="white"/>
                </a:solidFill>
                <a:effectLst>
                  <a:outerShdw blurRad="38100" dist="38100" dir="2700000" algn="tl">
                    <a:srgbClr val="000000">
                      <a:alpha val="43137"/>
                    </a:srgbClr>
                  </a:outerShdw>
                </a:effectLst>
                <a:latin typeface="Times New Roman" panose="02020603050405020304" pitchFamily="18" charset="0"/>
              </a:endParaRPr>
            </a:p>
          </p:txBody>
        </p:sp>
        <p:sp>
          <p:nvSpPr>
            <p:cNvPr id="6" name="TextBox 5">
              <a:extLst>
                <a:ext uri="{FF2B5EF4-FFF2-40B4-BE49-F238E27FC236}">
                  <a16:creationId xmlns:a16="http://schemas.microsoft.com/office/drawing/2014/main" id="{BEFE6D81-3134-42E5-AFE0-B45AFE12B7D4}"/>
                </a:ext>
              </a:extLst>
            </p:cNvPr>
            <p:cNvSpPr txBox="1"/>
            <p:nvPr/>
          </p:nvSpPr>
          <p:spPr>
            <a:xfrm>
              <a:off x="2213913" y="1840307"/>
              <a:ext cx="9351554" cy="4555093"/>
            </a:xfrm>
            <a:prstGeom prst="rect">
              <a:avLst/>
            </a:prstGeom>
            <a:noFill/>
          </p:spPr>
          <p:txBody>
            <a:bodyPr wrap="square" rtlCol="0">
              <a:spAutoFit/>
            </a:bodyPr>
            <a:lstStyle/>
            <a:p>
              <a:pPr algn="just" defTabSz="685800">
                <a:buClrTx/>
              </a:pPr>
              <a:r>
                <a:rPr lang="en-US" sz="3600" b="1" kern="1200" dirty="0">
                  <a:solidFill>
                    <a:srgbClr val="002060"/>
                  </a:solidFill>
                  <a:latin typeface="Calibri" panose="020F0502020204030204"/>
                  <a:ea typeface="+mn-ea"/>
                  <a:cs typeface="+mn-cs"/>
                </a:rPr>
                <a:t>   </a:t>
              </a:r>
              <a:r>
                <a:rPr lang="vi-VN" sz="3600" b="1" kern="1200" dirty="0">
                  <a:solidFill>
                    <a:srgbClr val="002060"/>
                  </a:solidFill>
                  <a:latin typeface="Calibri" panose="020F0502020204030204"/>
                  <a:ea typeface="+mn-ea"/>
                  <a:cs typeface="+mn-cs"/>
                </a:rPr>
                <a:t>Ngày 8-8-1967, tại Băng Cốc (Thái Lan), 5 nước: Thái Lan, Xin-ga-po, Phi-líp-pin, Ma-lai-xi-a, In-đô-nê-xi-a đã kí tuyên bố thành lập “Hiệp hội các nước Đông Nam Á”, viết tắt là ASEAN.</a:t>
              </a:r>
              <a:endParaRPr lang="en-US" sz="3600" b="1" kern="1200" dirty="0">
                <a:solidFill>
                  <a:srgbClr val="002060"/>
                </a:solidFill>
                <a:latin typeface="Calibri" panose="020F0502020204030204"/>
                <a:ea typeface="+mn-ea"/>
                <a:cs typeface="+mn-cs"/>
              </a:endParaRPr>
            </a:p>
          </p:txBody>
        </p:sp>
      </p:grpSp>
      <p:sp>
        <p:nvSpPr>
          <p:cNvPr id="8" name="Oval 7"/>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6642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3.7037E-7 L -0.97774 0.0331 " pathEditMode="relative" rAng="0" ptsTypes="AA">
                                      <p:cBhvr>
                                        <p:cTn id="6" dur="2000" fill="hold"/>
                                        <p:tgtEl>
                                          <p:spTgt spid="19"/>
                                        </p:tgtEl>
                                        <p:attrNameLst>
                                          <p:attrName>ppt_x</p:attrName>
                                          <p:attrName>ppt_y</p:attrName>
                                        </p:attrNameLst>
                                      </p:cBhvr>
                                      <p:rCtr x="-48893" y="1644"/>
                                    </p:animMotion>
                                  </p:childTnLst>
                                </p:cTn>
                              </p:par>
                              <p:par>
                                <p:cTn id="7" presetID="42" presetClass="path" presetSubtype="0" accel="50000" decel="50000" fill="hold" nodeType="withEffect">
                                  <p:stCondLst>
                                    <p:cond delay="0"/>
                                  </p:stCondLst>
                                  <p:childTnLst>
                                    <p:animMotion origin="layout" path="M 1.45833E-6 -3.7037E-7 L -0.97474 0.00347 " pathEditMode="relative" rAng="0" ptsTypes="AA">
                                      <p:cBhvr>
                                        <p:cTn id="8" dur="2000" fill="hold"/>
                                        <p:tgtEl>
                                          <p:spTgt spid="7"/>
                                        </p:tgtEl>
                                        <p:attrNameLst>
                                          <p:attrName>ppt_x</p:attrName>
                                          <p:attrName>ppt_y</p:attrName>
                                        </p:attrNameLst>
                                      </p:cBhvr>
                                      <p:rCtr x="-4873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69">
            <a:extLst>
              <a:ext uri="{FF2B5EF4-FFF2-40B4-BE49-F238E27FC236}">
                <a16:creationId xmlns:a16="http://schemas.microsoft.com/office/drawing/2014/main" id="{611BF649-E0F7-4063-A501-37FF470BB902}"/>
              </a:ext>
            </a:extLst>
          </p:cNvPr>
          <p:cNvSpPr/>
          <p:nvPr/>
        </p:nvSpPr>
        <p:spPr>
          <a:xfrm>
            <a:off x="165101" y="152400"/>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3D85B101-2226-473C-BD8B-7CE74D4DD4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6719">
                        <a14:foregroundMark x1="21563" y1="31533" x2="36719" y2="49136"/>
                        <a14:foregroundMark x1="29375" y1="31857" x2="23438" y2="44600"/>
                        <a14:foregroundMark x1="45313" y1="33153" x2="54531" y2="45140"/>
                        <a14:foregroundMark x1="53594" y1="33477" x2="50625" y2="41793"/>
                        <a14:foregroundMark x1="79531" y1="33045" x2="80000" y2="41037"/>
                        <a14:foregroundMark x1="78906" y1="30238" x2="87031" y2="31533"/>
                        <a14:foregroundMark x1="83281" y1="30670" x2="89063" y2="31965"/>
                        <a14:foregroundMark x1="83438" y1="30562" x2="87500" y2="31533"/>
                        <a14:foregroundMark x1="81875" y1="30778" x2="87656" y2="30778"/>
                        <a14:foregroundMark x1="82344" y1="29914" x2="85625" y2="30346"/>
                        <a14:backgroundMark x1="11563" y1="34557" x2="11563" y2="34557"/>
                        <a14:backgroundMark x1="14844" y1="32937" x2="14844" y2="32937"/>
                      </a14:backgroundRemoval>
                    </a14:imgEffect>
                  </a14:imgLayer>
                </a14:imgProps>
              </a:ext>
              <a:ext uri="{28A0092B-C50C-407E-A947-70E740481C1C}">
                <a14:useLocalDpi xmlns:a14="http://schemas.microsoft.com/office/drawing/2010/main" val="0"/>
              </a:ext>
            </a:extLst>
          </a:blip>
          <a:stretch>
            <a:fillRect/>
          </a:stretch>
        </p:blipFill>
        <p:spPr>
          <a:xfrm>
            <a:off x="-1561886" y="1857156"/>
            <a:ext cx="1665548" cy="2402441"/>
          </a:xfrm>
          <a:prstGeom prst="rect">
            <a:avLst/>
          </a:prstGeom>
        </p:spPr>
      </p:pic>
      <p:grpSp>
        <p:nvGrpSpPr>
          <p:cNvPr id="7" name="Group 6">
            <a:extLst>
              <a:ext uri="{FF2B5EF4-FFF2-40B4-BE49-F238E27FC236}">
                <a16:creationId xmlns:a16="http://schemas.microsoft.com/office/drawing/2014/main" id="{FACF94BF-6119-4618-B70D-5F7E0D394ABC}"/>
              </a:ext>
            </a:extLst>
          </p:cNvPr>
          <p:cNvGrpSpPr/>
          <p:nvPr/>
        </p:nvGrpSpPr>
        <p:grpSpPr>
          <a:xfrm>
            <a:off x="-9068723" y="1210682"/>
            <a:ext cx="7342447" cy="3695388"/>
            <a:chOff x="1995670" y="1524416"/>
            <a:chExt cx="9789929" cy="4927184"/>
          </a:xfrm>
        </p:grpSpPr>
        <p:sp>
          <p:nvSpPr>
            <p:cNvPr id="20" name="云形 69">
              <a:extLst>
                <a:ext uri="{FF2B5EF4-FFF2-40B4-BE49-F238E27FC236}">
                  <a16:creationId xmlns:a16="http://schemas.microsoft.com/office/drawing/2014/main" id="{74A61311-BDA6-4AA9-B334-E1881F8A2375}"/>
                </a:ext>
              </a:extLst>
            </p:cNvPr>
            <p:cNvSpPr/>
            <p:nvPr/>
          </p:nvSpPr>
          <p:spPr>
            <a:xfrm>
              <a:off x="1995670" y="1524416"/>
              <a:ext cx="9789929" cy="4927184"/>
            </a:xfrm>
            <a:prstGeom prst="roundRect">
              <a:avLst>
                <a:gd name="adj" fmla="val 9794"/>
              </a:avLst>
            </a:prstGeom>
            <a:solidFill>
              <a:schemeClr val="accent2">
                <a:lumMod val="60000"/>
                <a:lumOff val="40000"/>
              </a:schemeClr>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2700" b="1" kern="1200">
                <a:solidFill>
                  <a:prstClr val="white"/>
                </a:solidFill>
                <a:effectLst>
                  <a:outerShdw blurRad="38100" dist="38100" dir="2700000" algn="tl">
                    <a:srgbClr val="000000">
                      <a:alpha val="43137"/>
                    </a:srgbClr>
                  </a:outerShdw>
                </a:effectLst>
                <a:latin typeface="Times New Roman" panose="02020603050405020304" pitchFamily="18" charset="0"/>
              </a:endParaRPr>
            </a:p>
          </p:txBody>
        </p:sp>
        <p:sp>
          <p:nvSpPr>
            <p:cNvPr id="6" name="TextBox 5">
              <a:extLst>
                <a:ext uri="{FF2B5EF4-FFF2-40B4-BE49-F238E27FC236}">
                  <a16:creationId xmlns:a16="http://schemas.microsoft.com/office/drawing/2014/main" id="{BEFE6D81-3134-42E5-AFE0-B45AFE12B7D4}"/>
                </a:ext>
              </a:extLst>
            </p:cNvPr>
            <p:cNvSpPr txBox="1"/>
            <p:nvPr/>
          </p:nvSpPr>
          <p:spPr>
            <a:xfrm>
              <a:off x="2178997" y="1924179"/>
              <a:ext cx="9351554" cy="4021613"/>
            </a:xfrm>
            <a:prstGeom prst="rect">
              <a:avLst/>
            </a:prstGeom>
            <a:noFill/>
          </p:spPr>
          <p:txBody>
            <a:bodyPr wrap="square" rtlCol="0">
              <a:spAutoFit/>
            </a:bodyPr>
            <a:lstStyle/>
            <a:p>
              <a:pPr algn="just" defTabSz="685800">
                <a:buClrTx/>
                <a:defRPr/>
              </a:pPr>
              <a:r>
                <a:rPr lang="en-US" sz="3800" b="1" kern="1200" dirty="0">
                  <a:solidFill>
                    <a:srgbClr val="002060"/>
                  </a:solidFill>
                  <a:latin typeface="Arial" panose="020B0604020202020204" pitchFamily="34" charset="0"/>
                  <a:ea typeface="+mn-ea"/>
                  <a:cs typeface="+mn-cs"/>
                </a:rPr>
                <a:t>   </a:t>
              </a:r>
              <a:r>
                <a:rPr lang="vi-VN" sz="3800" b="1" kern="1200" dirty="0">
                  <a:solidFill>
                    <a:srgbClr val="002060"/>
                  </a:solidFill>
                  <a:latin typeface="Arial" panose="020B0604020202020204" pitchFamily="34" charset="0"/>
                  <a:ea typeface="+mn-ea"/>
                  <a:cs typeface="+mn-cs"/>
                </a:rPr>
                <a:t>Mục tiêu chung của ASEAN là đoàn kết và hợp tác để giữ hòa bình, an ninh, ổn định khu vực và cùng nhau phát triển kinh tế xã hội.</a:t>
              </a:r>
              <a:endParaRPr lang="en-US" sz="3800" b="1" kern="1200" dirty="0">
                <a:solidFill>
                  <a:srgbClr val="002060"/>
                </a:solidFill>
                <a:latin typeface="Arial" panose="020B0604020202020204" pitchFamily="34" charset="0"/>
                <a:ea typeface="+mn-ea"/>
                <a:cs typeface="+mn-cs"/>
              </a:endParaRPr>
            </a:p>
          </p:txBody>
        </p:sp>
      </p:grpSp>
      <p:sp>
        <p:nvSpPr>
          <p:cNvPr id="8" name="Oval 7"/>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2274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4.07407E-6 L 0.98555 0.00532 " pathEditMode="relative" rAng="0" ptsTypes="AA">
                                      <p:cBhvr>
                                        <p:cTn id="6" dur="2000" fill="hold"/>
                                        <p:tgtEl>
                                          <p:spTgt spid="19"/>
                                        </p:tgtEl>
                                        <p:attrNameLst>
                                          <p:attrName>ppt_x</p:attrName>
                                          <p:attrName>ppt_y</p:attrName>
                                        </p:attrNameLst>
                                      </p:cBhvr>
                                      <p:rCtr x="49271" y="255"/>
                                    </p:animMotion>
                                  </p:childTnLst>
                                </p:cTn>
                              </p:par>
                              <p:par>
                                <p:cTn id="7" presetID="42" presetClass="path" presetSubtype="0" accel="50000" decel="50000" fill="hold" nodeType="withEffect">
                                  <p:stCondLst>
                                    <p:cond delay="0"/>
                                  </p:stCondLst>
                                  <p:childTnLst>
                                    <p:animMotion origin="layout" path="M -2.22222E-6 -4.44444E-6 L 1.01528 -0.0145 " pathEditMode="relative" rAng="0" ptsTypes="AA">
                                      <p:cBhvr>
                                        <p:cTn id="8" dur="2000" fill="hold"/>
                                        <p:tgtEl>
                                          <p:spTgt spid="7"/>
                                        </p:tgtEl>
                                        <p:attrNameLst>
                                          <p:attrName>ppt_x</p:attrName>
                                          <p:attrName>ppt_y</p:attrName>
                                        </p:attrNameLst>
                                      </p:cBhvr>
                                      <p:rCtr x="50764"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69">
            <a:extLst>
              <a:ext uri="{FF2B5EF4-FFF2-40B4-BE49-F238E27FC236}">
                <a16:creationId xmlns:a16="http://schemas.microsoft.com/office/drawing/2014/main" id="{611BF649-E0F7-4063-A501-37FF470BB902}"/>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ct val="0"/>
              </a:spcBef>
              <a:spcAft>
                <a:spcPts val="0"/>
              </a:spcAft>
              <a:buClrTx/>
              <a:buSzTx/>
              <a:buFont typeface="Arial"/>
              <a:buNone/>
              <a:tabLst/>
              <a:defRPr/>
            </a:pPr>
            <a:endParaRPr kumimoji="0" lang="en-US" altLang="vi-VN" sz="33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Arial"/>
            </a:endParaRPr>
          </a:p>
        </p:txBody>
      </p:sp>
      <p:pic>
        <p:nvPicPr>
          <p:cNvPr id="19" name="Picture 18">
            <a:extLst>
              <a:ext uri="{FF2B5EF4-FFF2-40B4-BE49-F238E27FC236}">
                <a16:creationId xmlns:a16="http://schemas.microsoft.com/office/drawing/2014/main" id="{3D85B101-2226-473C-BD8B-7CE74D4DD4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6719">
                        <a14:foregroundMark x1="21563" y1="31533" x2="36719" y2="49136"/>
                        <a14:foregroundMark x1="29375" y1="31857" x2="23438" y2="44600"/>
                        <a14:foregroundMark x1="45313" y1="33153" x2="54531" y2="45140"/>
                        <a14:foregroundMark x1="53594" y1="33477" x2="50625" y2="41793"/>
                        <a14:foregroundMark x1="79531" y1="33045" x2="80000" y2="41037"/>
                        <a14:foregroundMark x1="78906" y1="30238" x2="87031" y2="31533"/>
                        <a14:foregroundMark x1="83281" y1="30670" x2="89063" y2="31965"/>
                        <a14:foregroundMark x1="83438" y1="30562" x2="87500" y2="31533"/>
                        <a14:foregroundMark x1="81875" y1="30778" x2="87656" y2="30778"/>
                        <a14:foregroundMark x1="82344" y1="29914" x2="85625" y2="30346"/>
                        <a14:backgroundMark x1="11563" y1="34557" x2="11563" y2="34557"/>
                        <a14:backgroundMark x1="14844" y1="32937" x2="14844" y2="32937"/>
                      </a14:backgroundRemoval>
                    </a14:imgEffect>
                  </a14:imgLayer>
                </a14:imgProps>
              </a:ext>
              <a:ext uri="{28A0092B-C50C-407E-A947-70E740481C1C}">
                <a14:useLocalDpi xmlns:a14="http://schemas.microsoft.com/office/drawing/2010/main" val="0"/>
              </a:ext>
            </a:extLst>
          </a:blip>
          <a:stretch>
            <a:fillRect/>
          </a:stretch>
        </p:blipFill>
        <p:spPr>
          <a:xfrm flipH="1">
            <a:off x="8858959" y="1829461"/>
            <a:ext cx="1660435" cy="2402441"/>
          </a:xfrm>
          <a:prstGeom prst="rect">
            <a:avLst/>
          </a:prstGeom>
        </p:spPr>
      </p:pic>
      <p:grpSp>
        <p:nvGrpSpPr>
          <p:cNvPr id="7" name="Group 6">
            <a:extLst>
              <a:ext uri="{FF2B5EF4-FFF2-40B4-BE49-F238E27FC236}">
                <a16:creationId xmlns:a16="http://schemas.microsoft.com/office/drawing/2014/main" id="{FACF94BF-6119-4618-B70D-5F7E0D394ABC}"/>
              </a:ext>
            </a:extLst>
          </p:cNvPr>
          <p:cNvGrpSpPr/>
          <p:nvPr/>
        </p:nvGrpSpPr>
        <p:grpSpPr>
          <a:xfrm>
            <a:off x="10437553" y="726142"/>
            <a:ext cx="7342447" cy="3523130"/>
            <a:chOff x="1995670" y="1664085"/>
            <a:chExt cx="9789929" cy="4114054"/>
          </a:xfrm>
        </p:grpSpPr>
        <p:sp>
          <p:nvSpPr>
            <p:cNvPr id="20" name="云形 69">
              <a:extLst>
                <a:ext uri="{FF2B5EF4-FFF2-40B4-BE49-F238E27FC236}">
                  <a16:creationId xmlns:a16="http://schemas.microsoft.com/office/drawing/2014/main" id="{74A61311-BDA6-4AA9-B334-E1881F8A2375}"/>
                </a:ext>
              </a:extLst>
            </p:cNvPr>
            <p:cNvSpPr/>
            <p:nvPr/>
          </p:nvSpPr>
          <p:spPr>
            <a:xfrm>
              <a:off x="1995670" y="1664085"/>
              <a:ext cx="9789929" cy="4114054"/>
            </a:xfrm>
            <a:prstGeom prst="roundRect">
              <a:avLst/>
            </a:prstGeom>
            <a:solidFill>
              <a:srgbClr val="00B0F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ct val="0"/>
                </a:spcBef>
                <a:spcAft>
                  <a:spcPts val="0"/>
                </a:spcAft>
                <a:buClrTx/>
                <a:buSzTx/>
                <a:buFont typeface="Arial"/>
                <a:buNone/>
                <a:tabLst/>
                <a:defRPr/>
              </a:pPr>
              <a:endParaRPr kumimoji="0" lang="en-US" altLang="vi-VN" sz="27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mn-cs"/>
                <a:sym typeface="Arial"/>
              </a:endParaRPr>
            </a:p>
          </p:txBody>
        </p:sp>
        <p:sp>
          <p:nvSpPr>
            <p:cNvPr id="6" name="TextBox 5">
              <a:extLst>
                <a:ext uri="{FF2B5EF4-FFF2-40B4-BE49-F238E27FC236}">
                  <a16:creationId xmlns:a16="http://schemas.microsoft.com/office/drawing/2014/main" id="{BEFE6D81-3134-42E5-AFE0-B45AFE12B7D4}"/>
                </a:ext>
              </a:extLst>
            </p:cNvPr>
            <p:cNvSpPr txBox="1"/>
            <p:nvPr/>
          </p:nvSpPr>
          <p:spPr>
            <a:xfrm>
              <a:off x="2213913" y="1840307"/>
              <a:ext cx="9351554" cy="377368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3400" b="1" i="0" u="none" strike="noStrike" kern="1200" cap="none" spc="0" normalizeH="0" baseline="0" noProof="0" dirty="0">
                  <a:ln>
                    <a:noFill/>
                  </a:ln>
                  <a:solidFill>
                    <a:srgbClr val="002060"/>
                  </a:solidFill>
                  <a:effectLst/>
                  <a:uLnTx/>
                  <a:uFillTx/>
                  <a:latin typeface="Calibri" panose="020F0502020204030204"/>
                  <a:ea typeface="+mn-ea"/>
                  <a:cs typeface="Arial"/>
                  <a:sym typeface="Arial"/>
                </a:rPr>
                <a:t>+ Sau năm 1967, ASEAN lần lượt kết nạp thêm các quốc gia: Bru-nây, Việt Nam Lào, Mi-an-ma, Cam-pu-chia.</a:t>
              </a: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3400" b="1" i="0" u="none" strike="noStrike" kern="1200" cap="none" spc="0" normalizeH="0" baseline="0" noProof="0" dirty="0">
                  <a:ln>
                    <a:noFill/>
                  </a:ln>
                  <a:solidFill>
                    <a:srgbClr val="002060"/>
                  </a:solidFill>
                  <a:effectLst/>
                  <a:uLnTx/>
                  <a:uFillTx/>
                  <a:latin typeface="Calibri" panose="020F0502020204030204"/>
                  <a:ea typeface="+mn-ea"/>
                  <a:cs typeface="Arial"/>
                  <a:sym typeface="Arial"/>
                </a:rPr>
                <a:t>+ Tính đến năm 2022, đã có 10 quốc gia trong khu vực Đông Nam Á là thành viên của ASEAN.</a:t>
              </a:r>
            </a:p>
          </p:txBody>
        </p:sp>
      </p:grpSp>
      <p:sp>
        <p:nvSpPr>
          <p:cNvPr id="8" name="Oval 7"/>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0986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3.7037E-7 L -0.97774 0.0331 " pathEditMode="relative" rAng="0" ptsTypes="AA">
                                      <p:cBhvr>
                                        <p:cTn id="6" dur="2000" fill="hold"/>
                                        <p:tgtEl>
                                          <p:spTgt spid="19"/>
                                        </p:tgtEl>
                                        <p:attrNameLst>
                                          <p:attrName>ppt_x</p:attrName>
                                          <p:attrName>ppt_y</p:attrName>
                                        </p:attrNameLst>
                                      </p:cBhvr>
                                      <p:rCtr x="-48893" y="1644"/>
                                    </p:animMotion>
                                  </p:childTnLst>
                                </p:cTn>
                              </p:par>
                              <p:par>
                                <p:cTn id="7" presetID="42" presetClass="path" presetSubtype="0" accel="50000" decel="50000" fill="hold" nodeType="withEffect">
                                  <p:stCondLst>
                                    <p:cond delay="0"/>
                                  </p:stCondLst>
                                  <p:childTnLst>
                                    <p:animMotion origin="layout" path="M -1.94444E-6 -1.97531E-6 L -0.97482 0.0034 " pathEditMode="relative" rAng="0" ptsTypes="AA">
                                      <p:cBhvr>
                                        <p:cTn id="8" dur="2000" fill="hold"/>
                                        <p:tgtEl>
                                          <p:spTgt spid="7"/>
                                        </p:tgtEl>
                                        <p:attrNameLst>
                                          <p:attrName>ppt_x</p:attrName>
                                          <p:attrName>ppt_y</p:attrName>
                                        </p:attrNameLst>
                                      </p:cBhvr>
                                      <p:rCtr x="-48750" y="1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id="{947650E9-5E19-0055-DAFA-D5309E63A270}"/>
              </a:ext>
            </a:extLst>
          </p:cNvPr>
          <p:cNvPicPr>
            <a:picLocks noChangeAspect="1"/>
          </p:cNvPicPr>
          <p:nvPr/>
        </p:nvPicPr>
        <p:blipFill>
          <a:blip r:embed="rId3"/>
          <a:stretch>
            <a:fillRect/>
          </a:stretch>
        </p:blipFill>
        <p:spPr>
          <a:xfrm>
            <a:off x="591671" y="940750"/>
            <a:ext cx="8123144" cy="2963379"/>
          </a:xfrm>
          <a:prstGeom prst="rect">
            <a:avLst/>
          </a:prstGeom>
        </p:spPr>
      </p:pic>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31316" y="-526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37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sp>
        <p:nvSpPr>
          <p:cNvPr id="5" name="云形 69">
            <a:extLst>
              <a:ext uri="{FF2B5EF4-FFF2-40B4-BE49-F238E27FC236}">
                <a16:creationId xmlns:a16="http://schemas.microsoft.com/office/drawing/2014/main"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6" name="Picture 5">
            <a:hlinkClick r:id="rId3" action="ppaction://hlinksldjump"/>
            <a:extLst>
              <a:ext uri="{FF2B5EF4-FFF2-40B4-BE49-F238E27FC236}">
                <a16:creationId xmlns:a16="http://schemas.microsoft.com/office/drawing/2014/main" id="{61416E0D-EA2C-4368-AA1D-556538023C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id="{27A1580E-1E75-4AAE-82CC-6ED576938503}"/>
              </a:ext>
            </a:extLst>
          </p:cNvPr>
          <p:cNvSpPr/>
          <p:nvPr/>
        </p:nvSpPr>
        <p:spPr>
          <a:xfrm>
            <a:off x="2558299" y="1295316"/>
            <a:ext cx="5448473" cy="1915909"/>
          </a:xfrm>
          <a:prstGeom prst="rect">
            <a:avLst/>
          </a:prstGeom>
          <a:noFill/>
        </p:spPr>
        <p:txBody>
          <a:bodyPr wrap="square" lIns="68580" tIns="34290" rIns="68580" bIns="34290">
            <a:spAutoFit/>
          </a:bodyPr>
          <a:lstStyle/>
          <a:p>
            <a:pPr algn="ctr" defTabSz="685800">
              <a:buClrTx/>
            </a:pPr>
            <a:r>
              <a:rPr lang="vi-VN" sz="4000" b="1" kern="1200" dirty="0">
                <a:ln w="38100">
                  <a:noFill/>
                </a:ln>
                <a:solidFill>
                  <a:srgbClr val="FF0000"/>
                </a:solidFill>
                <a:latin typeface="Arial" panose="020B0604020202020204" pitchFamily="34" charset="0"/>
                <a:ea typeface="+mn-ea"/>
                <a:cs typeface="Arial" panose="020B0604020202020204" pitchFamily="34" charset="0"/>
              </a:rPr>
              <a:t>Ti-mo Lét-xtê đã là thành viên của ASEAN chưa?</a:t>
            </a:r>
          </a:p>
        </p:txBody>
      </p:sp>
      <p:pic>
        <p:nvPicPr>
          <p:cNvPr id="2" name="Picture 1" descr="A round pink label with white text and a black background&#10;&#10;Description automatically generated">
            <a:extLst>
              <a:ext uri="{FF2B5EF4-FFF2-40B4-BE49-F238E27FC236}">
                <a16:creationId xmlns:a16="http://schemas.microsoft.com/office/drawing/2014/main" id="{9F6C66FC-81DE-D972-CFDA-9B5D8ECE777D}"/>
              </a:ext>
            </a:extLst>
          </p:cNvPr>
          <p:cNvPicPr>
            <a:picLocks noChangeAspect="1"/>
          </p:cNvPicPr>
          <p:nvPr/>
        </p:nvPicPr>
        <p:blipFill>
          <a:blip r:embed="rId6"/>
          <a:stretch>
            <a:fillRect/>
          </a:stretch>
        </p:blipFill>
        <p:spPr>
          <a:xfrm>
            <a:off x="-1481328" y="0"/>
            <a:ext cx="1338536" cy="1338536"/>
          </a:xfrm>
          <a:prstGeom prst="rect">
            <a:avLst/>
          </a:prstGeom>
        </p:spPr>
      </p:pic>
      <p:sp>
        <p:nvSpPr>
          <p:cNvPr id="7" name="Oval 6"/>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566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61365"/>
            <a:ext cx="9197259" cy="5078411"/>
          </a:xfrm>
          <a:prstGeom prst="rect">
            <a:avLst/>
          </a:prstGeom>
        </p:spPr>
      </p:pic>
      <p:sp>
        <p:nvSpPr>
          <p:cNvPr id="30" name="Google Shape;2714;p36"/>
          <p:cNvSpPr/>
          <p:nvPr/>
        </p:nvSpPr>
        <p:spPr>
          <a:xfrm>
            <a:off x="1153400" y="2410272"/>
            <a:ext cx="7336176"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just"/>
            <a:r>
              <a:rPr lang="en-US" sz="2800" dirty="0">
                <a:solidFill>
                  <a:srgbClr val="002060"/>
                </a:solidFill>
                <a:latin typeface="Cambria" panose="02040503050406030204" pitchFamily="18" charset="0"/>
                <a:ea typeface="Cambria" panose="02040503050406030204" pitchFamily="18" charset="0"/>
                <a:cs typeface="Pattaya" panose="00000500000000000000" pitchFamily="2" charset="-34"/>
              </a:rPr>
              <a:t>   </a:t>
            </a:r>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Tháng 11-2022, tại hội nghị cấp cao ASEAN lần thứ 40,41 ở Cam-pu-chia, tuyên bố về việc Ti-mo Lét-stê xin gia nhập ASEAN được thông qua. Theo đó, ASEAN nhất trí về nguyên tắc việc kết nạp Ti-mo Lét-stê là thành viên thứ 11; trao quy chế quan sát viên và cho phép nước này tham gia tất cả các hội nghị của ASEAN.</a:t>
            </a:r>
            <a:endParaRPr sz="28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790</TotalTime>
  <Words>466</Words>
  <Application>Microsoft Office PowerPoint</Application>
  <PresentationFormat>On-screen Show (16:9)</PresentationFormat>
  <Paragraphs>23</Paragraphs>
  <Slides>16</Slides>
  <Notes>13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vt:i4>
      </vt:variant>
    </vt:vector>
  </HeadingPairs>
  <TitlesOfParts>
    <vt:vector size="33" baseType="lpstr">
      <vt:lpstr>Amatic SC</vt:lpstr>
      <vt:lpstr>Arial</vt:lpstr>
      <vt:lpstr>Assistant Medium</vt:lpstr>
      <vt:lpstr>Bebas Neue</vt:lpstr>
      <vt:lpstr>Calibri</vt:lpstr>
      <vt:lpstr>Calibri Light</vt:lpstr>
      <vt:lpstr>Cambria</vt:lpstr>
      <vt:lpstr>等线</vt:lpstr>
      <vt:lpstr>Nunito</vt:lpstr>
      <vt:lpstr>Pattaya</vt:lpstr>
      <vt:lpstr>Rajdhani</vt:lpstr>
      <vt:lpstr>Times New Roman</vt:lpstr>
      <vt:lpstr>UTM Cookies</vt:lpstr>
      <vt:lpstr>World War II D-Day Invasion by Slidesgo</vt:lpstr>
      <vt:lpstr>Children's Day by Slidesgo</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WINDOWS</cp:lastModifiedBy>
  <cp:revision>92</cp:revision>
  <dcterms:modified xsi:type="dcterms:W3CDTF">2025-03-19T10:35:08Z</dcterms:modified>
  <cp:category>9Slide.vn</cp:category>
</cp:coreProperties>
</file>