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1" r:id="rId2"/>
  </p:sldMasterIdLst>
  <p:notesMasterIdLst>
    <p:notesMasterId r:id="rId8"/>
  </p:notesMasterIdLst>
  <p:sldIdLst>
    <p:sldId id="310" r:id="rId3"/>
    <p:sldId id="312" r:id="rId4"/>
    <p:sldId id="313" r:id="rId5"/>
    <p:sldId id="314" r:id="rId6"/>
    <p:sldId id="31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7E5381-A92D-42C5-96FE-B6E06EB5EFC5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168713-CF4E-4E6F-8FA2-FE7032ED50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8038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f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THANH TÂM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655718" y="-2685395"/>
            <a:ext cx="6850889" cy="1222167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2692CD4-93C1-1959-BFB0-1CF091F0CE2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807974" y="-3301181"/>
            <a:ext cx="2858729" cy="285872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F5B1464-DFB8-5EC2-789C-0E744BDB3F4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58452" y="-3301182"/>
            <a:ext cx="2858729" cy="285872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B35644E-1866-889B-1973-A9DBC2ECBFC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807974" y="8055077"/>
            <a:ext cx="2858729" cy="285872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A80F045-364E-6F3B-2365-95E439B2BA6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58452" y="8055076"/>
            <a:ext cx="2858729" cy="2858729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E41F1A4C-710F-769E-55A4-8716390C83CC}"/>
              </a:ext>
            </a:extLst>
          </p:cNvPr>
          <p:cNvSpPr/>
          <p:nvPr userDrawn="1"/>
        </p:nvSpPr>
        <p:spPr>
          <a:xfrm>
            <a:off x="1809645" y="7811852"/>
            <a:ext cx="8589916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iCiel Gotham Medium" pitchFamily="50" charset="0"/>
                <a:cs typeface="iCiel Gotham Medium" pitchFamily="50" charset="0"/>
              </a:rPr>
              <a:t>BÀI GIẢNG ĐIỆN TỬ EDUFIVE</a:t>
            </a:r>
          </a:p>
          <a:p>
            <a:pPr algn="ctr"/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iCiel Gotham Medium" pitchFamily="50" charset="0"/>
                <a:cs typeface="iCiel Gotham Medium" pitchFamily="50" charset="0"/>
              </a:rPr>
              <a:t>0902.609.443 – </a:t>
            </a:r>
            <a:r>
              <a:rPr 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iCiel Gotham Medium" pitchFamily="50" charset="0"/>
                <a:cs typeface="iCiel Gotham Medium" pitchFamily="50" charset="0"/>
              </a:rPr>
              <a:t>Thiên</a:t>
            </a:r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iCiel Gotham Medium" pitchFamily="50" charset="0"/>
                <a:cs typeface="iCiel Gotham Medium" pitchFamily="50" charset="0"/>
              </a:rPr>
              <a:t> </a:t>
            </a:r>
            <a:r>
              <a:rPr 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iCiel Gotham Medium" pitchFamily="50" charset="0"/>
                <a:cs typeface="iCiel Gotham Medium" pitchFamily="50" charset="0"/>
              </a:rPr>
              <a:t>Cẩm</a:t>
            </a:r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iCiel Gotham Medium" pitchFamily="50" charset="0"/>
                <a:cs typeface="iCiel Gotham Medium" pitchFamily="50" charset="0"/>
              </a:rPr>
              <a:t/>
            </a:r>
            <a:b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iCiel Gotham Medium" pitchFamily="50" charset="0"/>
                <a:cs typeface="iCiel Gotham Medium" pitchFamily="50" charset="0"/>
              </a:rPr>
            </a:br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iCiel Gotham Medium" pitchFamily="50" charset="0"/>
                <a:cs typeface="iCiel Gotham Medium" pitchFamily="50" charset="0"/>
              </a:rPr>
              <a:t>https://www.facebook.com/groups/439653980716707</a:t>
            </a:r>
            <a:endParaRPr 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iCiel Gotham Medium" pitchFamily="50" charset="0"/>
              <a:cs typeface="iCiel Gotham Medium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0488763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9358E5D-6B5A-439E-AAA7-831CEDCDB616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3FA9A7B-24E9-417A-99AD-CEB5BCE76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81781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9358E5D-6B5A-439E-AAA7-831CEDCDB616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3FA9A7B-24E9-417A-99AD-CEB5BCE76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679630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3C0BB-D14E-8816-AF6B-D06C83065F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B5DE5F-BCDB-E003-EA29-5D3FE4007E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26B8EF-F3D9-B507-B58C-41A2698A1A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749EED1-961A-447F-8776-EF78DCF54E54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78F901-4E57-3A85-F380-E9552199A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68E24A-0012-E186-F2C3-7BB330B86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08DF5C-7BBC-4835-8295-9AE7FFD5F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1649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5EFB6E-4C8D-F3C0-27EE-98ED533D3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C9BCAC-0C31-B1F3-2A41-2917C15844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FA7032-19C9-B889-124C-EADE78B8EA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749EED1-961A-447F-8776-EF78DCF54E54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7FC9B1-2E98-7374-8DED-BE63B40DC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DDE6AC-20E7-9EB1-1FD5-309DC5DD9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08DF5C-7BBC-4835-8295-9AE7FFD5F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275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05239-3C14-B266-00F8-21159A287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C1E130-7158-8D79-DAB7-3DCBFC566D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FB4B39-DC91-D721-9603-DC4ACBAE595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749EED1-961A-447F-8776-EF78DCF54E54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347E9E-F713-6D4A-B03B-B4C5A5040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8AD185-D96D-B131-6799-08B47785A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08DF5C-7BBC-4835-8295-9AE7FFD5F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7749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3FC1A-757B-2BD4-595D-7C8032CC6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E83583-1080-CB3E-90B9-4569BF0281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98102E-F63E-2FEB-D02C-A3F8DB855E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C677A2-4DF3-F401-0C57-50CE56C1E37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749EED1-961A-447F-8776-EF78DCF54E54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06A862-E633-40FE-A621-79C8557DF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5B0CB8-FD18-C02D-5407-5B0EDF465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08DF5C-7BBC-4835-8295-9AE7FFD5F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5167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08838-A6C3-F32F-0A21-F1C05EEED3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379C63-2FC1-FA25-9B21-4F433074E2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F4C8B1-59C7-4DE8-A8F4-8621C0AA5B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ED119C-7BD6-F565-CD62-6CA4F2B2B4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D2E1B4-61CC-ECB0-F155-92B5F9807C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B109C8-7FF9-37FA-1D4C-E436FA994FB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749EED1-961A-447F-8776-EF78DCF54E54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1984BC-FC5C-E3F7-0260-9EBC895D6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B2F6B5E-C0ED-37F0-46BD-DC45ACDCE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08DF5C-7BBC-4835-8295-9AE7FFD5F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304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33BDB-AC11-A51F-C843-BDFCD6B50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A71FAF-3379-84A5-E733-DC9DAC1D29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749EED1-961A-447F-8776-EF78DCF54E54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81793D-3304-744E-CF87-754021DF2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7996AD-9BA4-2A44-5086-A6FAEE118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08DF5C-7BBC-4835-8295-9AE7FFD5F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7841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1452A17-3B3C-3547-520D-038BBD42A7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749EED1-961A-447F-8776-EF78DCF54E54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80FDC5-95FD-FCE8-A0AD-D2F9F2E65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737D32-FC3B-6048-FBA9-790F409A4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08DF5C-7BBC-4835-8295-9AE7FFD5F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8891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AA3EB-7FA8-E2BD-839B-440724321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C5AB5A-36D1-3EE9-8048-9F2B53BC89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E266F1-C90D-B021-9DE9-510908B42E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E73228-9082-7172-13D3-5071558A0B9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749EED1-961A-447F-8776-EF78DCF54E54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CDA58B-23A4-4384-ED2B-E96A88520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E4C182-55A9-5843-DDE2-B124C66E5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08DF5C-7BBC-4835-8295-9AE7FFD5F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041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HANH TÂM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619D8DF-FEFA-4418-BDF1-415DC95DE69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8493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6C9AE-D696-1194-9E67-F3425F3FC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3316903-C484-C846-6A31-D870708434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7A51B3-A396-A8B4-3208-895B2C7F23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8B5BB8-DD76-D617-C122-55DBBC0ADB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749EED1-961A-447F-8776-EF78DCF54E54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F2FA8B-15AD-5472-1F2F-84E007B2F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E73946-75A8-C2D2-F9AB-4735C6CFD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08DF5C-7BBC-4835-8295-9AE7FFD5F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1962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EC1537-179C-AF87-24A4-2481972B1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EDDD86-3319-CB98-27A6-93514AAC63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BBDDC3-F08D-7348-B664-6F0B1745AEA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749EED1-961A-447F-8776-EF78DCF54E54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DD070F-0749-8051-9BF6-E89B31050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3E3D77-79D7-F060-722A-DAF350B6A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08DF5C-7BBC-4835-8295-9AE7FFD5F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4235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C2EE81-D822-DD0A-35C8-E1EC2AB5C4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AE60B4-1FBB-DCA7-5867-4F0F362457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1E0DAF-34A4-0EBC-B887-1D8C5695BED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749EED1-961A-447F-8776-EF78DCF54E54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5975FF-2E1B-1C12-7126-58D697F84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1D2D0-7A27-2B0A-BFBC-14CA800C3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08DF5C-7BBC-4835-8295-9AE7FFD5F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256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9358E5D-6B5A-439E-AAA7-831CEDCDB616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3FA9A7B-24E9-417A-99AD-CEB5BCE76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754659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9358E5D-6B5A-439E-AAA7-831CEDCDB616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3FA9A7B-24E9-417A-99AD-CEB5BCE76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988158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9358E5D-6B5A-439E-AAA7-831CEDCDB616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3FA9A7B-24E9-417A-99AD-CEB5BCE76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512714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9358E5D-6B5A-439E-AAA7-831CEDCDB616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3FA9A7B-24E9-417A-99AD-CEB5BCE76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705694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9358E5D-6B5A-439E-AAA7-831CEDCDB616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3FA9A7B-24E9-417A-99AD-CEB5BCE76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896748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9358E5D-6B5A-439E-AAA7-831CEDCDB616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3FA9A7B-24E9-417A-99AD-CEB5BCE76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757011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9358E5D-6B5A-439E-AAA7-831CEDCDB616}" type="datetimeFigureOut">
              <a:rPr lang="en-US" smtClean="0"/>
              <a:t>1/2/2025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3FA9A7B-24E9-417A-99AD-CEB5BCE76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12599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round pink label with white text and a black background&#10;&#10;Description automatically generated">
            <a:extLst>
              <a:ext uri="{FF2B5EF4-FFF2-40B4-BE49-F238E27FC236}">
                <a16:creationId xmlns:a16="http://schemas.microsoft.com/office/drawing/2014/main" id="{239EE796-687A-85E3-6395-2E9341601F07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5679" y="0"/>
            <a:ext cx="1557678" cy="1557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309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1623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A6FBAFC-3F5C-4185-67B2-37BA74C5D6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8951" y="2186433"/>
            <a:ext cx="9638611" cy="257273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8AF6731-76E2-72BE-0A92-AEBF73103E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2491" y="986049"/>
            <a:ext cx="4203199" cy="730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2293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9440B10-9E47-E2F0-2371-4DBF3F7EA3B5}"/>
              </a:ext>
            </a:extLst>
          </p:cNvPr>
          <p:cNvSpPr txBox="1"/>
          <p:nvPr/>
        </p:nvSpPr>
        <p:spPr>
          <a:xfrm>
            <a:off x="772160" y="1191582"/>
            <a:ext cx="10292080" cy="10772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n-US" sz="3200" b="1" dirty="0" err="1">
                <a:solidFill>
                  <a:srgbClr val="20212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Lập</a:t>
            </a:r>
            <a:r>
              <a:rPr lang="en-US" sz="3200" b="1" dirty="0">
                <a:solidFill>
                  <a:srgbClr val="20212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vi-VN" sz="3200" b="1" dirty="0">
                <a:solidFill>
                  <a:srgbClr val="20212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bảng về đóng góp của một số nhân vật lich sử tiêu biểu trong khởi nghĩa Lam Sơn và Triều Hậu Lê. 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15385F9-6737-F051-CEC4-C66DD21A50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2660598"/>
              </p:ext>
            </p:extLst>
          </p:nvPr>
        </p:nvGraphicFramePr>
        <p:xfrm>
          <a:off x="772160" y="2794713"/>
          <a:ext cx="10515600" cy="3004026"/>
        </p:xfrm>
        <a:graphic>
          <a:graphicData uri="http://schemas.openxmlformats.org/drawingml/2006/table">
            <a:tbl>
              <a:tblPr/>
              <a:tblGrid>
                <a:gridCol w="919480">
                  <a:extLst>
                    <a:ext uri="{9D8B030D-6E8A-4147-A177-3AD203B41FA5}">
                      <a16:colId xmlns:a16="http://schemas.microsoft.com/office/drawing/2014/main" val="61092363"/>
                    </a:ext>
                  </a:extLst>
                </a:gridCol>
                <a:gridCol w="2499360">
                  <a:extLst>
                    <a:ext uri="{9D8B030D-6E8A-4147-A177-3AD203B41FA5}">
                      <a16:colId xmlns:a16="http://schemas.microsoft.com/office/drawing/2014/main" val="76832106"/>
                    </a:ext>
                  </a:extLst>
                </a:gridCol>
                <a:gridCol w="7096760">
                  <a:extLst>
                    <a:ext uri="{9D8B030D-6E8A-4147-A177-3AD203B41FA5}">
                      <a16:colId xmlns:a16="http://schemas.microsoft.com/office/drawing/2014/main" val="3479300652"/>
                    </a:ext>
                  </a:extLst>
                </a:gridCol>
              </a:tblGrid>
              <a:tr h="1201610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STT</a:t>
                      </a:r>
                      <a:endParaRPr lang="en-US" sz="36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Nhân</a:t>
                      </a:r>
                      <a:r>
                        <a:rPr lang="en-US" sz="36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vật</a:t>
                      </a:r>
                      <a:r>
                        <a:rPr lang="en-US" sz="36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lịch</a:t>
                      </a:r>
                      <a:r>
                        <a:rPr lang="en-US" sz="36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sử</a:t>
                      </a:r>
                      <a:endParaRPr lang="en-US" sz="36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Đóng</a:t>
                      </a:r>
                      <a:r>
                        <a:rPr lang="en-US" sz="3600" b="1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góp</a:t>
                      </a:r>
                      <a:endParaRPr lang="en-US" sz="36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6683772"/>
                  </a:ext>
                </a:extLst>
              </a:tr>
              <a:tr h="1802416">
                <a:tc>
                  <a:txBody>
                    <a:bodyPr/>
                    <a:lstStyle/>
                    <a:p>
                      <a:pPr algn="just"/>
                      <a:r>
                        <a:rPr lang="en-US" sz="36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36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Lê Lợi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vi-VN" sz="3600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28182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8833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464B9EC-1542-C358-F20B-76ECA4DDE9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8967053"/>
              </p:ext>
            </p:extLst>
          </p:nvPr>
        </p:nvGraphicFramePr>
        <p:xfrm>
          <a:off x="1033669" y="639197"/>
          <a:ext cx="10153815" cy="478889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08841">
                  <a:extLst>
                    <a:ext uri="{9D8B030D-6E8A-4147-A177-3AD203B41FA5}">
                      <a16:colId xmlns:a16="http://schemas.microsoft.com/office/drawing/2014/main" val="3008632251"/>
                    </a:ext>
                  </a:extLst>
                </a:gridCol>
                <a:gridCol w="2539007">
                  <a:extLst>
                    <a:ext uri="{9D8B030D-6E8A-4147-A177-3AD203B41FA5}">
                      <a16:colId xmlns:a16="http://schemas.microsoft.com/office/drawing/2014/main" val="3989678578"/>
                    </a:ext>
                  </a:extLst>
                </a:gridCol>
                <a:gridCol w="6205967">
                  <a:extLst>
                    <a:ext uri="{9D8B030D-6E8A-4147-A177-3AD203B41FA5}">
                      <a16:colId xmlns:a16="http://schemas.microsoft.com/office/drawing/2014/main" val="476287066"/>
                    </a:ext>
                  </a:extLst>
                </a:gridCol>
              </a:tblGrid>
              <a:tr h="69971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NHÂN VẬT LỊCH SỬ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ĐÓNG GÓP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865707"/>
                  </a:ext>
                </a:extLst>
              </a:tr>
              <a:tr h="70943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350500"/>
                  </a:ext>
                </a:extLst>
              </a:tr>
              <a:tr h="12514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7160991"/>
                  </a:ext>
                </a:extLst>
              </a:tr>
              <a:tr h="70943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2696720"/>
                  </a:ext>
                </a:extLst>
              </a:tr>
              <a:tr h="70943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7357610"/>
                  </a:ext>
                </a:extLst>
              </a:tr>
              <a:tr h="70943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0206217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14916771-9C2C-380E-4AC5-DD96AA1C1526}"/>
              </a:ext>
            </a:extLst>
          </p:cNvPr>
          <p:cNvSpPr txBox="1"/>
          <p:nvPr/>
        </p:nvSpPr>
        <p:spPr>
          <a:xfrm>
            <a:off x="1327868" y="1502796"/>
            <a:ext cx="6042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EF99D69-3242-149F-7250-524FEE7D51A7}"/>
              </a:ext>
            </a:extLst>
          </p:cNvPr>
          <p:cNvSpPr txBox="1"/>
          <p:nvPr/>
        </p:nvSpPr>
        <p:spPr>
          <a:xfrm>
            <a:off x="2576224" y="1463040"/>
            <a:ext cx="31964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Cambria" panose="02040503050406030204" pitchFamily="18" charset="0"/>
                <a:ea typeface="Cambria" panose="02040503050406030204" pitchFamily="18" charset="0"/>
              </a:rPr>
              <a:t>Lê </a:t>
            </a:r>
            <a:r>
              <a:rPr lang="en-US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Lợi</a:t>
            </a:r>
            <a:endParaRPr lang="en-US" sz="28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E11A572-A711-D9FF-B017-D133655EABF7}"/>
              </a:ext>
            </a:extLst>
          </p:cNvPr>
          <p:cNvSpPr txBox="1"/>
          <p:nvPr/>
        </p:nvSpPr>
        <p:spPr>
          <a:xfrm>
            <a:off x="5176301" y="1383527"/>
            <a:ext cx="60827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>
                <a:latin typeface="Cambria" panose="02040503050406030204" pitchFamily="18" charset="0"/>
                <a:ea typeface="Cambria" panose="02040503050406030204" pitchFamily="18" charset="0"/>
              </a:rPr>
              <a:t>Lãnh đạo cuộc khởi nghĩa Lam Sơn giành thắng lợi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1820163-29B1-F546-E49D-4BF050459953}"/>
              </a:ext>
            </a:extLst>
          </p:cNvPr>
          <p:cNvSpPr txBox="1"/>
          <p:nvPr/>
        </p:nvSpPr>
        <p:spPr>
          <a:xfrm>
            <a:off x="1288112" y="2194559"/>
            <a:ext cx="6042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A258CD4-D2E1-6796-0CC7-8740CCFFAA03}"/>
              </a:ext>
            </a:extLst>
          </p:cNvPr>
          <p:cNvSpPr txBox="1"/>
          <p:nvPr/>
        </p:nvSpPr>
        <p:spPr>
          <a:xfrm>
            <a:off x="2536468" y="2154803"/>
            <a:ext cx="31964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Nguyễn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Trãi</a:t>
            </a:r>
            <a:endParaRPr lang="en-US" sz="32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B94C172-FC36-766D-A59E-68DA019793C0}"/>
              </a:ext>
            </a:extLst>
          </p:cNvPr>
          <p:cNvSpPr txBox="1"/>
          <p:nvPr/>
        </p:nvSpPr>
        <p:spPr>
          <a:xfrm>
            <a:off x="5136545" y="2075290"/>
            <a:ext cx="60827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b="1" dirty="0">
                <a:latin typeface="Cambria" panose="02040503050406030204" pitchFamily="18" charset="0"/>
                <a:ea typeface="Cambria" panose="02040503050406030204" pitchFamily="18" charset="0"/>
              </a:rPr>
              <a:t>– Viết thư dụ hàng quân Minh, đặc biệt đã thay mặt Lê Lợi viết thư dụ hàng Vương Thông ở thành Đông Quan.</a:t>
            </a:r>
          </a:p>
          <a:p>
            <a:r>
              <a:rPr lang="vi-VN" b="1" dirty="0">
                <a:latin typeface="Cambria" panose="02040503050406030204" pitchFamily="18" charset="0"/>
                <a:ea typeface="Cambria" panose="02040503050406030204" pitchFamily="18" charset="0"/>
              </a:rPr>
              <a:t>– Là nhà thơ, nhà văn, nhà văn hoá với các tác phẩm tiêu biểu: Bình Ngô đại cáo, Lam Sơn thực lục,...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39C174F-6B24-1AC3-2D7D-9E064926D928}"/>
              </a:ext>
            </a:extLst>
          </p:cNvPr>
          <p:cNvSpPr txBox="1"/>
          <p:nvPr/>
        </p:nvSpPr>
        <p:spPr>
          <a:xfrm>
            <a:off x="1345097" y="3324970"/>
            <a:ext cx="6042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CA42FCF-8FE8-7809-E0C8-C15064CCC54D}"/>
              </a:ext>
            </a:extLst>
          </p:cNvPr>
          <p:cNvSpPr txBox="1"/>
          <p:nvPr/>
        </p:nvSpPr>
        <p:spPr>
          <a:xfrm>
            <a:off x="2593453" y="3285214"/>
            <a:ext cx="31964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Lê Lai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B2923F9-8367-150D-0C60-4DB00272D667}"/>
              </a:ext>
            </a:extLst>
          </p:cNvPr>
          <p:cNvSpPr txBox="1"/>
          <p:nvPr/>
        </p:nvSpPr>
        <p:spPr>
          <a:xfrm>
            <a:off x="5169676" y="3436289"/>
            <a:ext cx="60827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b="1" dirty="0">
                <a:latin typeface="Cambria" panose="02040503050406030204" pitchFamily="18" charset="0"/>
                <a:ea typeface="Cambria" panose="02040503050406030204" pitchFamily="18" charset="0"/>
              </a:rPr>
              <a:t>Đóng giả Lê Lợi, giải vây cho nghĩa quân Lam Sơn.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258ABD1-3B78-1795-1948-E3B006AC1141}"/>
              </a:ext>
            </a:extLst>
          </p:cNvPr>
          <p:cNvSpPr txBox="1"/>
          <p:nvPr/>
        </p:nvSpPr>
        <p:spPr>
          <a:xfrm>
            <a:off x="1370276" y="4057815"/>
            <a:ext cx="6042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4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29594E5-FC8A-E2CC-8E4D-F92196901DDD}"/>
              </a:ext>
            </a:extLst>
          </p:cNvPr>
          <p:cNvSpPr txBox="1"/>
          <p:nvPr/>
        </p:nvSpPr>
        <p:spPr>
          <a:xfrm>
            <a:off x="2618632" y="4018059"/>
            <a:ext cx="31964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Ngô </a:t>
            </a:r>
            <a:r>
              <a:rPr lang="en-US" sz="3200" b="1" dirty="0" err="1">
                <a:latin typeface="Cambria" panose="02040503050406030204" pitchFamily="18" charset="0"/>
                <a:ea typeface="Cambria" panose="02040503050406030204" pitchFamily="18" charset="0"/>
              </a:rPr>
              <a:t>Sĩ</a:t>
            </a:r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 Liên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06C6745-23F9-B035-33C2-BBC4953A1A6E}"/>
              </a:ext>
            </a:extLst>
          </p:cNvPr>
          <p:cNvSpPr txBox="1"/>
          <p:nvPr/>
        </p:nvSpPr>
        <p:spPr>
          <a:xfrm>
            <a:off x="5194855" y="4169134"/>
            <a:ext cx="60827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Viết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Đại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Việt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sử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kí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toàn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thư</a:t>
            </a:r>
            <a:endParaRPr lang="vi-VN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596BDBD-2962-371B-C92D-8B57B0608428}"/>
              </a:ext>
            </a:extLst>
          </p:cNvPr>
          <p:cNvSpPr txBox="1"/>
          <p:nvPr/>
        </p:nvSpPr>
        <p:spPr>
          <a:xfrm>
            <a:off x="1379552" y="4766807"/>
            <a:ext cx="6042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Cambria" panose="02040503050406030204" pitchFamily="18" charset="0"/>
                <a:ea typeface="Cambria" panose="02040503050406030204" pitchFamily="18" charset="0"/>
              </a:rPr>
              <a:t>5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A4EB426-C3E8-605F-F7BD-355D5E0D7ED6}"/>
              </a:ext>
            </a:extLst>
          </p:cNvPr>
          <p:cNvSpPr txBox="1"/>
          <p:nvPr/>
        </p:nvSpPr>
        <p:spPr>
          <a:xfrm>
            <a:off x="2651762" y="4822467"/>
            <a:ext cx="31964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Lương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Thế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 Vinh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E45A117-9244-AF55-E6C2-CB544063DC93}"/>
              </a:ext>
            </a:extLst>
          </p:cNvPr>
          <p:cNvSpPr txBox="1"/>
          <p:nvPr/>
        </p:nvSpPr>
        <p:spPr>
          <a:xfrm>
            <a:off x="5021251" y="4894028"/>
            <a:ext cx="63332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Nhà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toán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học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nổi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tiếng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với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tác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phẩm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Đại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thành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toán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pháp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4332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peech Bubble: Oval 2">
            <a:extLst>
              <a:ext uri="{FF2B5EF4-FFF2-40B4-BE49-F238E27FC236}">
                <a16:creationId xmlns:a16="http://schemas.microsoft.com/office/drawing/2014/main" id="{0F9A5A76-10C3-3FB0-75BE-1D105BFAD454}"/>
              </a:ext>
            </a:extLst>
          </p:cNvPr>
          <p:cNvSpPr/>
          <p:nvPr/>
        </p:nvSpPr>
        <p:spPr>
          <a:xfrm>
            <a:off x="2489200" y="181442"/>
            <a:ext cx="9239261" cy="1776423"/>
          </a:xfrm>
          <a:prstGeom prst="wedgeEllipseCallout">
            <a:avLst>
              <a:gd name="adj1" fmla="val 30716"/>
              <a:gd name="adj2" fmla="val 67203"/>
            </a:avLst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vi-VN" sz="4000" b="1" dirty="0">
                <a:solidFill>
                  <a:sysClr val="windowText" lastClr="000000"/>
                </a:solidFill>
                <a:cs typeface="Arial" panose="020B0604020202020204" pitchFamily="34" charset="0"/>
              </a:rPr>
              <a:t>Thi kể chuyện lịch sử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9440B10-9E47-E2F0-2371-4DBF3F7EA3B5}"/>
              </a:ext>
            </a:extLst>
          </p:cNvPr>
          <p:cNvSpPr txBox="1"/>
          <p:nvPr/>
        </p:nvSpPr>
        <p:spPr>
          <a:xfrm>
            <a:off x="803295" y="2877159"/>
            <a:ext cx="7620000" cy="286232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just"/>
            <a:r>
              <a:rPr lang="vi-VN" sz="3600" b="1" dirty="0">
                <a:solidFill>
                  <a:srgbClr val="20212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- Hình thức thi: </a:t>
            </a:r>
            <a:r>
              <a:rPr lang="vi-VN" sz="3600" dirty="0">
                <a:solidFill>
                  <a:srgbClr val="20212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thi theo nhóm, mỗi nhóm đại diện 1 bạn tham gia.</a:t>
            </a:r>
          </a:p>
          <a:p>
            <a:pPr lvl="0" algn="just"/>
            <a:r>
              <a:rPr lang="vi-VN" sz="3600" b="1" dirty="0">
                <a:solidFill>
                  <a:srgbClr val="20212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- Nội dung: </a:t>
            </a:r>
            <a:r>
              <a:rPr lang="vi-VN" sz="3600" dirty="0">
                <a:solidFill>
                  <a:srgbClr val="202124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Chọn một câu chuyện lịch sử về khởi nghĩa Lam Sơn hoặc Triều Hậu Lê mà em đã đọc, hoặc đã nghe.</a:t>
            </a:r>
          </a:p>
        </p:txBody>
      </p:sp>
    </p:spTree>
    <p:extLst>
      <p:ext uri="{BB962C8B-B14F-4D97-AF65-F5344CB8AC3E}">
        <p14:creationId xmlns:p14="http://schemas.microsoft.com/office/powerpoint/2010/main" val="2249196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green and red text on a black background&#10;&#10;Description automatically generated">
            <a:extLst>
              <a:ext uri="{FF2B5EF4-FFF2-40B4-BE49-F238E27FC236}">
                <a16:creationId xmlns:a16="http://schemas.microsoft.com/office/drawing/2014/main" id="{C7FC5174-360E-2919-933F-4F60D6E009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25519" y="0"/>
            <a:ext cx="5202718" cy="4188629"/>
          </a:xfrm>
          <a:prstGeom prst="rect">
            <a:avLst/>
          </a:prstGeom>
        </p:spPr>
      </p:pic>
      <p:sp>
        <p:nvSpPr>
          <p:cNvPr id="3" name="Rectangle: Rounded Corners 13">
            <a:extLst>
              <a:ext uri="{FF2B5EF4-FFF2-40B4-BE49-F238E27FC236}">
                <a16:creationId xmlns:a16="http://schemas.microsoft.com/office/drawing/2014/main" id="{F773C686-5767-A207-1E62-472AF4DFA57B}"/>
              </a:ext>
            </a:extLst>
          </p:cNvPr>
          <p:cNvSpPr/>
          <p:nvPr/>
        </p:nvSpPr>
        <p:spPr>
          <a:xfrm>
            <a:off x="3337723" y="3862985"/>
            <a:ext cx="7863840" cy="2305703"/>
          </a:xfrm>
          <a:custGeom>
            <a:avLst/>
            <a:gdLst>
              <a:gd name="connsiteX0" fmla="*/ 0 w 10346270"/>
              <a:gd name="connsiteY0" fmla="*/ 576437 h 3458555"/>
              <a:gd name="connsiteX1" fmla="*/ 576437 w 10346270"/>
              <a:gd name="connsiteY1" fmla="*/ 0 h 3458555"/>
              <a:gd name="connsiteX2" fmla="*/ 9769833 w 10346270"/>
              <a:gd name="connsiteY2" fmla="*/ 0 h 3458555"/>
              <a:gd name="connsiteX3" fmla="*/ 10346270 w 10346270"/>
              <a:gd name="connsiteY3" fmla="*/ 576437 h 3458555"/>
              <a:gd name="connsiteX4" fmla="*/ 10346270 w 10346270"/>
              <a:gd name="connsiteY4" fmla="*/ 2882118 h 3458555"/>
              <a:gd name="connsiteX5" fmla="*/ 9769833 w 10346270"/>
              <a:gd name="connsiteY5" fmla="*/ 3458555 h 3458555"/>
              <a:gd name="connsiteX6" fmla="*/ 576437 w 10346270"/>
              <a:gd name="connsiteY6" fmla="*/ 3458555 h 3458555"/>
              <a:gd name="connsiteX7" fmla="*/ 0 w 10346270"/>
              <a:gd name="connsiteY7" fmla="*/ 2882118 h 3458555"/>
              <a:gd name="connsiteX8" fmla="*/ 0 w 10346270"/>
              <a:gd name="connsiteY8" fmla="*/ 576437 h 34585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346270" h="3458555" fill="none" extrusionOk="0">
                <a:moveTo>
                  <a:pt x="0" y="576437"/>
                </a:moveTo>
                <a:cubicBezTo>
                  <a:pt x="3459" y="194911"/>
                  <a:pt x="259924" y="-55261"/>
                  <a:pt x="576437" y="0"/>
                </a:cubicBezTo>
                <a:cubicBezTo>
                  <a:pt x="3836071" y="143570"/>
                  <a:pt x="5568830" y="87359"/>
                  <a:pt x="9769833" y="0"/>
                </a:cubicBezTo>
                <a:cubicBezTo>
                  <a:pt x="10074362" y="28427"/>
                  <a:pt x="10351685" y="267570"/>
                  <a:pt x="10346270" y="576437"/>
                </a:cubicBezTo>
                <a:cubicBezTo>
                  <a:pt x="10273064" y="1249480"/>
                  <a:pt x="10405087" y="2469169"/>
                  <a:pt x="10346270" y="2882118"/>
                </a:cubicBezTo>
                <a:cubicBezTo>
                  <a:pt x="10343487" y="3219097"/>
                  <a:pt x="10095296" y="3459432"/>
                  <a:pt x="9769833" y="3458555"/>
                </a:cubicBezTo>
                <a:cubicBezTo>
                  <a:pt x="7130109" y="3291638"/>
                  <a:pt x="4262464" y="3471518"/>
                  <a:pt x="576437" y="3458555"/>
                </a:cubicBezTo>
                <a:cubicBezTo>
                  <a:pt x="250272" y="3453163"/>
                  <a:pt x="-19533" y="3187352"/>
                  <a:pt x="0" y="2882118"/>
                </a:cubicBezTo>
                <a:cubicBezTo>
                  <a:pt x="153666" y="1900007"/>
                  <a:pt x="-113080" y="1450813"/>
                  <a:pt x="0" y="576437"/>
                </a:cubicBezTo>
                <a:close/>
              </a:path>
              <a:path w="10346270" h="3458555" stroke="0" extrusionOk="0">
                <a:moveTo>
                  <a:pt x="0" y="576437"/>
                </a:moveTo>
                <a:cubicBezTo>
                  <a:pt x="6449" y="234033"/>
                  <a:pt x="281531" y="1027"/>
                  <a:pt x="576437" y="0"/>
                </a:cubicBezTo>
                <a:cubicBezTo>
                  <a:pt x="5027403" y="54831"/>
                  <a:pt x="6212652" y="90132"/>
                  <a:pt x="9769833" y="0"/>
                </a:cubicBezTo>
                <a:cubicBezTo>
                  <a:pt x="10054481" y="495"/>
                  <a:pt x="10321918" y="233197"/>
                  <a:pt x="10346270" y="576437"/>
                </a:cubicBezTo>
                <a:cubicBezTo>
                  <a:pt x="10468732" y="1095683"/>
                  <a:pt x="10401432" y="1917862"/>
                  <a:pt x="10346270" y="2882118"/>
                </a:cubicBezTo>
                <a:cubicBezTo>
                  <a:pt x="10394457" y="3190032"/>
                  <a:pt x="10105197" y="3416326"/>
                  <a:pt x="9769833" y="3458555"/>
                </a:cubicBezTo>
                <a:cubicBezTo>
                  <a:pt x="6298707" y="3352838"/>
                  <a:pt x="2011716" y="3376287"/>
                  <a:pt x="576437" y="3458555"/>
                </a:cubicBezTo>
                <a:cubicBezTo>
                  <a:pt x="242370" y="3452709"/>
                  <a:pt x="-8676" y="3186962"/>
                  <a:pt x="0" y="2882118"/>
                </a:cubicBezTo>
                <a:cubicBezTo>
                  <a:pt x="-3359" y="2282592"/>
                  <a:pt x="-64795" y="1050830"/>
                  <a:pt x="0" y="576437"/>
                </a:cubicBezTo>
                <a:close/>
              </a:path>
            </a:pathLst>
          </a:custGeom>
          <a:solidFill>
            <a:srgbClr val="FFFFCC"/>
          </a:solidFill>
          <a:ln w="38100">
            <a:solidFill>
              <a:srgbClr val="002060"/>
            </a:solidFill>
            <a:extLst>
              <a:ext uri="{C807C97D-BFC1-408E-A445-0C87EB9F89A2}">
                <ask:lineSketchStyleProps xmlns:ask="http://schemas.microsoft.com/office/drawing/2018/sketchyshapes" xmlns="" sd="1845467952">
                  <a:custGeom>
                    <a:avLst/>
                    <a:gdLst>
                      <a:gd name="connsiteX0" fmla="*/ 0 w 7863840"/>
                      <a:gd name="connsiteY0" fmla="*/ 384291 h 2305703"/>
                      <a:gd name="connsiteX1" fmla="*/ 438129 w 7863840"/>
                      <a:gd name="connsiteY1" fmla="*/ 0 h 2305703"/>
                      <a:gd name="connsiteX2" fmla="*/ 7425710 w 7863840"/>
                      <a:gd name="connsiteY2" fmla="*/ 0 h 2305703"/>
                      <a:gd name="connsiteX3" fmla="*/ 7863840 w 7863840"/>
                      <a:gd name="connsiteY3" fmla="*/ 384291 h 2305703"/>
                      <a:gd name="connsiteX4" fmla="*/ 7863840 w 7863840"/>
                      <a:gd name="connsiteY4" fmla="*/ 1921411 h 2305703"/>
                      <a:gd name="connsiteX5" fmla="*/ 7425710 w 7863840"/>
                      <a:gd name="connsiteY5" fmla="*/ 2305703 h 2305703"/>
                      <a:gd name="connsiteX6" fmla="*/ 438129 w 7863840"/>
                      <a:gd name="connsiteY6" fmla="*/ 2305703 h 2305703"/>
                      <a:gd name="connsiteX7" fmla="*/ 0 w 7863840"/>
                      <a:gd name="connsiteY7" fmla="*/ 1921411 h 2305703"/>
                      <a:gd name="connsiteX8" fmla="*/ 0 w 7863840"/>
                      <a:gd name="connsiteY8" fmla="*/ 384291 h 2305703"/>
                      <a:gd name="connsiteX0" fmla="*/ 0 w 7863840"/>
                      <a:gd name="connsiteY0" fmla="*/ 384291 h 2305703"/>
                      <a:gd name="connsiteX1" fmla="*/ 438129 w 7863840"/>
                      <a:gd name="connsiteY1" fmla="*/ 0 h 2305703"/>
                      <a:gd name="connsiteX2" fmla="*/ 7425710 w 7863840"/>
                      <a:gd name="connsiteY2" fmla="*/ 0 h 2305703"/>
                      <a:gd name="connsiteX3" fmla="*/ 7863840 w 7863840"/>
                      <a:gd name="connsiteY3" fmla="*/ 384291 h 2305703"/>
                      <a:gd name="connsiteX4" fmla="*/ 7863840 w 7863840"/>
                      <a:gd name="connsiteY4" fmla="*/ 1921411 h 2305703"/>
                      <a:gd name="connsiteX5" fmla="*/ 7425710 w 7863840"/>
                      <a:gd name="connsiteY5" fmla="*/ 2305703 h 2305703"/>
                      <a:gd name="connsiteX6" fmla="*/ 438129 w 7863840"/>
                      <a:gd name="connsiteY6" fmla="*/ 2305703 h 2305703"/>
                      <a:gd name="connsiteX7" fmla="*/ 0 w 7863840"/>
                      <a:gd name="connsiteY7" fmla="*/ 1921411 h 2305703"/>
                      <a:gd name="connsiteX8" fmla="*/ 0 w 7863840"/>
                      <a:gd name="connsiteY8" fmla="*/ 384291 h 230570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7863840" h="2305703" fill="none" extrusionOk="0">
                        <a:moveTo>
                          <a:pt x="0" y="384291"/>
                        </a:moveTo>
                        <a:cubicBezTo>
                          <a:pt x="2897" y="125048"/>
                          <a:pt x="198038" y="-51184"/>
                          <a:pt x="438129" y="0"/>
                        </a:cubicBezTo>
                        <a:cubicBezTo>
                          <a:pt x="2818865" y="-31240"/>
                          <a:pt x="4305480" y="14084"/>
                          <a:pt x="7425710" y="0"/>
                        </a:cubicBezTo>
                        <a:cubicBezTo>
                          <a:pt x="7646065" y="41785"/>
                          <a:pt x="7887078" y="211893"/>
                          <a:pt x="7863840" y="384291"/>
                        </a:cubicBezTo>
                        <a:cubicBezTo>
                          <a:pt x="7852198" y="804373"/>
                          <a:pt x="7912438" y="1683285"/>
                          <a:pt x="7863840" y="1921411"/>
                        </a:cubicBezTo>
                        <a:cubicBezTo>
                          <a:pt x="7859374" y="2161790"/>
                          <a:pt x="7698083" y="2309371"/>
                          <a:pt x="7425710" y="2305703"/>
                        </a:cubicBezTo>
                        <a:cubicBezTo>
                          <a:pt x="5416690" y="2241025"/>
                          <a:pt x="3572995" y="2204696"/>
                          <a:pt x="438129" y="2305703"/>
                        </a:cubicBezTo>
                        <a:cubicBezTo>
                          <a:pt x="179782" y="2294898"/>
                          <a:pt x="-18348" y="2122549"/>
                          <a:pt x="0" y="1921411"/>
                        </a:cubicBezTo>
                        <a:cubicBezTo>
                          <a:pt x="96745" y="1330969"/>
                          <a:pt x="-84379" y="1014963"/>
                          <a:pt x="0" y="384291"/>
                        </a:cubicBezTo>
                        <a:close/>
                      </a:path>
                      <a:path w="7863840" h="2305703" stroke="0" extrusionOk="0">
                        <a:moveTo>
                          <a:pt x="0" y="384291"/>
                        </a:moveTo>
                        <a:cubicBezTo>
                          <a:pt x="-27178" y="163759"/>
                          <a:pt x="200813" y="-417"/>
                          <a:pt x="438129" y="0"/>
                        </a:cubicBezTo>
                        <a:cubicBezTo>
                          <a:pt x="3763465" y="99365"/>
                          <a:pt x="4739730" y="201767"/>
                          <a:pt x="7425710" y="0"/>
                        </a:cubicBezTo>
                        <a:cubicBezTo>
                          <a:pt x="7657236" y="-7047"/>
                          <a:pt x="7845794" y="193393"/>
                          <a:pt x="7863840" y="384291"/>
                        </a:cubicBezTo>
                        <a:cubicBezTo>
                          <a:pt x="8006764" y="752175"/>
                          <a:pt x="7898186" y="1245183"/>
                          <a:pt x="7863840" y="1921411"/>
                        </a:cubicBezTo>
                        <a:cubicBezTo>
                          <a:pt x="7895017" y="2177239"/>
                          <a:pt x="7686758" y="2245710"/>
                          <a:pt x="7425710" y="2305703"/>
                        </a:cubicBezTo>
                        <a:cubicBezTo>
                          <a:pt x="4718281" y="2155881"/>
                          <a:pt x="1681570" y="2158090"/>
                          <a:pt x="438129" y="2305703"/>
                        </a:cubicBezTo>
                        <a:cubicBezTo>
                          <a:pt x="190483" y="2329536"/>
                          <a:pt x="-13483" y="2142920"/>
                          <a:pt x="0" y="1921411"/>
                        </a:cubicBezTo>
                        <a:cubicBezTo>
                          <a:pt x="12077" y="1538888"/>
                          <a:pt x="-43125" y="690057"/>
                          <a:pt x="0" y="384291"/>
                        </a:cubicBezTo>
                        <a:close/>
                      </a:path>
                      <a:path w="7863840" h="2305703" fill="none" stroke="0" extrusionOk="0">
                        <a:moveTo>
                          <a:pt x="0" y="384291"/>
                        </a:moveTo>
                        <a:cubicBezTo>
                          <a:pt x="4309" y="123676"/>
                          <a:pt x="239064" y="-35024"/>
                          <a:pt x="438129" y="0"/>
                        </a:cubicBezTo>
                        <a:cubicBezTo>
                          <a:pt x="3091688" y="65308"/>
                          <a:pt x="4241622" y="-80331"/>
                          <a:pt x="7425710" y="0"/>
                        </a:cubicBezTo>
                        <a:cubicBezTo>
                          <a:pt x="7649850" y="19059"/>
                          <a:pt x="7853073" y="163173"/>
                          <a:pt x="7863840" y="384291"/>
                        </a:cubicBezTo>
                        <a:cubicBezTo>
                          <a:pt x="7821665" y="835871"/>
                          <a:pt x="7910073" y="1649364"/>
                          <a:pt x="7863840" y="1921411"/>
                        </a:cubicBezTo>
                        <a:cubicBezTo>
                          <a:pt x="7892525" y="2139389"/>
                          <a:pt x="7690302" y="2263530"/>
                          <a:pt x="7425710" y="2305703"/>
                        </a:cubicBezTo>
                        <a:cubicBezTo>
                          <a:pt x="5236524" y="2222756"/>
                          <a:pt x="3589187" y="2403899"/>
                          <a:pt x="438129" y="2305703"/>
                        </a:cubicBezTo>
                        <a:cubicBezTo>
                          <a:pt x="180945" y="2298655"/>
                          <a:pt x="-31987" y="2098205"/>
                          <a:pt x="0" y="1921411"/>
                        </a:cubicBezTo>
                        <a:cubicBezTo>
                          <a:pt x="113777" y="1275062"/>
                          <a:pt x="-46649" y="923825"/>
                          <a:pt x="0" y="384291"/>
                        </a:cubicBezTo>
                        <a:close/>
                      </a:path>
                    </a:pathLst>
                  </a:cu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46"/>
            <a:r>
              <a:rPr lang="en-US" sz="3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lang="vi-VN" sz="3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ề nhà</a:t>
            </a:r>
            <a:r>
              <a:rPr lang="en-US" sz="3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vi-VN" sz="3600" b="1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tìm hiểu và kể một số địa danh, di tích lịch sử, tên đường phố, trường học liên quan đến khởi nghĩa Lam Sơn và Triều Hậu Lê.</a:t>
            </a:r>
            <a:endParaRPr lang="en-US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9036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242</Words>
  <Application>Microsoft Office PowerPoint</Application>
  <PresentationFormat>Widescreen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Aptos</vt:lpstr>
      <vt:lpstr>Aptos Display</vt:lpstr>
      <vt:lpstr>Arial</vt:lpstr>
      <vt:lpstr>Calibri</vt:lpstr>
      <vt:lpstr>Calibri Light</vt:lpstr>
      <vt:lpstr>Cambria</vt:lpstr>
      <vt:lpstr>iCiel Gotham Medium</vt:lpstr>
      <vt:lpstr>1_Office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 Tran</dc:creator>
  <cp:lastModifiedBy>WINDOWS</cp:lastModifiedBy>
  <cp:revision>46</cp:revision>
  <dcterms:created xsi:type="dcterms:W3CDTF">2024-10-09T07:44:13Z</dcterms:created>
  <dcterms:modified xsi:type="dcterms:W3CDTF">2025-01-02T04:08:17Z</dcterms:modified>
</cp:coreProperties>
</file>