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7" r:id="rId2"/>
    <p:sldId id="330" r:id="rId3"/>
    <p:sldId id="333" r:id="rId4"/>
    <p:sldId id="426" r:id="rId5"/>
    <p:sldId id="427" r:id="rId6"/>
    <p:sldId id="428" r:id="rId7"/>
    <p:sldId id="429" r:id="rId8"/>
    <p:sldId id="430" r:id="rId9"/>
    <p:sldId id="431" r:id="rId10"/>
    <p:sldId id="326" r:id="rId11"/>
    <p:sldId id="352" r:id="rId12"/>
    <p:sldId id="353" r:id="rId13"/>
    <p:sldId id="32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218" autoAdjust="0"/>
  </p:normalViewPr>
  <p:slideViewPr>
    <p:cSldViewPr snapToGrid="0">
      <p:cViewPr varScale="1">
        <p:scale>
          <a:sx n="62" d="100"/>
          <a:sy n="62" d="100"/>
        </p:scale>
        <p:origin x="18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07143-3974-4C59-900A-5552DF965C70}"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2FAFB-E050-48E6-BAE6-2D9599AFB14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so.gov.vn/dan-s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so.gov.vn/dan-so/" TargetMode="External"/><Relationship Id="rId7" Type="http://schemas.openxmlformats.org/officeDocument/2006/relationships/hyperlink" Target="https://vi.wikipedia.org/wiki/%C4%90%C6%A1n_v%E1%BB%8B_h%C3%A0nh_ch%C3%ADnh_c%E1%BA%A5p_x%C3%A3_(Vi%E1%BB%87t_Nam)"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vi.wikipedia.org/wiki/%C4%90%C6%A1n_v%E1%BB%8B_h%C3%A0nh_ch%C3%ADnh" TargetMode="External"/><Relationship Id="rId5" Type="http://schemas.openxmlformats.org/officeDocument/2006/relationships/hyperlink" Target="https://vi.wikipedia.org/wiki/Vi%E1%BB%87t_Nam" TargetMode="External"/><Relationship Id="rId4" Type="http://schemas.openxmlformats.org/officeDocument/2006/relationships/hyperlink" Target="https://vi.wikipedia.org/wiki/T%C3%A2y_B%E1%BA%AFc_B%E1%BB%9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3</a:t>
            </a:fld>
            <a:endParaRPr lang="en-US"/>
          </a:p>
        </p:txBody>
      </p:sp>
    </p:spTree>
    <p:extLst>
      <p:ext uri="{BB962C8B-B14F-4D97-AF65-F5344CB8AC3E}">
        <p14:creationId xmlns:p14="http://schemas.microsoft.com/office/powerpoint/2010/main" val="256606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33333"/>
                </a:solidFill>
                <a:effectLst/>
                <a:highlight>
                  <a:srgbClr val="FFFFFF"/>
                </a:highlight>
                <a:latin typeface="small arial"/>
              </a:rPr>
              <a:t>Theo số liệu thống kê </a:t>
            </a:r>
            <a:r>
              <a:rPr lang="en-US" b="0" i="0" dirty="0">
                <a:solidFill>
                  <a:srgbClr val="333333"/>
                </a:solidFill>
                <a:effectLst/>
                <a:highlight>
                  <a:srgbClr val="FFFFFF"/>
                </a:highlight>
                <a:latin typeface="small arial"/>
              </a:rPr>
              <a:t>- </a:t>
            </a:r>
            <a:r>
              <a:rPr lang="vi-VN" b="0" i="0" dirty="0">
                <a:solidFill>
                  <a:srgbClr val="333333"/>
                </a:solidFill>
                <a:effectLst/>
                <a:highlight>
                  <a:srgbClr val="FFFFFF"/>
                </a:highlight>
                <a:latin typeface="small arial"/>
              </a:rPr>
              <a:t>dân số </a:t>
            </a:r>
            <a:r>
              <a:rPr lang="en-US" b="0" i="0" dirty="0">
                <a:solidFill>
                  <a:srgbClr val="333333"/>
                </a:solidFill>
                <a:effectLst/>
                <a:highlight>
                  <a:srgbClr val="FFFFFF"/>
                </a:highlight>
                <a:latin typeface="small arial"/>
              </a:rPr>
              <a:t>TP </a:t>
            </a:r>
            <a:r>
              <a:rPr lang="vi-VN" b="0" i="0" dirty="0">
                <a:solidFill>
                  <a:srgbClr val="333333"/>
                </a:solidFill>
                <a:effectLst/>
                <a:highlight>
                  <a:srgbClr val="FFFFFF"/>
                </a:highlight>
                <a:latin typeface="small arial"/>
              </a:rPr>
              <a:t>Hà Nội năm 2024 là</a:t>
            </a:r>
            <a:r>
              <a:rPr lang="vi-VN" b="0" i="0" dirty="0">
                <a:solidFill>
                  <a:srgbClr val="333333"/>
                </a:solidFill>
                <a:effectLst/>
                <a:highlight>
                  <a:srgbClr val="FFFF00"/>
                </a:highlight>
                <a:latin typeface="small arial"/>
              </a:rPr>
              <a:t> </a:t>
            </a:r>
            <a:r>
              <a:rPr lang="vi-VN" b="1" i="0" dirty="0">
                <a:solidFill>
                  <a:srgbClr val="333333"/>
                </a:solidFill>
                <a:effectLst/>
                <a:highlight>
                  <a:srgbClr val="FFFF00"/>
                </a:highlight>
                <a:latin typeface="small arial"/>
              </a:rPr>
              <a:t>khoảng 8,5 triệu người</a:t>
            </a:r>
            <a:r>
              <a:rPr lang="en-US" b="0" i="0" dirty="0">
                <a:solidFill>
                  <a:srgbClr val="333333"/>
                </a:solidFill>
                <a:effectLst/>
                <a:highlight>
                  <a:srgbClr val="FFFF00"/>
                </a:highlight>
                <a:latin typeface="small arial"/>
              </a:rPr>
              <a:t>, </a:t>
            </a:r>
            <a:r>
              <a:rPr lang="vi-VN" b="0" i="0" dirty="0">
                <a:solidFill>
                  <a:srgbClr val="333333"/>
                </a:solidFill>
                <a:effectLst/>
                <a:highlight>
                  <a:srgbClr val="FFFFFF"/>
                </a:highlight>
                <a:latin typeface="small arial"/>
              </a:rPr>
              <a:t>dân số </a:t>
            </a:r>
            <a:r>
              <a:rPr lang="en-US" b="0" i="0" dirty="0">
                <a:solidFill>
                  <a:srgbClr val="333333"/>
                </a:solidFill>
                <a:effectLst/>
                <a:highlight>
                  <a:srgbClr val="FFFFFF"/>
                </a:highlight>
                <a:latin typeface="small arial"/>
              </a:rPr>
              <a:t>TP </a:t>
            </a:r>
            <a:r>
              <a:rPr lang="vi-VN" b="0" i="0" dirty="0">
                <a:solidFill>
                  <a:srgbClr val="333333"/>
                </a:solidFill>
                <a:effectLst/>
                <a:highlight>
                  <a:srgbClr val="FFFFFF"/>
                </a:highlight>
                <a:latin typeface="small arial"/>
              </a:rPr>
              <a:t>Hà Nội là đông thứ hai của cả nước và có mật độ dân số cao thứ hai trong 63 tỉnh, thành phố trực thuộc Trung ương. Với mật độ dân số là 2.398 người/km</a:t>
            </a:r>
            <a:r>
              <a:rPr lang="en-US" b="0" i="0" baseline="30000" dirty="0">
                <a:solidFill>
                  <a:srgbClr val="333333"/>
                </a:solidFill>
                <a:effectLst/>
                <a:highlight>
                  <a:srgbClr val="FFFFFF"/>
                </a:highlight>
                <a:latin typeface="small arial"/>
              </a:rPr>
              <a:t>2</a:t>
            </a:r>
            <a:r>
              <a:rPr lang="vi-VN" b="0" i="0" dirty="0">
                <a:solidFill>
                  <a:srgbClr val="333333"/>
                </a:solidFill>
                <a:effectLst/>
                <a:highlight>
                  <a:srgbClr val="FFFFFF"/>
                </a:highlight>
                <a:latin typeface="small arial"/>
              </a:rPr>
              <a:t>, cao gấp 8,2 lần so với mật độ dân số cả nước.</a:t>
            </a:r>
          </a:p>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4</a:t>
            </a:fld>
            <a:endParaRPr lang="en-US"/>
          </a:p>
        </p:txBody>
      </p:sp>
    </p:spTree>
    <p:extLst>
      <p:ext uri="{BB962C8B-B14F-4D97-AF65-F5344CB8AC3E}">
        <p14:creationId xmlns:p14="http://schemas.microsoft.com/office/powerpoint/2010/main" val="254362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Arial" panose="020B0604020202020204" pitchFamily="34" charset="0"/>
              </a:rPr>
              <a:t>T</a:t>
            </a:r>
            <a:r>
              <a:rPr lang="vi-VN" b="0" i="0" dirty="0">
                <a:solidFill>
                  <a:srgbClr val="000000"/>
                </a:solidFill>
                <a:effectLst/>
                <a:highlight>
                  <a:srgbClr val="FFFFFF"/>
                </a:highlight>
                <a:latin typeface="Arial" panose="020B0604020202020204" pitchFamily="34" charset="0"/>
              </a:rPr>
              <a:t>ính đến tháng 1/2023, thì dân số Thành phố Hồ Chí Minh đạt 9,320,866 người.</a:t>
            </a:r>
            <a:r>
              <a:rPr lang="en-US" b="0" i="0" dirty="0">
                <a:solidFill>
                  <a:srgbClr val="000000"/>
                </a:solidFill>
                <a:effectLst/>
                <a:highlight>
                  <a:srgbClr val="FFFFFF"/>
                </a:highlight>
                <a:latin typeface="Arial" panose="020B0604020202020204" pitchFamily="34" charset="0"/>
              </a:rPr>
              <a:t> </a:t>
            </a:r>
            <a:r>
              <a:rPr lang="vi-VN" b="0" i="0" dirty="0">
                <a:solidFill>
                  <a:srgbClr val="444B59"/>
                </a:solidFill>
                <a:effectLst/>
                <a:highlight>
                  <a:srgbClr val="FFFFFF"/>
                </a:highlight>
                <a:latin typeface="Roboto" panose="02000000000000000000" pitchFamily="2" charset="0"/>
              </a:rPr>
              <a:t>TPHCM phân chia thành 19 quận và 5 huyện ngoại thành. Diện tích của TPHCM là 2.061km</a:t>
            </a:r>
            <a:r>
              <a:rPr lang="en-US" b="0" i="0" baseline="30000" dirty="0">
                <a:solidFill>
                  <a:srgbClr val="444B59"/>
                </a:solidFill>
                <a:effectLst/>
                <a:highlight>
                  <a:srgbClr val="FFFFFF"/>
                </a:highlight>
                <a:latin typeface="Roboto" panose="02000000000000000000" pitchFamily="2" charset="0"/>
              </a:rPr>
              <a:t>2</a:t>
            </a:r>
            <a:r>
              <a:rPr lang="vi-VN" b="0" i="0" dirty="0">
                <a:solidFill>
                  <a:srgbClr val="444B59"/>
                </a:solidFill>
                <a:effectLst/>
                <a:highlight>
                  <a:srgbClr val="FFFFFF"/>
                </a:highlight>
                <a:latin typeface="Roboto" panose="02000000000000000000" pitchFamily="2" charset="0"/>
              </a:rPr>
              <a:t>. </a:t>
            </a:r>
            <a:r>
              <a:rPr lang="vi-VN" b="1" i="0" dirty="0">
                <a:solidFill>
                  <a:srgbClr val="444B59"/>
                </a:solidFill>
                <a:effectLst/>
                <a:highlight>
                  <a:srgbClr val="FFFFFF"/>
                </a:highlight>
                <a:latin typeface="Roboto" panose="02000000000000000000" pitchFamily="2" charset="0"/>
              </a:rPr>
              <a:t>Mật độ dân số TPHCM tính đến thời điểm hiện tại là 9.271.351.</a:t>
            </a:r>
            <a:r>
              <a:rPr lang="vi-VN" b="0" i="0" dirty="0">
                <a:solidFill>
                  <a:srgbClr val="444B59"/>
                </a:solidFill>
                <a:effectLst/>
                <a:highlight>
                  <a:srgbClr val="FFFFFF"/>
                </a:highlight>
                <a:latin typeface="Roboto" panose="02000000000000000000" pitchFamily="2" charset="0"/>
              </a:rPr>
              <a:t> Theo thống kê, </a:t>
            </a:r>
            <a:r>
              <a:rPr lang="en-US" b="0" i="0" dirty="0">
                <a:solidFill>
                  <a:srgbClr val="444B59"/>
                </a:solidFill>
                <a:effectLst/>
                <a:highlight>
                  <a:srgbClr val="FFFFFF"/>
                </a:highlight>
                <a:latin typeface="Roboto" panose="02000000000000000000" pitchFamily="2" charset="0"/>
              </a:rPr>
              <a:t>HCM </a:t>
            </a:r>
            <a:r>
              <a:rPr lang="vi-VN" b="0" i="0" dirty="0">
                <a:solidFill>
                  <a:srgbClr val="444B59"/>
                </a:solidFill>
                <a:effectLst/>
                <a:highlight>
                  <a:srgbClr val="FFFFFF"/>
                </a:highlight>
                <a:latin typeface="Roboto" panose="02000000000000000000" pitchFamily="2" charset="0"/>
              </a:rPr>
              <a:t>là một trong những </a:t>
            </a:r>
            <a:r>
              <a:rPr lang="en-US" b="0" i="0" dirty="0">
                <a:solidFill>
                  <a:srgbClr val="444B59"/>
                </a:solidFill>
                <a:effectLst/>
                <a:highlight>
                  <a:srgbClr val="FFFFFF"/>
                </a:highlight>
                <a:latin typeface="Roboto" panose="02000000000000000000" pitchFamily="2" charset="0"/>
              </a:rPr>
              <a:t>TP </a:t>
            </a:r>
            <a:r>
              <a:rPr lang="vi-VN" b="0" i="0" dirty="0">
                <a:solidFill>
                  <a:srgbClr val="444B59"/>
                </a:solidFill>
                <a:effectLst/>
                <a:highlight>
                  <a:srgbClr val="FFFFFF"/>
                </a:highlight>
                <a:latin typeface="Roboto" panose="02000000000000000000" pitchFamily="2" charset="0"/>
              </a:rPr>
              <a:t>có mật độ dân số đông nhất toàn tỉnh, cao hơn cả Hà Nội.</a:t>
            </a:r>
            <a:r>
              <a:rPr lang="en-US" b="0" i="0" dirty="0">
                <a:solidFill>
                  <a:srgbClr val="444B59"/>
                </a:solidFill>
                <a:effectLst/>
                <a:highlight>
                  <a:srgbClr val="FFFFFF"/>
                </a:highlight>
                <a:latin typeface="Roboto" panose="02000000000000000000" pitchFamily="2" charset="0"/>
              </a:rPr>
              <a:t> M</a:t>
            </a:r>
            <a:r>
              <a:rPr lang="vi-VN" b="0" i="0" dirty="0">
                <a:solidFill>
                  <a:srgbClr val="444B59"/>
                </a:solidFill>
                <a:effectLst/>
                <a:highlight>
                  <a:srgbClr val="FFFFFF"/>
                </a:highlight>
                <a:latin typeface="Roboto" panose="02000000000000000000" pitchFamily="2" charset="0"/>
              </a:rPr>
              <a:t>ật độ dân số của </a:t>
            </a:r>
            <a:r>
              <a:rPr lang="en-US" b="0" i="0" dirty="0">
                <a:solidFill>
                  <a:srgbClr val="444B59"/>
                </a:solidFill>
                <a:effectLst/>
                <a:highlight>
                  <a:srgbClr val="FFFFFF"/>
                </a:highlight>
                <a:latin typeface="Roboto" panose="02000000000000000000" pitchFamily="2" charset="0"/>
              </a:rPr>
              <a:t>TP </a:t>
            </a:r>
            <a:r>
              <a:rPr lang="vi-VN" b="0" i="0" dirty="0">
                <a:solidFill>
                  <a:srgbClr val="444B59"/>
                </a:solidFill>
                <a:effectLst/>
                <a:highlight>
                  <a:srgbClr val="FFFFFF"/>
                </a:highlight>
                <a:latin typeface="Roboto" panose="02000000000000000000" pitchFamily="2" charset="0"/>
              </a:rPr>
              <a:t>Hồ Chí Minh là 4.292 người/km²</a:t>
            </a:r>
            <a:endParaRPr lang="en-US" dirty="0"/>
          </a:p>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5</a:t>
            </a:fld>
            <a:endParaRPr lang="en-US"/>
          </a:p>
        </p:txBody>
      </p:sp>
    </p:spTree>
    <p:extLst>
      <p:ext uri="{BB962C8B-B14F-4D97-AF65-F5344CB8AC3E}">
        <p14:creationId xmlns:p14="http://schemas.microsoft.com/office/powerpoint/2010/main" val="168143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i="0" dirty="0">
                <a:solidFill>
                  <a:srgbClr val="333333"/>
                </a:solidFill>
                <a:effectLst/>
                <a:highlight>
                  <a:srgbClr val="FFFFFF"/>
                </a:highlight>
                <a:latin typeface="Roboto" panose="02000000000000000000" pitchFamily="2" charset="0"/>
              </a:rPr>
              <a:t>Dân số Hải Phòng là 2.088.020</a:t>
            </a:r>
            <a:r>
              <a:rPr lang="vi-VN" b="0" i="0" dirty="0">
                <a:solidFill>
                  <a:srgbClr val="333333"/>
                </a:solidFill>
                <a:effectLst/>
                <a:highlight>
                  <a:srgbClr val="FFFFFF"/>
                </a:highlight>
                <a:latin typeface="Roboto" panose="02000000000000000000" pitchFamily="2" charset="0"/>
              </a:rPr>
              <a:t> </a:t>
            </a:r>
            <a:r>
              <a:rPr lang="vi-VN" b="1" i="0" dirty="0">
                <a:solidFill>
                  <a:srgbClr val="333333"/>
                </a:solidFill>
                <a:effectLst/>
                <a:highlight>
                  <a:srgbClr val="FFFFFF"/>
                </a:highlight>
                <a:latin typeface="Roboto" panose="02000000000000000000" pitchFamily="2" charset="0"/>
              </a:rPr>
              <a:t>người tính đến năm 2022 theo ước tính trung bình của </a:t>
            </a:r>
            <a:r>
              <a:rPr lang="vi-VN" b="1" i="0" u="sng" dirty="0">
                <a:solidFill>
                  <a:srgbClr val="1E73BE"/>
                </a:solidFill>
                <a:effectLst/>
                <a:highlight>
                  <a:srgbClr val="FFFFFF"/>
                </a:highlight>
                <a:latin typeface="Roboto" panose="02000000000000000000" pitchFamily="2" charset="0"/>
                <a:hlinkClick r:id="rId3"/>
              </a:rPr>
              <a:t>Tổng cục Thống kê Việt Nam</a:t>
            </a:r>
            <a:r>
              <a:rPr lang="vi-VN" b="0" i="0" dirty="0">
                <a:solidFill>
                  <a:srgbClr val="333333"/>
                </a:solidFill>
                <a:effectLst/>
                <a:highlight>
                  <a:srgbClr val="FFFFFF"/>
                </a:highlight>
                <a:latin typeface="Roboto" panose="02000000000000000000" pitchFamily="2" charset="0"/>
              </a:rPr>
              <a:t>,</a:t>
            </a:r>
            <a:r>
              <a:rPr lang="en-US" b="0" i="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Mật độ dân số 1368</a:t>
            </a:r>
            <a:r>
              <a:rPr lang="en-US" b="0" i="0" dirty="0">
                <a:solidFill>
                  <a:srgbClr val="333333"/>
                </a:solidFill>
                <a:effectLst/>
                <a:highlight>
                  <a:srgbClr val="FFFFFF"/>
                </a:highlight>
                <a:latin typeface="Roboto" panose="02000000000000000000" pitchFamily="2" charset="0"/>
              </a:rPr>
              <a:t> n</a:t>
            </a:r>
            <a:r>
              <a:rPr lang="vi-VN" b="0" i="0" dirty="0">
                <a:solidFill>
                  <a:srgbClr val="333333"/>
                </a:solidFill>
                <a:effectLst/>
                <a:highlight>
                  <a:srgbClr val="FFFFFF"/>
                </a:highlight>
                <a:latin typeface="Roboto" panose="02000000000000000000" pitchFamily="2" charset="0"/>
              </a:rPr>
              <a:t>gười/</a:t>
            </a:r>
            <a:r>
              <a:rPr lang="en-US" b="0" i="0" dirty="0">
                <a:solidFill>
                  <a:srgbClr val="333333"/>
                </a:solidFill>
                <a:effectLst/>
                <a:highlight>
                  <a:srgbClr val="FFFFFF"/>
                </a:highlight>
                <a:latin typeface="Roboto" panose="02000000000000000000" pitchFamily="2" charset="0"/>
              </a:rPr>
              <a:t>k</a:t>
            </a:r>
            <a:r>
              <a:rPr lang="vi-VN" b="0" i="0" dirty="0">
                <a:solidFill>
                  <a:srgbClr val="333333"/>
                </a:solidFill>
                <a:effectLst/>
                <a:highlight>
                  <a:srgbClr val="FFFFFF"/>
                </a:highlight>
                <a:latin typeface="Roboto" panose="02000000000000000000" pitchFamily="2" charset="0"/>
              </a:rPr>
              <a:t>m</a:t>
            </a:r>
            <a:r>
              <a:rPr lang="en-US" b="0" i="0" baseline="30000" dirty="0">
                <a:solidFill>
                  <a:srgbClr val="333333"/>
                </a:solidFill>
                <a:effectLst/>
                <a:highlight>
                  <a:srgbClr val="FFFFFF"/>
                </a:highlight>
                <a:latin typeface="Roboto" panose="02000000000000000000" pitchFamily="2" charset="0"/>
              </a:rPr>
              <a:t>2</a:t>
            </a:r>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6</a:t>
            </a:fld>
            <a:endParaRPr lang="en-US"/>
          </a:p>
        </p:txBody>
      </p:sp>
    </p:spTree>
    <p:extLst>
      <p:ext uri="{BB962C8B-B14F-4D97-AF65-F5344CB8AC3E}">
        <p14:creationId xmlns:p14="http://schemas.microsoft.com/office/powerpoint/2010/main" val="1972612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highlight>
                  <a:srgbClr val="FFFFFF"/>
                </a:highlight>
                <a:latin typeface="Times New Roman" panose="02020603050405020304" pitchFamily="18" charset="0"/>
              </a:rPr>
              <a:t>Tỉnh </a:t>
            </a:r>
            <a:r>
              <a:rPr lang="vi-VN" b="1" i="0" dirty="0">
                <a:solidFill>
                  <a:srgbClr val="000000"/>
                </a:solidFill>
                <a:effectLst/>
                <a:highlight>
                  <a:srgbClr val="FFFFFF"/>
                </a:highlight>
                <a:latin typeface="Times New Roman" panose="02020603050405020304" pitchFamily="18" charset="0"/>
              </a:rPr>
              <a:t>Lai Châu là địa phương có mật</a:t>
            </a:r>
            <a:r>
              <a:rPr lang="en-US" b="1" i="0" dirty="0">
                <a:solidFill>
                  <a:srgbClr val="000000"/>
                </a:solidFill>
                <a:effectLst/>
                <a:highlight>
                  <a:srgbClr val="FFFFFF"/>
                </a:highlight>
                <a:latin typeface="Times New Roman" panose="02020603050405020304" pitchFamily="18" charset="0"/>
              </a:rPr>
              <a:t> </a:t>
            </a:r>
            <a:r>
              <a:rPr lang="en-US" b="1" i="0" dirty="0" err="1">
                <a:solidFill>
                  <a:srgbClr val="000000"/>
                </a:solidFill>
                <a:effectLst/>
                <a:highlight>
                  <a:srgbClr val="FFFFFF"/>
                </a:highlight>
                <a:latin typeface="Times New Roman" panose="02020603050405020304" pitchFamily="18" charset="0"/>
              </a:rPr>
              <a:t>độ</a:t>
            </a:r>
            <a:r>
              <a:rPr lang="en-US" b="1" i="0" dirty="0">
                <a:solidFill>
                  <a:srgbClr val="000000"/>
                </a:solidFill>
                <a:effectLst/>
                <a:highlight>
                  <a:srgbClr val="FFFFFF"/>
                </a:highlight>
                <a:latin typeface="Times New Roman" panose="02020603050405020304" pitchFamily="18" charset="0"/>
              </a:rPr>
              <a:t> </a:t>
            </a:r>
            <a:r>
              <a:rPr lang="en-US" b="1" i="0" dirty="0" err="1">
                <a:solidFill>
                  <a:srgbClr val="000000"/>
                </a:solidFill>
                <a:effectLst/>
                <a:highlight>
                  <a:srgbClr val="FFFFFF"/>
                </a:highlight>
                <a:latin typeface="Times New Roman" panose="02020603050405020304" pitchFamily="18" charset="0"/>
              </a:rPr>
              <a:t>dân</a:t>
            </a:r>
            <a:r>
              <a:rPr lang="en-US" b="1" i="0" dirty="0">
                <a:solidFill>
                  <a:srgbClr val="000000"/>
                </a:solidFill>
                <a:effectLst/>
                <a:highlight>
                  <a:srgbClr val="FFFFFF"/>
                </a:highlight>
                <a:latin typeface="Times New Roman" panose="02020603050405020304" pitchFamily="18" charset="0"/>
              </a:rPr>
              <a:t> </a:t>
            </a:r>
            <a:r>
              <a:rPr lang="en-US" b="1" i="0" dirty="0" err="1">
                <a:solidFill>
                  <a:srgbClr val="000000"/>
                </a:solidFill>
                <a:effectLst/>
                <a:highlight>
                  <a:srgbClr val="FFFFFF"/>
                </a:highlight>
                <a:latin typeface="Times New Roman" panose="02020603050405020304" pitchFamily="18" charset="0"/>
              </a:rPr>
              <a:t>số</a:t>
            </a:r>
            <a:r>
              <a:rPr lang="en-US" b="1" i="0" dirty="0">
                <a:solidFill>
                  <a:srgbClr val="000000"/>
                </a:solidFill>
                <a:effectLst/>
                <a:highlight>
                  <a:srgbClr val="FFFFFF"/>
                </a:highlight>
                <a:latin typeface="Times New Roman" panose="02020603050405020304" pitchFamily="18" charset="0"/>
              </a:rPr>
              <a:t> </a:t>
            </a:r>
            <a:r>
              <a:rPr lang="vi-VN" b="1" i="0" dirty="0">
                <a:solidFill>
                  <a:srgbClr val="000000"/>
                </a:solidFill>
                <a:effectLst/>
                <a:highlight>
                  <a:srgbClr val="FFFFFF"/>
                </a:highlight>
                <a:latin typeface="Times New Roman" panose="02020603050405020304" pitchFamily="18" charset="0"/>
              </a:rPr>
              <a:t>thấp nhất</a:t>
            </a:r>
            <a:r>
              <a:rPr lang="en-US" b="1" i="0" dirty="0">
                <a:solidFill>
                  <a:srgbClr val="000000"/>
                </a:solidFill>
                <a:effectLst/>
                <a:highlight>
                  <a:srgbClr val="FFFFFF"/>
                </a:highlight>
                <a:latin typeface="Times New Roman" panose="02020603050405020304" pitchFamily="18" charset="0"/>
              </a:rPr>
              <a:t>:</a:t>
            </a:r>
            <a:r>
              <a:rPr lang="vi-VN" b="0" i="0" dirty="0">
                <a:solidFill>
                  <a:srgbClr val="000000"/>
                </a:solidFill>
                <a:effectLst/>
                <a:highlight>
                  <a:srgbClr val="FFFFFF"/>
                </a:highlight>
                <a:latin typeface="Times New Roman" panose="02020603050405020304" pitchFamily="18" charset="0"/>
              </a:rPr>
              <a:t> 53 người/km</a:t>
            </a:r>
            <a:r>
              <a:rPr lang="en-US" b="0" i="0" baseline="30000" dirty="0">
                <a:solidFill>
                  <a:srgbClr val="000000"/>
                </a:solidFill>
                <a:effectLst/>
                <a:highlight>
                  <a:srgbClr val="FFFFFF"/>
                </a:highlight>
                <a:latin typeface="Times New Roman" panose="02020603050405020304" pitchFamily="18" charset="0"/>
              </a:rPr>
              <a:t>2</a:t>
            </a:r>
            <a:r>
              <a:rPr lang="vi-VN" b="0" i="0" dirty="0">
                <a:solidFill>
                  <a:srgbClr val="000000"/>
                </a:solidFill>
                <a:effectLst/>
                <a:highlight>
                  <a:srgbClr val="FFFFFF"/>
                </a:highlight>
                <a:latin typeface="Times New Roman" panose="02020603050405020304" pitchFamily="18" charset="0"/>
              </a:rPr>
              <a:t> (diện tích hơn 9.068 km</a:t>
            </a:r>
            <a:r>
              <a:rPr lang="en-US" b="0" i="0" baseline="30000" dirty="0">
                <a:solidFill>
                  <a:srgbClr val="000000"/>
                </a:solidFill>
                <a:effectLst/>
                <a:highlight>
                  <a:srgbClr val="FFFFFF"/>
                </a:highlight>
                <a:latin typeface="Times New Roman" panose="02020603050405020304" pitchFamily="18" charset="0"/>
              </a:rPr>
              <a:t>2</a:t>
            </a:r>
            <a:r>
              <a:rPr lang="vi-VN" b="0" i="0" dirty="0">
                <a:solidFill>
                  <a:srgbClr val="000000"/>
                </a:solidFill>
                <a:effectLst/>
                <a:highlight>
                  <a:srgbClr val="FFFFFF"/>
                </a:highlight>
                <a:latin typeface="Times New Roman" panose="02020603050405020304" pitchFamily="18" charset="0"/>
              </a:rPr>
              <a:t>; dân số 478,4 nghìn người)</a:t>
            </a:r>
            <a:r>
              <a:rPr lang="en-US" b="0" i="0" dirty="0">
                <a:solidFill>
                  <a:srgbClr val="000000"/>
                </a:solidFill>
                <a:effectLst/>
                <a:highlight>
                  <a:srgbClr val="FFFFFF"/>
                </a:highlight>
                <a:latin typeface="Times New Roman" panose="02020603050405020304" pitchFamily="18" charset="0"/>
              </a:rPr>
              <a:t>. </a:t>
            </a:r>
            <a:r>
              <a:rPr lang="vi-VN" b="0" i="0" dirty="0">
                <a:solidFill>
                  <a:srgbClr val="000000"/>
                </a:solidFill>
                <a:effectLst/>
                <a:highlight>
                  <a:srgbClr val="FFFFFF"/>
                </a:highlight>
                <a:latin typeface="Times New Roman" panose="02020603050405020304" pitchFamily="18" charset="0"/>
              </a:rPr>
              <a:t>Tầm nhìn đến năm 2050, Lai Châu là tỉnh biên giới xanh, văn minh, giàu bản sắc văn hoá, phát triển toàn diện, bền vững; kết cấu hạ tầng nông thôn được hiện đại hóa, đạt đầy đủ các tiêu chí của nông thôn mới, trở thành tỉnh thuộc nhóm phát triển khá của vùng Trung du và miền núi Bắc Bộ.</a:t>
            </a:r>
            <a:r>
              <a:rPr lang="vi-VN" b="1" i="0" dirty="0">
                <a:solidFill>
                  <a:srgbClr val="000000"/>
                </a:solidFill>
                <a:effectLst/>
                <a:highlight>
                  <a:srgbClr val="FFFFFF"/>
                </a:highligh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7</a:t>
            </a:fld>
            <a:endParaRPr lang="en-US"/>
          </a:p>
        </p:txBody>
      </p:sp>
    </p:spTree>
    <p:extLst>
      <p:ext uri="{BB962C8B-B14F-4D97-AF65-F5344CB8AC3E}">
        <p14:creationId xmlns:p14="http://schemas.microsoft.com/office/powerpoint/2010/main" val="67578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444545"/>
                </a:solidFill>
                <a:effectLst/>
                <a:highlight>
                  <a:srgbClr val="FFFFFF"/>
                </a:highlight>
                <a:latin typeface="arial" panose="020B0604020202020204" pitchFamily="34" charset="0"/>
              </a:rPr>
              <a:t>Điện Biên là tỉnh miền núi thuộc vùng Tây Bắc Bộ của Việt Nam. Tỉnh được thành lập vào ngày 1 tháng 1 năm 2004, tách ra từ một nửa diện tích phía tây và nam của tỉnh Lai Châu</a:t>
            </a:r>
            <a:r>
              <a:rPr lang="en-US" b="0" i="0" dirty="0">
                <a:solidFill>
                  <a:srgbClr val="444545"/>
                </a:solidFill>
                <a:effectLst/>
                <a:highlight>
                  <a:srgbClr val="FFFFFF"/>
                </a:highlight>
                <a:latin typeface="arial" panose="020B0604020202020204" pitchFamily="34" charset="0"/>
              </a:rPr>
              <a:t>. </a:t>
            </a:r>
            <a:r>
              <a:rPr lang="vi-VN" b="0" i="0" dirty="0">
                <a:solidFill>
                  <a:srgbClr val="202122"/>
                </a:solidFill>
                <a:effectLst/>
                <a:highlight>
                  <a:srgbClr val="FFFFFF"/>
                </a:highlight>
                <a:latin typeface="Arial" panose="020B0604020202020204" pitchFamily="34" charset="0"/>
              </a:rPr>
              <a:t>Tỉnh Điện Biên có 10 đơn vị hành chính cấp huyện, bao gồm 1 thành phố, 1 thị xã và 8 huyện với 129 đơn vị hành chính cấp xã, bao gồm 9 phường, 5 thị trấn và 115 xã</a:t>
            </a:r>
            <a:r>
              <a:rPr lang="en-US" b="0" i="0" dirty="0">
                <a:solidFill>
                  <a:srgbClr val="202122"/>
                </a:solidFill>
                <a:effectLst/>
                <a:highlight>
                  <a:srgbClr val="FFFFFF"/>
                </a:highlight>
                <a:latin typeface="Arial" panose="020B0604020202020204" pitchFamily="34" charset="0"/>
              </a:rPr>
              <a:t>. </a:t>
            </a:r>
            <a:r>
              <a:rPr lang="vi-VN" b="0" i="0" dirty="0">
                <a:solidFill>
                  <a:srgbClr val="313131"/>
                </a:solidFill>
                <a:effectLst/>
                <a:highlight>
                  <a:srgbClr val="FFFFFF"/>
                </a:highlight>
                <a:latin typeface="Source Serif Pro" panose="020F0502020204030204" pitchFamily="18" charset="0"/>
              </a:rPr>
              <a:t>Theo Tổng cục thống kê, năm 2021, dân số tỉnh Điện Biên khoảng 0,63 triệu người, mật độ dân số là 66 người/km</a:t>
            </a:r>
            <a:r>
              <a:rPr lang="en-US" b="0" i="0" baseline="30000" dirty="0">
                <a:solidFill>
                  <a:srgbClr val="313131"/>
                </a:solidFill>
                <a:effectLst/>
                <a:highlight>
                  <a:srgbClr val="FFFFFF"/>
                </a:highlight>
                <a:latin typeface="Source Serif Pro" panose="020F0502020204030204" pitchFamily="18" charset="0"/>
              </a:rPr>
              <a:t>2</a:t>
            </a:r>
            <a:r>
              <a:rPr lang="vi-VN" b="0" i="0" dirty="0">
                <a:solidFill>
                  <a:srgbClr val="313131"/>
                </a:solidFill>
                <a:effectLst/>
                <a:highlight>
                  <a:srgbClr val="FFFFFF"/>
                </a:highlight>
                <a:latin typeface="Source Serif Pro" panose="020F0502020204030204" pitchFamily="18" charset="0"/>
              </a:rPr>
              <a:t>, diện tích 9.539,92 km</a:t>
            </a:r>
            <a:r>
              <a:rPr lang="en-US" b="0" i="0" baseline="30000" dirty="0">
                <a:solidFill>
                  <a:srgbClr val="313131"/>
                </a:solidFill>
                <a:effectLst/>
                <a:highlight>
                  <a:srgbClr val="FFFFFF"/>
                </a:highlight>
                <a:latin typeface="Source Serif Pro" panose="020F0502020204030204" pitchFamily="18" charset="0"/>
              </a:rPr>
              <a:t>2</a:t>
            </a:r>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8</a:t>
            </a:fld>
            <a:endParaRPr lang="en-US"/>
          </a:p>
        </p:txBody>
      </p:sp>
    </p:spTree>
    <p:extLst>
      <p:ext uri="{BB962C8B-B14F-4D97-AF65-F5344CB8AC3E}">
        <p14:creationId xmlns:p14="http://schemas.microsoft.com/office/powerpoint/2010/main" val="407997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i="0" dirty="0">
                <a:solidFill>
                  <a:srgbClr val="333333"/>
                </a:solidFill>
                <a:effectLst/>
                <a:highlight>
                  <a:srgbClr val="FFFFFF"/>
                </a:highlight>
                <a:latin typeface="Roboto" panose="02000000000000000000" pitchFamily="2" charset="0"/>
              </a:rPr>
              <a:t>Dân số Sơn La là 1.300.130</a:t>
            </a:r>
            <a:r>
              <a:rPr lang="vi-VN" b="0" i="0" dirty="0">
                <a:solidFill>
                  <a:srgbClr val="333333"/>
                </a:solidFill>
                <a:effectLst/>
                <a:highlight>
                  <a:srgbClr val="FFFFFF"/>
                </a:highlight>
                <a:latin typeface="Roboto" panose="02000000000000000000" pitchFamily="2" charset="0"/>
              </a:rPr>
              <a:t> </a:t>
            </a:r>
            <a:r>
              <a:rPr lang="vi-VN" b="1" i="0" dirty="0">
                <a:solidFill>
                  <a:srgbClr val="333333"/>
                </a:solidFill>
                <a:effectLst/>
                <a:highlight>
                  <a:srgbClr val="FFFFFF"/>
                </a:highlight>
                <a:latin typeface="Roboto" panose="02000000000000000000" pitchFamily="2" charset="0"/>
              </a:rPr>
              <a:t>người tính đến năm 2022 theo ước tính trung bình của </a:t>
            </a:r>
            <a:r>
              <a:rPr lang="vi-VN" b="1" i="0" u="none" strike="noStrike" dirty="0">
                <a:solidFill>
                  <a:srgbClr val="1E73BE"/>
                </a:solidFill>
                <a:effectLst/>
                <a:highlight>
                  <a:srgbClr val="FFFFFF"/>
                </a:highlight>
                <a:latin typeface="Roboto" panose="02000000000000000000" pitchFamily="2" charset="0"/>
                <a:hlinkClick r:id="rId3"/>
              </a:rPr>
              <a:t>Tổng cục Thống kê Việt Nam</a:t>
            </a:r>
            <a:r>
              <a:rPr lang="vi-VN" b="0" i="0" dirty="0">
                <a:solidFill>
                  <a:srgbClr val="333333"/>
                </a:solidFill>
                <a:effectLst/>
                <a:highlight>
                  <a:srgbClr val="FFFFFF"/>
                </a:highlight>
                <a:latin typeface="Roboto" panose="02000000000000000000" pitchFamily="2" charset="0"/>
              </a:rPr>
              <a:t>,</a:t>
            </a:r>
            <a:r>
              <a:rPr lang="vi-VN" b="1" i="0" dirty="0">
                <a:solidFill>
                  <a:srgbClr val="333333"/>
                </a:solidFill>
                <a:effectLst/>
                <a:highlight>
                  <a:srgbClr val="FFFFFF"/>
                </a:highlight>
                <a:latin typeface="Roboto" panose="02000000000000000000" pitchFamily="2" charset="0"/>
              </a:rPr>
              <a:t> đứng thứ 27 cả nước</a:t>
            </a:r>
            <a:r>
              <a:rPr lang="en-US" b="1"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Diện</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tích</a:t>
            </a:r>
            <a:r>
              <a:rPr lang="en-US" b="0" i="0" dirty="0">
                <a:solidFill>
                  <a:srgbClr val="333333"/>
                </a:solidFill>
                <a:effectLst/>
                <a:highlight>
                  <a:srgbClr val="FFFFFF"/>
                </a:highlight>
                <a:latin typeface="Roboto" panose="02000000000000000000" pitchFamily="2" charset="0"/>
              </a:rPr>
              <a:t> 14.110 km</a:t>
            </a:r>
            <a:r>
              <a:rPr lang="en-US" b="0" i="0" baseline="30000" dirty="0">
                <a:solidFill>
                  <a:srgbClr val="333333"/>
                </a:solidFill>
                <a:effectLst/>
                <a:highlight>
                  <a:srgbClr val="FFFFFF"/>
                </a:highlight>
                <a:latin typeface="Roboto" panose="02000000000000000000" pitchFamily="2" charset="0"/>
              </a:rPr>
              <a:t>2</a:t>
            </a:r>
            <a:r>
              <a:rPr lang="en-US" b="0" i="0" baseline="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Mật độ dân số </a:t>
            </a:r>
            <a:r>
              <a:rPr lang="en-US" b="0" i="0" dirty="0">
                <a:solidFill>
                  <a:srgbClr val="333333"/>
                </a:solidFill>
                <a:effectLst/>
                <a:highlight>
                  <a:srgbClr val="FFFFFF"/>
                </a:highlight>
                <a:latin typeface="Roboto" panose="02000000000000000000" pitchFamily="2" charset="0"/>
              </a:rPr>
              <a:t>92 n</a:t>
            </a:r>
            <a:r>
              <a:rPr lang="vi-VN" b="0" i="0" dirty="0">
                <a:solidFill>
                  <a:srgbClr val="333333"/>
                </a:solidFill>
                <a:effectLst/>
                <a:highlight>
                  <a:srgbClr val="FFFFFF"/>
                </a:highlight>
                <a:latin typeface="Roboto" panose="02000000000000000000" pitchFamily="2" charset="0"/>
              </a:rPr>
              <a:t>gười/</a:t>
            </a:r>
            <a:r>
              <a:rPr lang="en-US" b="0" i="0" dirty="0">
                <a:solidFill>
                  <a:srgbClr val="333333"/>
                </a:solidFill>
                <a:effectLst/>
                <a:highlight>
                  <a:srgbClr val="FFFFFF"/>
                </a:highlight>
                <a:latin typeface="Roboto" panose="02000000000000000000" pitchFamily="2" charset="0"/>
              </a:rPr>
              <a:t>k</a:t>
            </a:r>
            <a:r>
              <a:rPr lang="vi-VN" b="0" i="0" dirty="0">
                <a:solidFill>
                  <a:srgbClr val="333333"/>
                </a:solidFill>
                <a:effectLst/>
                <a:highlight>
                  <a:srgbClr val="FFFFFF"/>
                </a:highlight>
                <a:latin typeface="Roboto" panose="02000000000000000000" pitchFamily="2" charset="0"/>
              </a:rPr>
              <a:t>m</a:t>
            </a:r>
            <a:r>
              <a:rPr lang="en-US" b="0" i="0" baseline="30000" dirty="0">
                <a:solidFill>
                  <a:srgbClr val="333333"/>
                </a:solidFill>
                <a:effectLst/>
                <a:highlight>
                  <a:srgbClr val="FFFFFF"/>
                </a:highlight>
                <a:latin typeface="Roboto" panose="02000000000000000000" pitchFamily="2" charset="0"/>
              </a:rPr>
              <a:t>2</a:t>
            </a:r>
            <a:endParaRPr lang="vi-VN" b="0" i="0" dirty="0">
              <a:solidFill>
                <a:srgbClr val="333333"/>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b="1" i="0" dirty="0">
                <a:solidFill>
                  <a:srgbClr val="202122"/>
                </a:solidFill>
                <a:effectLst/>
                <a:highlight>
                  <a:srgbClr val="FFFFFF"/>
                </a:highlight>
                <a:latin typeface="Arial" panose="020B0604020202020204" pitchFamily="34" charset="0"/>
              </a:rPr>
              <a:t>Sơn La</a:t>
            </a:r>
            <a:r>
              <a:rPr lang="vi-VN" b="0" i="0" dirty="0">
                <a:solidFill>
                  <a:srgbClr val="202122"/>
                </a:solidFill>
                <a:effectLst/>
                <a:highlight>
                  <a:srgbClr val="FFFFFF"/>
                </a:highlight>
                <a:latin typeface="Arial" panose="020B0604020202020204" pitchFamily="34" charset="0"/>
              </a:rPr>
              <a:t> là một tỉnh miền núi, vùng cao, nằm ở </a:t>
            </a:r>
            <a:r>
              <a:rPr lang="vi-VN" b="0" i="0" u="none" strike="noStrike" dirty="0">
                <a:effectLst/>
                <a:highlight>
                  <a:srgbClr val="FFFFFF"/>
                </a:highlight>
                <a:latin typeface="Arial" panose="020B0604020202020204" pitchFamily="34" charset="0"/>
                <a:hlinkClick r:id="rId4" tooltip="Tây Bắc Bộ"/>
              </a:rPr>
              <a:t>vùng Tây Bắc</a:t>
            </a:r>
            <a:r>
              <a:rPr lang="vi-VN" b="0" i="0" dirty="0">
                <a:solidFill>
                  <a:srgbClr val="202122"/>
                </a:solidFill>
                <a:effectLst/>
                <a:highlight>
                  <a:srgbClr val="FFFFFF"/>
                </a:highlight>
                <a:latin typeface="Arial" panose="020B0604020202020204" pitchFamily="34" charset="0"/>
              </a:rPr>
              <a:t> </a:t>
            </a:r>
            <a:r>
              <a:rPr lang="vi-VN" b="0" i="0" u="none" strike="noStrike" dirty="0">
                <a:effectLst/>
                <a:highlight>
                  <a:srgbClr val="FFFFFF"/>
                </a:highlight>
                <a:latin typeface="Arial" panose="020B0604020202020204" pitchFamily="34" charset="0"/>
                <a:hlinkClick r:id="rId5" tooltip="Việt Nam"/>
              </a:rPr>
              <a:t>Việt Nam</a:t>
            </a:r>
            <a:r>
              <a:rPr lang="en-US" b="0" i="0" u="none" strike="noStrike" dirty="0">
                <a:effectLst/>
                <a:highlight>
                  <a:srgbClr val="FFFFFF"/>
                </a:highlight>
                <a:latin typeface="Arial" panose="020B0604020202020204" pitchFamily="34" charset="0"/>
              </a:rPr>
              <a:t>. </a:t>
            </a:r>
            <a:r>
              <a:rPr lang="vi-VN" b="0" i="0" dirty="0">
                <a:solidFill>
                  <a:srgbClr val="202122"/>
                </a:solidFill>
                <a:effectLst/>
                <a:highlight>
                  <a:srgbClr val="FFFFFF"/>
                </a:highlight>
                <a:latin typeface="Arial" panose="020B0604020202020204" pitchFamily="34" charset="0"/>
              </a:rPr>
              <a:t>Tỉnh Sơn La có 12 </a:t>
            </a:r>
            <a:r>
              <a:rPr lang="vi-VN" b="0" i="0" u="none" strike="noStrike" dirty="0">
                <a:effectLst/>
                <a:highlight>
                  <a:srgbClr val="FFFFFF"/>
                </a:highlight>
                <a:latin typeface="Arial" panose="020B0604020202020204" pitchFamily="34" charset="0"/>
                <a:hlinkClick r:id="rId6" tooltip="Đơn vị hành chính"/>
              </a:rPr>
              <a:t>đơn vị hành chính</a:t>
            </a:r>
            <a:r>
              <a:rPr lang="vi-VN" b="0" i="0" dirty="0">
                <a:solidFill>
                  <a:srgbClr val="202122"/>
                </a:solidFill>
                <a:effectLst/>
                <a:highlight>
                  <a:srgbClr val="FFFFFF"/>
                </a:highlight>
                <a:latin typeface="Arial" panose="020B0604020202020204" pitchFamily="34" charset="0"/>
              </a:rPr>
              <a:t> trực thuộc, bao gồm 1 thành phố và 11 huyện; 204 </a:t>
            </a:r>
            <a:r>
              <a:rPr lang="vi-VN" b="0" i="0" u="none" strike="noStrike" dirty="0">
                <a:effectLst/>
                <a:highlight>
                  <a:srgbClr val="FFFFFF"/>
                </a:highlight>
                <a:latin typeface="Arial" panose="020B0604020202020204" pitchFamily="34" charset="0"/>
                <a:hlinkClick r:id="rId7" tooltip="Đơn vị hành chính cấp xã (Việt Nam)"/>
              </a:rPr>
              <a:t>đơn vị hành chính cấp xã</a:t>
            </a:r>
            <a:r>
              <a:rPr lang="vi-VN" b="0" i="0" dirty="0">
                <a:solidFill>
                  <a:srgbClr val="202122"/>
                </a:solidFill>
                <a:effectLst/>
                <a:highlight>
                  <a:srgbClr val="FFFFFF"/>
                </a:highlight>
                <a:latin typeface="Arial" panose="020B0604020202020204" pitchFamily="34" charset="0"/>
              </a:rPr>
              <a:t>, bao gồm 188 xã, 7 phường và 9 thị trấn</a:t>
            </a:r>
            <a:r>
              <a:rPr lang="en-US" b="0" i="0" dirty="0">
                <a:solidFill>
                  <a:srgbClr val="202122"/>
                </a:solidFill>
                <a:effectLst/>
                <a:highlight>
                  <a:srgbClr val="FFFFFF"/>
                </a:highlight>
                <a:latin typeface="Arial" panose="020B0604020202020204" pitchFamily="34" charset="0"/>
              </a:rPr>
              <a:t>.</a:t>
            </a:r>
            <a:endParaRPr lang="en-US" b="0" i="0" dirty="0">
              <a:solidFill>
                <a:srgbClr val="333333"/>
              </a:solidFill>
              <a:effectLst/>
              <a:highlight>
                <a:srgbClr val="FFFFFF"/>
              </a:highligh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9</a:t>
            </a:fld>
            <a:endParaRPr lang="en-US"/>
          </a:p>
        </p:txBody>
      </p:sp>
    </p:spTree>
    <p:extLst>
      <p:ext uri="{BB962C8B-B14F-4D97-AF65-F5344CB8AC3E}">
        <p14:creationId xmlns:p14="http://schemas.microsoft.com/office/powerpoint/2010/main" val="3847224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8430" b="100000" l="0" r="28042"/>
                    </a14:imgEffect>
                  </a14:imgLayer>
                </a14:imgProps>
              </a:ext>
              <a:ext uri="{28A0092B-C50C-407E-A947-70E740481C1C}">
                <a14:useLocalDpi xmlns:a14="http://schemas.microsoft.com/office/drawing/2010/main" val="0"/>
              </a:ext>
            </a:extLst>
          </a:blip>
          <a:srcRect t="28125" r="71769"/>
          <a:stretch>
            <a:fillRect/>
          </a:stretch>
        </p:blipFill>
        <p:spPr>
          <a:xfrm>
            <a:off x="5905500" y="1541542"/>
            <a:ext cx="3587932" cy="584808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0586" y="1618656"/>
            <a:ext cx="3612424" cy="577097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6"/>
          <a:stretch>
            <a:fillRect/>
          </a:stretch>
        </p:blipFill>
        <p:spPr>
          <a:xfrm>
            <a:off x="930970" y="1339857"/>
            <a:ext cx="5292340" cy="3260717"/>
          </a:xfrm>
          <a:prstGeom prst="rect">
            <a:avLst/>
          </a:prstGeom>
        </p:spPr>
      </p:pic>
      <p:pic>
        <p:nvPicPr>
          <p:cNvPr id="10" name="Picture 9"/>
          <p:cNvPicPr>
            <a:picLocks noChangeAspect="1"/>
          </p:cNvPicPr>
          <p:nvPr/>
        </p:nvPicPr>
        <p:blipFill>
          <a:blip r:embed="rId7"/>
          <a:stretch>
            <a:fillRect/>
          </a:stretch>
        </p:blipFill>
        <p:spPr>
          <a:xfrm>
            <a:off x="1925812" y="627850"/>
            <a:ext cx="3292125" cy="8779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57763" y="0"/>
            <a:ext cx="7395089" cy="604166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868" y="1657721"/>
            <a:ext cx="7959852" cy="4560937"/>
          </a:xfrm>
          <a:prstGeom prst="rect">
            <a:avLst/>
          </a:prstGeom>
        </p:spPr>
      </p:pic>
      <p:sp>
        <p:nvSpPr>
          <p:cNvPr id="5" name="TextBox 4"/>
          <p:cNvSpPr txBox="1"/>
          <p:nvPr/>
        </p:nvSpPr>
        <p:spPr>
          <a:xfrm>
            <a:off x="1137684" y="749322"/>
            <a:ext cx="978195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Tìm hiểu và viết đoạn văn ngắn (5 – 7 câu) về một dân tộc ở nước ta (tên, nơi sinh sống, trang phục, lễ hội,...) và chia sẻ với các bạn.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80755" y="276448"/>
            <a:ext cx="6645347" cy="620941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Dân tộc Tày đã có mặt ở Việt Nam từ rất sớm, họ cư trú chủ yếu ở thung lũng các tỉnh Ðông Bắc. Nhà ở truyền thống của người Tày gồm ba dạng cơ bản: nhà sàn, nhà nửa sàn nửa đất và nhà phòng thủ. Trang phục của họ chủ yếu được làm bằng vải chàm đen, ít trang trí hoa văn. Lương thực chính người Tày sử dụng để nấu ăn hằng ngày là gạo tẻ. Ngoài ra, họ còn sử dụng gạo tẻ và gạo nếp để nấu cháo, cơm lam, bún, cốm và rất nhiều món ăn đặc sắc khác.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8" name="Picture 4" descr="Dân tộc Tày - | Báo ảnh Dân tộc và Miền n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654" y="1637415"/>
            <a:ext cx="4198830" cy="3928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0802" y="659219"/>
            <a:ext cx="1024503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63" y="2133641"/>
            <a:ext cx="6719865" cy="1815882"/>
          </a:xfrm>
          <a:prstGeom prst="rect">
            <a:avLst/>
          </a:prstGeom>
          <a:solidFill>
            <a:schemeClr val="accent6">
              <a:lumMod val="20000"/>
              <a:lumOff val="80000"/>
            </a:schemeClr>
          </a:solidFill>
          <a:ln>
            <a:solidFill>
              <a:schemeClr val="tx1"/>
            </a:solidFill>
            <a:prstDash val="dashDot"/>
          </a:ln>
        </p:spPr>
        <p:txBody>
          <a:bodyPr wrap="square">
            <a:spAutoFit/>
          </a:bodyPr>
          <a:lstStyle/>
          <a:p>
            <a:pPr lvl="0" algn="ctr">
              <a:spcBef>
                <a:spcPct val="50000"/>
              </a:spcBef>
              <a:defRPr/>
            </a:pPr>
            <a:r>
              <a:rPr lang="vi-VN" altLang="en-US" sz="2800" b="1" dirty="0">
                <a:solidFill>
                  <a:srgbClr val="002060"/>
                </a:solidFill>
                <a:latin typeface="Cambria" panose="02040503050406030204" pitchFamily="18" charset="0"/>
                <a:cs typeface="Times New Roman" panose="02020603050405020304" pitchFamily="18" charset="0"/>
              </a:rPr>
              <a:t>Đọc lược đồ phân bố dân cư Việt Nam năm 2021, hãy kể tên 3 tỉnh, thành phố có mật độ dân số cao nhất và 3 tỉnh, thành phố có mật độ dân số thấp nhất.</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602754" y="590550"/>
            <a:ext cx="3752850" cy="5676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9461" y="666347"/>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3 tỉnh/thành phố có mật độ dân cư cao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7" name="Rectangle: Rounded Corners 6"/>
          <p:cNvSpPr/>
          <p:nvPr/>
        </p:nvSpPr>
        <p:spPr>
          <a:xfrm>
            <a:off x="882502" y="1796902"/>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Hà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p:cNvSpPr/>
          <p:nvPr/>
        </p:nvSpPr>
        <p:spPr>
          <a:xfrm>
            <a:off x="4051004" y="1765004"/>
            <a:ext cx="3104708" cy="999461"/>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Thành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Hồ</a:t>
            </a:r>
            <a:r>
              <a:rPr lang="en-US" sz="3200" b="1" dirty="0">
                <a:solidFill>
                  <a:srgbClr val="FF0000"/>
                </a:solidFill>
                <a:latin typeface="Cambria" panose="02040503050406030204" pitchFamily="18" charset="0"/>
                <a:ea typeface="Cambria" panose="02040503050406030204" pitchFamily="18" charset="0"/>
              </a:rPr>
              <a:t> Chí Minh</a:t>
            </a:r>
          </a:p>
        </p:txBody>
      </p:sp>
      <p:sp>
        <p:nvSpPr>
          <p:cNvPr id="9" name="Rectangle: Rounded Corners 8"/>
          <p:cNvSpPr/>
          <p:nvPr/>
        </p:nvSpPr>
        <p:spPr>
          <a:xfrm>
            <a:off x="8378456" y="1850064"/>
            <a:ext cx="2200939"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p:cNvSpPr txBox="1"/>
          <p:nvPr/>
        </p:nvSpPr>
        <p:spPr>
          <a:xfrm>
            <a:off x="1073889" y="3164998"/>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 </a:t>
            </a:r>
            <a:r>
              <a:rPr lang="en-US" altLang="en-US" sz="3600" b="1" dirty="0">
                <a:solidFill>
                  <a:srgbClr val="002060"/>
                </a:solidFill>
                <a:latin typeface="Cambria" panose="02040503050406030204" pitchFamily="18" charset="0"/>
                <a:cs typeface="Times New Roman" panose="02020603050405020304" pitchFamily="18" charset="0"/>
              </a:rPr>
              <a:t>3 </a:t>
            </a:r>
            <a:r>
              <a:rPr lang="vi-VN" altLang="en-US" sz="3600" b="1" dirty="0">
                <a:solidFill>
                  <a:srgbClr val="002060"/>
                </a:solidFill>
                <a:latin typeface="Cambria" panose="02040503050406030204" pitchFamily="18" charset="0"/>
                <a:cs typeface="Times New Roman" panose="02020603050405020304" pitchFamily="18" charset="0"/>
              </a:rPr>
              <a:t>tỉnh/ thành phố có mật độ dân cư thấp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11" name="Rectangle: Rounded Corners 10"/>
          <p:cNvSpPr/>
          <p:nvPr/>
        </p:nvSpPr>
        <p:spPr>
          <a:xfrm>
            <a:off x="797441" y="4316818"/>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Lai Châu</a:t>
            </a:r>
          </a:p>
        </p:txBody>
      </p:sp>
      <p:sp>
        <p:nvSpPr>
          <p:cNvPr id="12" name="Rectangle: Rounded Corners 11"/>
          <p:cNvSpPr/>
          <p:nvPr/>
        </p:nvSpPr>
        <p:spPr>
          <a:xfrm>
            <a:off x="4678325" y="4284920"/>
            <a:ext cx="2222205" cy="765545"/>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Điện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Biên</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8644269" y="4338082"/>
            <a:ext cx="1839432"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 La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át triển nhà ở thành phố Hà Nội giai đoạn 2021-2030: Đảm bảo nâng cao chất lượng sống cho người dân">
            <a:extLst>
              <a:ext uri="{FF2B5EF4-FFF2-40B4-BE49-F238E27FC236}">
                <a16:creationId xmlns:a16="http://schemas.microsoft.com/office/drawing/2014/main" id="{869E206A-518B-A607-D00B-9C5639515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52" y="691377"/>
            <a:ext cx="6448657" cy="3624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8C4F4A-1694-CAE9-3217-FD19CF33C884}"/>
              </a:ext>
            </a:extLst>
          </p:cNvPr>
          <p:cNvSpPr txBox="1"/>
          <p:nvPr/>
        </p:nvSpPr>
        <p:spPr>
          <a:xfrm>
            <a:off x="1091426" y="4935079"/>
            <a:ext cx="5787483" cy="584775"/>
          </a:xfrm>
          <a:prstGeom prst="rect">
            <a:avLst/>
          </a:prstGeom>
          <a:noFill/>
        </p:spPr>
        <p:txBody>
          <a:bodyPr wrap="square" rtlCol="0">
            <a:spAutoFit/>
          </a:bodyPr>
          <a:lstStyle/>
          <a:p>
            <a:pPr algn="ctr"/>
            <a:r>
              <a:rPr lang="en-US" sz="3200" dirty="0">
                <a:solidFill>
                  <a:srgbClr val="FF0000"/>
                </a:solidFill>
              </a:rPr>
              <a:t>THÀNH PHỐ HÀ NỘI</a:t>
            </a:r>
          </a:p>
        </p:txBody>
      </p:sp>
      <p:pic>
        <p:nvPicPr>
          <p:cNvPr id="1030" name="Picture 6">
            <a:extLst>
              <a:ext uri="{FF2B5EF4-FFF2-40B4-BE49-F238E27FC236}">
                <a16:creationId xmlns:a16="http://schemas.microsoft.com/office/drawing/2014/main" id="{09CDF2B9-0194-51E9-94A9-3DCCCA075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854" y="1766870"/>
            <a:ext cx="4572000" cy="3048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12877857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2A014F-A92B-D2E8-526C-386EE72B6F96}"/>
              </a:ext>
            </a:extLst>
          </p:cNvPr>
          <p:cNvSpPr txBox="1"/>
          <p:nvPr/>
        </p:nvSpPr>
        <p:spPr>
          <a:xfrm>
            <a:off x="8367132" y="963960"/>
            <a:ext cx="2843562" cy="1077218"/>
          </a:xfrm>
          <a:prstGeom prst="rect">
            <a:avLst/>
          </a:prstGeom>
          <a:noFill/>
        </p:spPr>
        <p:txBody>
          <a:bodyPr wrap="square" rtlCol="0">
            <a:spAutoFit/>
          </a:bodyPr>
          <a:lstStyle/>
          <a:p>
            <a:pPr algn="ctr"/>
            <a:r>
              <a:rPr lang="en-US" sz="3200" dirty="0">
                <a:solidFill>
                  <a:srgbClr val="FF0000"/>
                </a:solidFill>
              </a:rPr>
              <a:t>THÀNH PHỐ </a:t>
            </a:r>
          </a:p>
          <a:p>
            <a:pPr algn="ctr"/>
            <a:r>
              <a:rPr lang="en-US" sz="3200" dirty="0">
                <a:solidFill>
                  <a:srgbClr val="FF0000"/>
                </a:solidFill>
              </a:rPr>
              <a:t>HỒ CHÍ MINH</a:t>
            </a:r>
          </a:p>
        </p:txBody>
      </p:sp>
      <p:pic>
        <p:nvPicPr>
          <p:cNvPr id="2052" name="Picture 4" descr="top tòa nhà cao nhất TP.HCM">
            <a:extLst>
              <a:ext uri="{FF2B5EF4-FFF2-40B4-BE49-F238E27FC236}">
                <a16:creationId xmlns:a16="http://schemas.microsoft.com/office/drawing/2014/main" id="{A1B81B64-15B0-833C-B299-2DC0B0698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67" y="472533"/>
            <a:ext cx="7883912" cy="59129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Ảnh minh họa từ internet">
            <a:extLst>
              <a:ext uri="{FF2B5EF4-FFF2-40B4-BE49-F238E27FC236}">
                <a16:creationId xmlns:a16="http://schemas.microsoft.com/office/drawing/2014/main" id="{AAD03B0D-ABC0-2C57-9E87-988C6AA1B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662" y="2532605"/>
            <a:ext cx="4762500" cy="30194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2784633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ải Phòng ngày càng văn minh, hiện đại, là điểm đến của các tập đoàn kinh tế hàng đầu thế giới. Ảnh: Vũ Dũng">
            <a:extLst>
              <a:ext uri="{FF2B5EF4-FFF2-40B4-BE49-F238E27FC236}">
                <a16:creationId xmlns:a16="http://schemas.microsoft.com/office/drawing/2014/main" id="{F67023DE-B266-55A8-4161-4A067DE01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76" y="895582"/>
            <a:ext cx="5715000" cy="4286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250FA1-CAC5-6ED7-594D-404A0121CDF5}"/>
              </a:ext>
            </a:extLst>
          </p:cNvPr>
          <p:cNvSpPr txBox="1"/>
          <p:nvPr/>
        </p:nvSpPr>
        <p:spPr>
          <a:xfrm>
            <a:off x="7408127" y="895582"/>
            <a:ext cx="2843562" cy="1077218"/>
          </a:xfrm>
          <a:prstGeom prst="rect">
            <a:avLst/>
          </a:prstGeom>
          <a:noFill/>
        </p:spPr>
        <p:txBody>
          <a:bodyPr wrap="square" rtlCol="0">
            <a:spAutoFit/>
          </a:bodyPr>
          <a:lstStyle/>
          <a:p>
            <a:pPr algn="ctr"/>
            <a:r>
              <a:rPr lang="en-US" sz="3200" dirty="0">
                <a:solidFill>
                  <a:srgbClr val="FF0000"/>
                </a:solidFill>
              </a:rPr>
              <a:t>THÀNH PHỐ </a:t>
            </a:r>
          </a:p>
          <a:p>
            <a:pPr algn="ctr"/>
            <a:r>
              <a:rPr lang="en-US" sz="3200" dirty="0">
                <a:solidFill>
                  <a:srgbClr val="FF0000"/>
                </a:solidFill>
              </a:rPr>
              <a:t>HẢI PHÒNG</a:t>
            </a:r>
          </a:p>
        </p:txBody>
      </p:sp>
      <p:pic>
        <p:nvPicPr>
          <p:cNvPr id="3076" name="Picture 4" descr="Chủ đề năm 2021 của thành phố Hải Phòng: “Đẩy mạnh chỉnh trang, hiện đại  hóa đô thị - Xây dựng nông thôn mới kiểu mẫu”">
            <a:extLst>
              <a:ext uri="{FF2B5EF4-FFF2-40B4-BE49-F238E27FC236}">
                <a16:creationId xmlns:a16="http://schemas.microsoft.com/office/drawing/2014/main" id="{DE762BAB-7AF6-F87C-BE26-53266C023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476" y="2593821"/>
            <a:ext cx="5073188" cy="33685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49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Lai Châu qua các thời kỳ lịch sử">
            <a:extLst>
              <a:ext uri="{FF2B5EF4-FFF2-40B4-BE49-F238E27FC236}">
                <a16:creationId xmlns:a16="http://schemas.microsoft.com/office/drawing/2014/main" id="{A0CD34A2-616D-C007-409D-5F8EBBE25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834" y="635620"/>
            <a:ext cx="8102445" cy="4866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03DC60-8D2B-E26E-61DB-E12CE59AF1AF}"/>
              </a:ext>
            </a:extLst>
          </p:cNvPr>
          <p:cNvSpPr txBox="1"/>
          <p:nvPr/>
        </p:nvSpPr>
        <p:spPr>
          <a:xfrm>
            <a:off x="4512526" y="5574966"/>
            <a:ext cx="2843562" cy="584775"/>
          </a:xfrm>
          <a:prstGeom prst="rect">
            <a:avLst/>
          </a:prstGeom>
          <a:noFill/>
        </p:spPr>
        <p:txBody>
          <a:bodyPr wrap="square" rtlCol="0">
            <a:spAutoFit/>
          </a:bodyPr>
          <a:lstStyle/>
          <a:p>
            <a:pPr algn="ctr"/>
            <a:r>
              <a:rPr lang="en-US" sz="3200" dirty="0">
                <a:solidFill>
                  <a:srgbClr val="FF0000"/>
                </a:solidFill>
              </a:rPr>
              <a:t>TỈNH LAI CHÂU</a:t>
            </a:r>
          </a:p>
        </p:txBody>
      </p:sp>
    </p:spTree>
    <p:extLst>
      <p:ext uri="{BB962C8B-B14F-4D97-AF65-F5344CB8AC3E}">
        <p14:creationId xmlns:p14="http://schemas.microsoft.com/office/powerpoint/2010/main" val="544795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0DAC04-89C6-A303-4359-D4A82108F657}"/>
              </a:ext>
            </a:extLst>
          </p:cNvPr>
          <p:cNvPicPr>
            <a:picLocks noChangeAspect="1"/>
          </p:cNvPicPr>
          <p:nvPr/>
        </p:nvPicPr>
        <p:blipFill>
          <a:blip r:embed="rId3"/>
          <a:stretch>
            <a:fillRect/>
          </a:stretch>
        </p:blipFill>
        <p:spPr>
          <a:xfrm>
            <a:off x="322089" y="819852"/>
            <a:ext cx="8345065" cy="4906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623F72AA-98FF-DABC-1901-6FD5C31CF714}"/>
              </a:ext>
            </a:extLst>
          </p:cNvPr>
          <p:cNvSpPr txBox="1"/>
          <p:nvPr/>
        </p:nvSpPr>
        <p:spPr>
          <a:xfrm>
            <a:off x="8767406" y="1475793"/>
            <a:ext cx="2843562" cy="1077218"/>
          </a:xfrm>
          <a:prstGeom prst="rect">
            <a:avLst/>
          </a:prstGeom>
          <a:noFill/>
        </p:spPr>
        <p:txBody>
          <a:bodyPr wrap="square" rtlCol="0">
            <a:spAutoFit/>
          </a:bodyPr>
          <a:lstStyle/>
          <a:p>
            <a:pPr algn="ctr"/>
            <a:r>
              <a:rPr lang="en-US" sz="3200" dirty="0">
                <a:solidFill>
                  <a:srgbClr val="FF0000"/>
                </a:solidFill>
              </a:rPr>
              <a:t>TỈNH</a:t>
            </a:r>
          </a:p>
          <a:p>
            <a:pPr algn="ctr"/>
            <a:r>
              <a:rPr lang="en-US" sz="3200" dirty="0">
                <a:solidFill>
                  <a:srgbClr val="FF0000"/>
                </a:solidFill>
              </a:rPr>
              <a:t>ĐIỆN BIÊN</a:t>
            </a:r>
          </a:p>
        </p:txBody>
      </p:sp>
      <p:pic>
        <p:nvPicPr>
          <p:cNvPr id="4100" name="Picture 4" descr="Điện Biên: Nằm trong 6 địa phương có dân số thấp nhất - Đài Phát thanh và  Truyền hình Điện Biên">
            <a:extLst>
              <a:ext uri="{FF2B5EF4-FFF2-40B4-BE49-F238E27FC236}">
                <a16:creationId xmlns:a16="http://schemas.microsoft.com/office/drawing/2014/main" id="{F54770B8-B2FB-24CA-A9D1-1B9CF4972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154" y="3005253"/>
            <a:ext cx="3044067" cy="20256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80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4C9A4-85FE-46D5-6529-4507F7BA743B}"/>
              </a:ext>
            </a:extLst>
          </p:cNvPr>
          <p:cNvPicPr>
            <a:picLocks noChangeAspect="1"/>
          </p:cNvPicPr>
          <p:nvPr/>
        </p:nvPicPr>
        <p:blipFill>
          <a:blip r:embed="rId3"/>
          <a:stretch>
            <a:fillRect/>
          </a:stretch>
        </p:blipFill>
        <p:spPr>
          <a:xfrm>
            <a:off x="6602412" y="1101995"/>
            <a:ext cx="4933728" cy="3449678"/>
          </a:xfrm>
          <a:prstGeom prst="rect">
            <a:avLst/>
          </a:prstGeom>
        </p:spPr>
      </p:pic>
      <p:pic>
        <p:nvPicPr>
          <p:cNvPr id="6146" name="Picture 2" descr="Thủ tướng Chính phủ phê duyệt Quy hoạch tỉnh Sơn La">
            <a:extLst>
              <a:ext uri="{FF2B5EF4-FFF2-40B4-BE49-F238E27FC236}">
                <a16:creationId xmlns:a16="http://schemas.microsoft.com/office/drawing/2014/main" id="{F59F94B4-4B0C-D0A0-D8E9-B40301057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33" y="831347"/>
            <a:ext cx="6000750" cy="3990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FDABA3-7C83-8C9B-D036-91FE243EF4CA}"/>
              </a:ext>
            </a:extLst>
          </p:cNvPr>
          <p:cNvSpPr txBox="1"/>
          <p:nvPr/>
        </p:nvSpPr>
        <p:spPr>
          <a:xfrm>
            <a:off x="3095625" y="5283972"/>
            <a:ext cx="6000750" cy="584775"/>
          </a:xfrm>
          <a:prstGeom prst="rect">
            <a:avLst/>
          </a:prstGeom>
          <a:noFill/>
        </p:spPr>
        <p:txBody>
          <a:bodyPr wrap="square" rtlCol="0">
            <a:spAutoFit/>
          </a:bodyPr>
          <a:lstStyle/>
          <a:p>
            <a:pPr algn="ctr"/>
            <a:r>
              <a:rPr lang="en-US" sz="3200" dirty="0">
                <a:solidFill>
                  <a:srgbClr val="FF0000"/>
                </a:solidFill>
              </a:rPr>
              <a:t>TỈNH SƠN LA</a:t>
            </a:r>
          </a:p>
        </p:txBody>
      </p:sp>
    </p:spTree>
    <p:extLst>
      <p:ext uri="{BB962C8B-B14F-4D97-AF65-F5344CB8AC3E}">
        <p14:creationId xmlns:p14="http://schemas.microsoft.com/office/powerpoint/2010/main" val="2848518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453</Words>
  <Application>Microsoft Office PowerPoint</Application>
  <PresentationFormat>Widescreen</PresentationFormat>
  <Paragraphs>34</Paragraphs>
  <Slides>13</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Arial</vt:lpstr>
      <vt:lpstr>Calibri</vt:lpstr>
      <vt:lpstr>Calibri Light</vt:lpstr>
      <vt:lpstr>Cambria</vt:lpstr>
      <vt:lpstr>等线</vt:lpstr>
      <vt:lpstr>Roboto</vt:lpstr>
      <vt:lpstr>small arial</vt:lpstr>
      <vt:lpstr>Source Serif Pro</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30</cp:revision>
  <dcterms:created xsi:type="dcterms:W3CDTF">2024-07-21T09:19:00Z</dcterms:created>
  <dcterms:modified xsi:type="dcterms:W3CDTF">2024-10-02T06:51:09Z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4B448A9021AB4C79BA4D4ECA6223536A_12</vt:lpwstr>
  </property>
  <property fmtid="{D5CDD505-2E9C-101B-9397-08002B2CF9AE}" pid="3" name="KSOProductBuildVer">
    <vt:lpwstr>1033-12.2.0.17562</vt:lpwstr>
  </property>
</Properties>
</file>