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2" r:id="rId3"/>
  </p:sldMasterIdLst>
  <p:notesMasterIdLst>
    <p:notesMasterId r:id="rId24"/>
  </p:notesMasterIdLst>
  <p:sldIdLst>
    <p:sldId id="257" r:id="rId4"/>
    <p:sldId id="276" r:id="rId5"/>
    <p:sldId id="258" r:id="rId6"/>
    <p:sldId id="259" r:id="rId7"/>
    <p:sldId id="261" r:id="rId8"/>
    <p:sldId id="395" r:id="rId9"/>
    <p:sldId id="396" r:id="rId10"/>
    <p:sldId id="399" r:id="rId11"/>
    <p:sldId id="401" r:id="rId12"/>
    <p:sldId id="402" r:id="rId13"/>
    <p:sldId id="400" r:id="rId14"/>
    <p:sldId id="397" r:id="rId15"/>
    <p:sldId id="398" r:id="rId16"/>
    <p:sldId id="407" r:id="rId17"/>
    <p:sldId id="410" r:id="rId18"/>
    <p:sldId id="411" r:id="rId19"/>
    <p:sldId id="412" r:id="rId20"/>
    <p:sldId id="414" r:id="rId21"/>
    <p:sldId id="427" r:id="rId22"/>
    <p:sldId id="42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023" autoAdjust="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66F3D-8FB9-43FD-95F3-77C447E9AB1C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1E004-75DD-44B2-BAD4-2ED1C5C01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6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77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85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8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28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27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09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02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3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8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52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5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34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46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99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58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3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92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91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77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07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71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910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241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50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5971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646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3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46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88DF619-584F-3BF9-B182-953F01A911D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B2F7C1-9282-4A3A-84F9-1486840B5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68620-3685-4624-8513-DA0C72C1A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472B0-20E0-4D9E-9CA6-8ABF53BE6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BAD21-07F0-48CD-9FCC-01ADFD122B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E34C1-C16B-4C6C-8585-2E2EBADCF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979EF-B997-4FEC-A8A3-FB8448D24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3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45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168D3A-2EA2-0661-A5FB-846C7EC1F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636" y="1660618"/>
            <a:ext cx="6030253" cy="4278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31069D-293F-82B9-8CB0-A75AFF48E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9574" y="1058629"/>
            <a:ext cx="3737172" cy="9815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60389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Google Shape;961;p29">
            <a:extLst>
              <a:ext uri="{FF2B5EF4-FFF2-40B4-BE49-F238E27FC236}">
                <a16:creationId xmlns:a16="http://schemas.microsoft.com/office/drawing/2014/main" id="{90146A19-C7D2-BC8B-CFB3-1CD6ABACEE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4155" y="1835785"/>
            <a:ext cx="4946015" cy="229743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62;p29">
            <a:extLst>
              <a:ext uri="{FF2B5EF4-FFF2-40B4-BE49-F238E27FC236}">
                <a16:creationId xmlns:a16="http://schemas.microsoft.com/office/drawing/2014/main" id="{F2197272-839C-986B-9B5B-7395391A83E8}"/>
              </a:ext>
            </a:extLst>
          </p:cNvPr>
          <p:cNvSpPr txBox="1"/>
          <p:nvPr/>
        </p:nvSpPr>
        <p:spPr>
          <a:xfrm>
            <a:off x="2214880" y="306070"/>
            <a:ext cx="754126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hưởng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ở,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…) ?</a:t>
            </a:r>
            <a:endParaRPr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12" name="Google Shape;963;p29" descr="C:\Users\HP\Desktop\040411_CS_rưngtuyducbitanphanghiemtrong1.jpg040411_CS_rưngtuyducbitanphanghiemtrong1">
            <a:extLst>
              <a:ext uri="{FF2B5EF4-FFF2-40B4-BE49-F238E27FC236}">
                <a16:creationId xmlns:a16="http://schemas.microsoft.com/office/drawing/2014/main" id="{B7ACD022-B032-3C16-8CEB-C1CB510B1EE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30973" y="1835785"/>
            <a:ext cx="4718050" cy="353885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964;p29">
            <a:extLst>
              <a:ext uri="{FF2B5EF4-FFF2-40B4-BE49-F238E27FC236}">
                <a16:creationId xmlns:a16="http://schemas.microsoft.com/office/drawing/2014/main" id="{5A984B9F-36BE-1326-482A-F909893D0BCE}"/>
              </a:ext>
            </a:extLst>
          </p:cNvPr>
          <p:cNvSpPr txBox="1"/>
          <p:nvPr/>
        </p:nvSpPr>
        <p:spPr>
          <a:xfrm>
            <a:off x="7021513" y="2309495"/>
            <a:ext cx="4204335" cy="119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PHÁ RỪNG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LÀM NƯƠNG RẪY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2222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60389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Google Shape;969;p30">
            <a:extLst>
              <a:ext uri="{FF2B5EF4-FFF2-40B4-BE49-F238E27FC236}">
                <a16:creationId xmlns:a16="http://schemas.microsoft.com/office/drawing/2014/main" id="{EA46EAFE-A27B-E9E6-D005-0889816B75E1}"/>
              </a:ext>
            </a:extLst>
          </p:cNvPr>
          <p:cNvSpPr txBox="1"/>
          <p:nvPr/>
        </p:nvSpPr>
        <p:spPr>
          <a:xfrm>
            <a:off x="2133600" y="306070"/>
            <a:ext cx="836168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hưởng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ở,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…) ?</a:t>
            </a:r>
            <a:endParaRPr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11" name="Google Shape;970;p30" descr="C:\Users\HP\Desktop\O-nhiem-moi-truong.jpgO-nhiem-moi-truong">
            <a:extLst>
              <a:ext uri="{FF2B5EF4-FFF2-40B4-BE49-F238E27FC236}">
                <a16:creationId xmlns:a16="http://schemas.microsoft.com/office/drawing/2014/main" id="{7C168C81-D1B9-E2D9-B881-47CB0CE70B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1545" y="1410335"/>
            <a:ext cx="6212205" cy="450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971;p30">
            <a:extLst>
              <a:ext uri="{FF2B5EF4-FFF2-40B4-BE49-F238E27FC236}">
                <a16:creationId xmlns:a16="http://schemas.microsoft.com/office/drawing/2014/main" id="{D86D2AAC-E347-1200-FBD5-ADEEA9F0457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4155" y="1835785"/>
            <a:ext cx="4946015" cy="229743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72;p30">
            <a:extLst>
              <a:ext uri="{FF2B5EF4-FFF2-40B4-BE49-F238E27FC236}">
                <a16:creationId xmlns:a16="http://schemas.microsoft.com/office/drawing/2014/main" id="{9310DDA0-19E2-4CDB-D061-61FC23AA8149}"/>
              </a:ext>
            </a:extLst>
          </p:cNvPr>
          <p:cNvSpPr txBox="1"/>
          <p:nvPr/>
        </p:nvSpPr>
        <p:spPr>
          <a:xfrm>
            <a:off x="7476808" y="2309495"/>
            <a:ext cx="3293745" cy="119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Ô NHIỄM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MÔI TRƯỜNG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7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6">
            <a:extLst>
              <a:ext uri="{FF2B5EF4-FFF2-40B4-BE49-F238E27FC236}">
                <a16:creationId xmlns:a16="http://schemas.microsoft.com/office/drawing/2014/main" id="{8C5782D7-3A04-0A15-E583-E1D4EF046FC4}"/>
              </a:ext>
            </a:extLst>
          </p:cNvPr>
          <p:cNvGrpSpPr/>
          <p:nvPr/>
        </p:nvGrpSpPr>
        <p:grpSpPr>
          <a:xfrm>
            <a:off x="645160" y="106541"/>
            <a:ext cx="10938438" cy="1173619"/>
            <a:chOff x="0" y="0"/>
            <a:chExt cx="21876876" cy="3597486"/>
          </a:xfrm>
        </p:grpSpPr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CABF038B-5CAB-D449-1745-D6868A603904}"/>
                </a:ext>
              </a:extLst>
            </p:cNvPr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F709955B-220D-A236-03C6-58EF554121F6}"/>
                  </a:ext>
                </a:extLst>
              </p:cNvPr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9">
                <a:extLst>
                  <a:ext uri="{FF2B5EF4-FFF2-40B4-BE49-F238E27FC236}">
                    <a16:creationId xmlns:a16="http://schemas.microsoft.com/office/drawing/2014/main" id="{321D5540-6C19-826A-B1DA-05D60610F7C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DCD88126-FABD-F86B-2C10-CA957E91FB6C}"/>
                </a:ext>
              </a:extLst>
            </p:cNvPr>
            <p:cNvSpPr txBox="1"/>
            <p:nvPr/>
          </p:nvSpPr>
          <p:spPr>
            <a:xfrm>
              <a:off x="836774" y="13970"/>
              <a:ext cx="20203332" cy="302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ình ảnh về các điểm dân cư ở đồng bằng, miền núi, thành thị, nông thôn.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A61B5FC-9B14-2351-012F-E087F6536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64" y="1471612"/>
            <a:ext cx="4285616" cy="38086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06A0053-8724-1F82-0577-574AD5DCF5A2}"/>
              </a:ext>
            </a:extLst>
          </p:cNvPr>
          <p:cNvSpPr txBox="1"/>
          <p:nvPr/>
        </p:nvSpPr>
        <p:spPr>
          <a:xfrm>
            <a:off x="1330960" y="5506720"/>
            <a:ext cx="378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 dân cư ở đồng bằng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1A45E0-EB63-4CB7-E358-B9E1C3A49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224" y="1493520"/>
            <a:ext cx="3945255" cy="3759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7A2EE96-0D99-3F8A-EBC0-5759F4DC05A8}"/>
              </a:ext>
            </a:extLst>
          </p:cNvPr>
          <p:cNvSpPr txBox="1"/>
          <p:nvPr/>
        </p:nvSpPr>
        <p:spPr>
          <a:xfrm>
            <a:off x="7061200" y="5415280"/>
            <a:ext cx="378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 dân cư ở vùng núi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40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6">
            <a:extLst>
              <a:ext uri="{FF2B5EF4-FFF2-40B4-BE49-F238E27FC236}">
                <a16:creationId xmlns:a16="http://schemas.microsoft.com/office/drawing/2014/main" id="{8C5782D7-3A04-0A15-E583-E1D4EF046FC4}"/>
              </a:ext>
            </a:extLst>
          </p:cNvPr>
          <p:cNvGrpSpPr/>
          <p:nvPr/>
        </p:nvGrpSpPr>
        <p:grpSpPr>
          <a:xfrm>
            <a:off x="645160" y="106541"/>
            <a:ext cx="10938438" cy="1173619"/>
            <a:chOff x="0" y="0"/>
            <a:chExt cx="21876876" cy="3597486"/>
          </a:xfrm>
        </p:grpSpPr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CABF038B-5CAB-D449-1745-D6868A603904}"/>
                </a:ext>
              </a:extLst>
            </p:cNvPr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F709955B-220D-A236-03C6-58EF554121F6}"/>
                  </a:ext>
                </a:extLst>
              </p:cNvPr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9">
                <a:extLst>
                  <a:ext uri="{FF2B5EF4-FFF2-40B4-BE49-F238E27FC236}">
                    <a16:creationId xmlns:a16="http://schemas.microsoft.com/office/drawing/2014/main" id="{321D5540-6C19-826A-B1DA-05D60610F7C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DCD88126-FABD-F86B-2C10-CA957E91FB6C}"/>
                </a:ext>
              </a:extLst>
            </p:cNvPr>
            <p:cNvSpPr txBox="1"/>
            <p:nvPr/>
          </p:nvSpPr>
          <p:spPr>
            <a:xfrm>
              <a:off x="836774" y="13970"/>
              <a:ext cx="20203332" cy="302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ình ảnh về các điểm dân cư ở đồng bằng, miền núi, thành thị, nông thôn.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70E4E56-6000-A259-1BBF-EDD216023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404" y="1549399"/>
            <a:ext cx="4186556" cy="37268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B5D1B9-3A60-76A9-45DB-4DB77C306969}"/>
              </a:ext>
            </a:extLst>
          </p:cNvPr>
          <p:cNvSpPr txBox="1"/>
          <p:nvPr/>
        </p:nvSpPr>
        <p:spPr>
          <a:xfrm>
            <a:off x="1473200" y="5506720"/>
            <a:ext cx="378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 dân cư ở thành thị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74DA38-2C62-C417-21FC-45220E3A2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144" y="1539239"/>
            <a:ext cx="4057016" cy="37077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BE0DE8-540E-93B8-9D6F-69E9361BD38E}"/>
              </a:ext>
            </a:extLst>
          </p:cNvPr>
          <p:cNvSpPr txBox="1"/>
          <p:nvPr/>
        </p:nvSpPr>
        <p:spPr>
          <a:xfrm>
            <a:off x="7132320" y="5435600"/>
            <a:ext cx="378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 dân cư ở nông thôn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89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30A16242-97D4-F4C1-AAEC-CB941042F5CB}"/>
              </a:ext>
            </a:extLst>
          </p:cNvPr>
          <p:cNvGrpSpPr/>
          <p:nvPr/>
        </p:nvGrpSpPr>
        <p:grpSpPr>
          <a:xfrm>
            <a:off x="5857240" y="1343929"/>
            <a:ext cx="5786120" cy="2487507"/>
            <a:chOff x="0" y="0"/>
            <a:chExt cx="8776869" cy="4975013"/>
          </a:xfrm>
        </p:grpSpPr>
        <p:grpSp>
          <p:nvGrpSpPr>
            <p:cNvPr id="15" name="Group 7">
              <a:extLst>
                <a:ext uri="{FF2B5EF4-FFF2-40B4-BE49-F238E27FC236}">
                  <a16:creationId xmlns:a16="http://schemas.microsoft.com/office/drawing/2014/main" id="{04D5F381-4148-07ED-A0D1-271704AC90D0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2E10EF24-3B00-5476-1712-F62BDC297F13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8B05D563-3829-72BC-9CE3-31C75E710A4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C58C9F-659C-1AE2-0294-384E792849DC}"/>
                </a:ext>
              </a:extLst>
            </p:cNvPr>
            <p:cNvSpPr txBox="1"/>
            <p:nvPr/>
          </p:nvSpPr>
          <p:spPr>
            <a:xfrm>
              <a:off x="272106" y="695324"/>
              <a:ext cx="8105452" cy="3464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4: Tìm hiểu về dân tộc</a:t>
              </a:r>
              <a:endParaRPr lang="en-US" sz="40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Freeform 4">
            <a:extLst>
              <a:ext uri="{FF2B5EF4-FFF2-40B4-BE49-F238E27FC236}">
                <a16:creationId xmlns:a16="http://schemas.microsoft.com/office/drawing/2014/main" id="{C023C865-4033-9EC3-9C3D-975625B47E2B}"/>
              </a:ext>
            </a:extLst>
          </p:cNvPr>
          <p:cNvSpPr/>
          <p:nvPr/>
        </p:nvSpPr>
        <p:spPr>
          <a:xfrm>
            <a:off x="436880" y="2651760"/>
            <a:ext cx="5640759" cy="374549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2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Google Shape;770;p6">
            <a:extLst>
              <a:ext uri="{FF2B5EF4-FFF2-40B4-BE49-F238E27FC236}">
                <a16:creationId xmlns:a16="http://schemas.microsoft.com/office/drawing/2014/main" id="{32432B0B-CC9E-C5E6-A927-E14FDCD4A56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4370"/>
          <a:stretch/>
        </p:blipFill>
        <p:spPr>
          <a:xfrm>
            <a:off x="2955925" y="623570"/>
            <a:ext cx="7786370" cy="447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772;p6">
            <a:extLst>
              <a:ext uri="{FF2B5EF4-FFF2-40B4-BE49-F238E27FC236}">
                <a16:creationId xmlns:a16="http://schemas.microsoft.com/office/drawing/2014/main" id="{DF1630F6-A162-3C80-C385-122851FDE7E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7867" y="3343784"/>
            <a:ext cx="7315200" cy="324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F131FF-BDEB-F99D-AD6E-53147923B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1156" y="1785556"/>
            <a:ext cx="6834208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7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8" y="254176"/>
            <a:ext cx="11574358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3427ADC-740B-301E-C755-C627A999E4BB}"/>
              </a:ext>
            </a:extLst>
          </p:cNvPr>
          <p:cNvSpPr/>
          <p:nvPr/>
        </p:nvSpPr>
        <p:spPr>
          <a:xfrm>
            <a:off x="797442" y="1614577"/>
            <a:ext cx="7602279" cy="40402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quyết định đội được kể tên trước bằng cách tung đồng xu mặt sấp ngửa.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4 đội chơi nhận số thứ tự của mình.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của đội đầu tiên kể tên một dân tộc ở Việt Nam. HS số 1 của các đội lần lượt kể tên một dân tộc ở Việt Nam không trùng lặp. HS nối tiếp chơi cho đến hết. 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nói đúng được cộng 10 điểm. HS của đội nào nêu trùng tên sẽ trừ 10 điểm.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nào có số điểm cao nhất sẽ chiến thắng.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38D061-0538-C2CD-DF0F-1C996211A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297" y="2842215"/>
            <a:ext cx="4322703" cy="43227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4E3B0E-565C-25E5-D2CE-98115CB59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292" y="351324"/>
            <a:ext cx="369449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1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Picture 12" descr="54 Dân tộc, bao nhiêu ngôn ngữ?">
            <a:extLst>
              <a:ext uri="{FF2B5EF4-FFF2-40B4-BE49-F238E27FC236}">
                <a16:creationId xmlns:a16="http://schemas.microsoft.com/office/drawing/2014/main" id="{71BE867A-9428-B9B1-1DC7-EC2ED5CA7A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683" y="1765544"/>
            <a:ext cx="8243837" cy="4293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494EAD-F648-772E-A572-B2CE5065E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339" y="649181"/>
            <a:ext cx="7071973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1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D577568-37A0-397B-9E89-15AE038EE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80" y="394217"/>
            <a:ext cx="3084843" cy="85961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2A7479-6542-26EF-C5D5-30A11E068477}"/>
              </a:ext>
            </a:extLst>
          </p:cNvPr>
          <p:cNvSpPr/>
          <p:nvPr/>
        </p:nvSpPr>
        <p:spPr>
          <a:xfrm>
            <a:off x="818707" y="1860698"/>
            <a:ext cx="10738884" cy="29771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Theo kết quả Tổng điều tra dân số và nhà ở năm 2019 của Việt Nam, 10 dân tộc có số dân đông nhất ở nước ta lần lượt là Kinh, Tày, Thái, Hoa, Khơ-me (Khmer), Mường, Nùng, Mông, Dao, Gia Rai.</a:t>
            </a:r>
          </a:p>
        </p:txBody>
      </p:sp>
    </p:spTree>
    <p:extLst>
      <p:ext uri="{BB962C8B-B14F-4D97-AF65-F5344CB8AC3E}">
        <p14:creationId xmlns:p14="http://schemas.microsoft.com/office/powerpoint/2010/main" val="85521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2A7479-6542-26EF-C5D5-30A11E068477}"/>
              </a:ext>
            </a:extLst>
          </p:cNvPr>
          <p:cNvSpPr/>
          <p:nvPr/>
        </p:nvSpPr>
        <p:spPr>
          <a:xfrm>
            <a:off x="818707" y="1860698"/>
            <a:ext cx="10738884" cy="29771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Cambria" panose="02040503050406030204" pitchFamily="18" charset="0"/>
                <a:ea typeface="Cambria" panose="02040503050406030204" pitchFamily="18" charset="0"/>
              </a:rPr>
              <a:t>Chúng ta có quyền </a:t>
            </a:r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giữ gìn phát huy bản </a:t>
            </a:r>
            <a:r>
              <a:rPr lang="en-US" sz="5400" smtClean="0">
                <a:latin typeface="Cambria" panose="02040503050406030204" pitchFamily="18" charset="0"/>
                <a:ea typeface="Cambria" panose="02040503050406030204" pitchFamily="18" charset="0"/>
              </a:rPr>
              <a:t>sắc dân tộc.</a:t>
            </a:r>
            <a:endParaRPr lang="vi-VN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66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406400" y="381000"/>
            <a:ext cx="6933155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8FA799-8847-AF3D-2902-1CD4A0051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101" y="694144"/>
            <a:ext cx="5974598" cy="859611"/>
          </a:xfrm>
          <a:prstGeom prst="rect">
            <a:avLst/>
          </a:prstGeom>
        </p:spPr>
      </p:pic>
      <p:sp>
        <p:nvSpPr>
          <p:cNvPr id="21" name="TextBox 16"/>
          <p:cNvSpPr txBox="1"/>
          <p:nvPr/>
        </p:nvSpPr>
        <p:spPr>
          <a:xfrm>
            <a:off x="559519" y="1729203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được </a:t>
            </a:r>
            <a:r>
              <a:rPr lang="vi-VN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 </a:t>
            </a:r>
            <a:r>
              <a:rPr lang="vi-VN" sz="200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 dân cư chưa hợp lí ở Việt Nam, có sử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 tranh ảnh, biểu đồ hoặc bảng </a:t>
            </a:r>
            <a:r>
              <a:rPr lang="vi-VN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</a:t>
            </a:r>
            <a:r>
              <a:rPr lang="vi-VN" sz="200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00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1D488C7E-C60E-0E8D-38C2-280E7AF141E2}"/>
              </a:ext>
            </a:extLst>
          </p:cNvPr>
          <p:cNvSpPr txBox="1"/>
          <p:nvPr/>
        </p:nvSpPr>
        <p:spPr>
          <a:xfrm>
            <a:off x="559519" y="2652431"/>
            <a:ext cx="6648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được tên một số dân tộc ở Việt Nam và kể lại được một số câu chuyện về tình đoàn kết của cộng đồng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19">
            <a:extLst>
              <a:ext uri="{FF2B5EF4-FFF2-40B4-BE49-F238E27FC236}">
                <a16:creationId xmlns:a16="http://schemas.microsoft.com/office/drawing/2014/main" id="{BAB9C119-4DB1-0590-894B-72D7F9684797}"/>
              </a:ext>
            </a:extLst>
          </p:cNvPr>
          <p:cNvSpPr txBox="1"/>
          <p:nvPr/>
        </p:nvSpPr>
        <p:spPr>
          <a:xfrm>
            <a:off x="559518" y="3873094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 tỏ được thái độ tôn trọng đối với sự đa dạng văn hoá của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5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400" t="-16151" r="-8066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522" y="838200"/>
            <a:ext cx="6836241" cy="55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5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691866" y="664949"/>
            <a:ext cx="5907114" cy="5486400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66" y="926087"/>
            <a:ext cx="7413379" cy="5568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30A16242-97D4-F4C1-AAEC-CB941042F5CB}"/>
              </a:ext>
            </a:extLst>
          </p:cNvPr>
          <p:cNvGrpSpPr/>
          <p:nvPr/>
        </p:nvGrpSpPr>
        <p:grpSpPr>
          <a:xfrm>
            <a:off x="5857240" y="1343929"/>
            <a:ext cx="5786120" cy="2487507"/>
            <a:chOff x="0" y="0"/>
            <a:chExt cx="8776869" cy="4975013"/>
          </a:xfrm>
        </p:grpSpPr>
        <p:grpSp>
          <p:nvGrpSpPr>
            <p:cNvPr id="15" name="Group 7">
              <a:extLst>
                <a:ext uri="{FF2B5EF4-FFF2-40B4-BE49-F238E27FC236}">
                  <a16:creationId xmlns:a16="http://schemas.microsoft.com/office/drawing/2014/main" id="{04D5F381-4148-07ED-A0D1-271704AC90D0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2E10EF24-3B00-5476-1712-F62BDC297F13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8B05D563-3829-72BC-9CE3-31C75E710A4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C58C9F-659C-1AE2-0294-384E792849DC}"/>
                </a:ext>
              </a:extLst>
            </p:cNvPr>
            <p:cNvSpPr txBox="1"/>
            <p:nvPr/>
          </p:nvSpPr>
          <p:spPr>
            <a:xfrm>
              <a:off x="272106" y="695324"/>
              <a:ext cx="8105452" cy="3464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3: Tìm hiểu về phân bố dân cư</a:t>
              </a:r>
              <a:endParaRPr lang="en-US" sz="40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Freeform 4">
            <a:extLst>
              <a:ext uri="{FF2B5EF4-FFF2-40B4-BE49-F238E27FC236}">
                <a16:creationId xmlns:a16="http://schemas.microsoft.com/office/drawing/2014/main" id="{C023C865-4033-9EC3-9C3D-975625B47E2B}"/>
              </a:ext>
            </a:extLst>
          </p:cNvPr>
          <p:cNvSpPr/>
          <p:nvPr/>
        </p:nvSpPr>
        <p:spPr>
          <a:xfrm>
            <a:off x="436880" y="2651760"/>
            <a:ext cx="5640759" cy="374549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36600" y="849590"/>
            <a:ext cx="7117080" cy="1771690"/>
            <a:chOff x="0" y="-241102"/>
            <a:chExt cx="21876876" cy="383858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241102"/>
              <a:ext cx="21876876" cy="3838588"/>
              <a:chOff x="0" y="-47625"/>
              <a:chExt cx="4321358" cy="75823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620191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3" y="13970"/>
              <a:ext cx="20203330" cy="2708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vi-VN" sz="2800" b="1" dirty="0">
                  <a:solidFill>
                    <a:srgbClr val="FFE87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 bảng chú giải, cho biết có mấy mức chia mật độ dân số. Màu càng đậm thể hiện mật độ dân số như thế nào?</a:t>
              </a:r>
              <a:endParaRPr lang="en-US" sz="2800" dirty="0">
                <a:solidFill>
                  <a:srgbClr val="FFE87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E57F386-51B3-0146-42F3-7613F2DBA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020" y="519747"/>
            <a:ext cx="3243580" cy="55062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632CF2-9A98-2C34-68B4-6FB093FDF397}"/>
              </a:ext>
            </a:extLst>
          </p:cNvPr>
          <p:cNvSpPr txBox="1"/>
          <p:nvPr/>
        </p:nvSpPr>
        <p:spPr>
          <a:xfrm>
            <a:off x="1056640" y="3149600"/>
            <a:ext cx="660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56920" y="483830"/>
            <a:ext cx="7117080" cy="1355130"/>
            <a:chOff x="0" y="-241102"/>
            <a:chExt cx="21876876" cy="383858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241102"/>
              <a:ext cx="21876876" cy="3838588"/>
              <a:chOff x="0" y="-47625"/>
              <a:chExt cx="4321358" cy="75823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620191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1" cy="213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E87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 bố dân cư nước ta có đặc điểm như thế nào?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E8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FDEDE4C-43E9-802F-580C-EF2162FF0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007" y="511810"/>
            <a:ext cx="3860993" cy="58889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6523B5-5265-5C00-3382-D1C35E851C18}"/>
              </a:ext>
            </a:extLst>
          </p:cNvPr>
          <p:cNvSpPr txBox="1"/>
          <p:nvPr/>
        </p:nvSpPr>
        <p:spPr>
          <a:xfrm>
            <a:off x="365760" y="2418080"/>
            <a:ext cx="74777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ta có mật độ dân số khá cao. Dân cư phân bố không đều giữa đồng bằng và miền núi, giữa thành thị và nông thôn.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81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56920" y="483830"/>
            <a:ext cx="7117080" cy="1355130"/>
            <a:chOff x="0" y="-241102"/>
            <a:chExt cx="21876876" cy="383858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241102"/>
              <a:ext cx="21876876" cy="3838588"/>
              <a:chOff x="0" y="-47625"/>
              <a:chExt cx="4321358" cy="75823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620191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1"/>
              <a:ext cx="20203331" cy="27898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E87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 những hậu quả của việc phân bố dân cư chưa hợp lí.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E8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FDEDE4C-43E9-802F-580C-EF2162FF0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007" y="511810"/>
            <a:ext cx="3860993" cy="58889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6523B5-5265-5C00-3382-D1C35E851C18}"/>
              </a:ext>
            </a:extLst>
          </p:cNvPr>
          <p:cNvSpPr txBox="1"/>
          <p:nvPr/>
        </p:nvSpPr>
        <p:spPr>
          <a:xfrm>
            <a:off x="365760" y="2418080"/>
            <a:ext cx="77825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cư phân bố không 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đều dẫn đến nơi thừa, nơi thiếu lao động; gây khó khăn cho việc khai thác tài nguyên và sử dụng hợp lí nguồn lao động.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15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Google Shape;946;p27">
            <a:extLst>
              <a:ext uri="{FF2B5EF4-FFF2-40B4-BE49-F238E27FC236}">
                <a16:creationId xmlns:a16="http://schemas.microsoft.com/office/drawing/2014/main" id="{355F526A-B063-560E-40D9-2C631CACCE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6275" y="1402715"/>
            <a:ext cx="8299450" cy="36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47;p27">
            <a:extLst>
              <a:ext uri="{FF2B5EF4-FFF2-40B4-BE49-F238E27FC236}">
                <a16:creationId xmlns:a16="http://schemas.microsoft.com/office/drawing/2014/main" id="{D43832E0-9537-65C0-7C0B-79593D2AFF03}"/>
              </a:ext>
            </a:extLst>
          </p:cNvPr>
          <p:cNvSpPr/>
          <p:nvPr/>
        </p:nvSpPr>
        <p:spPr>
          <a:xfrm>
            <a:off x="2836545" y="1940560"/>
            <a:ext cx="651827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chemeClr val="lt1"/>
              </a:buClr>
              <a:buSzPts val="3200"/>
            </a:pPr>
            <a:r>
              <a:rPr lang="vi-VN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Mật độ dân số cao có ảnh hưởng gì đối với môi trường (đất ở, đất trồng, không khí, …) ?</a:t>
            </a:r>
          </a:p>
        </p:txBody>
      </p:sp>
      <p:pic>
        <p:nvPicPr>
          <p:cNvPr id="17" name="Google Shape;948;p27">
            <a:extLst>
              <a:ext uri="{FF2B5EF4-FFF2-40B4-BE49-F238E27FC236}">
                <a16:creationId xmlns:a16="http://schemas.microsoft.com/office/drawing/2014/main" id="{F9DAE763-3589-C398-58A1-16260B5EEF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095" y="3014980"/>
            <a:ext cx="3203575" cy="3843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210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60389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Google Shape;953;p28">
            <a:extLst>
              <a:ext uri="{FF2B5EF4-FFF2-40B4-BE49-F238E27FC236}">
                <a16:creationId xmlns:a16="http://schemas.microsoft.com/office/drawing/2014/main" id="{A3E7882D-41FF-CA5E-FBB9-58080DE4350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4155" y="1835785"/>
            <a:ext cx="4946015" cy="22974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54;p28">
            <a:extLst>
              <a:ext uri="{FF2B5EF4-FFF2-40B4-BE49-F238E27FC236}">
                <a16:creationId xmlns:a16="http://schemas.microsoft.com/office/drawing/2014/main" id="{F3649893-DE3C-18BC-6C84-985B091BAFE6}"/>
              </a:ext>
            </a:extLst>
          </p:cNvPr>
          <p:cNvSpPr txBox="1"/>
          <p:nvPr/>
        </p:nvSpPr>
        <p:spPr>
          <a:xfrm>
            <a:off x="2123440" y="306070"/>
            <a:ext cx="76327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hưởng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ở,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…) ?</a:t>
            </a:r>
            <a:endParaRPr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8" name="Google Shape;955;p28">
            <a:extLst>
              <a:ext uri="{FF2B5EF4-FFF2-40B4-BE49-F238E27FC236}">
                <a16:creationId xmlns:a16="http://schemas.microsoft.com/office/drawing/2014/main" id="{E6C2BAAE-0C2D-F7B7-F31F-7B11B36F7971}"/>
              </a:ext>
            </a:extLst>
          </p:cNvPr>
          <p:cNvSpPr txBox="1"/>
          <p:nvPr/>
        </p:nvSpPr>
        <p:spPr>
          <a:xfrm>
            <a:off x="7709535" y="2309495"/>
            <a:ext cx="2828290" cy="119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NHÀ Ở 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CHẬT CHỘI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9" name="Google Shape;956;p28">
            <a:extLst>
              <a:ext uri="{FF2B5EF4-FFF2-40B4-BE49-F238E27FC236}">
                <a16:creationId xmlns:a16="http://schemas.microsoft.com/office/drawing/2014/main" id="{E11C4782-7AD4-4C80-CEC4-E8B36394E4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3905" y="1707515"/>
            <a:ext cx="5445125" cy="3735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078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593</Words>
  <Application>Microsoft Office PowerPoint</Application>
  <PresentationFormat>Widescreen</PresentationFormat>
  <Paragraphs>34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等线</vt:lpstr>
      <vt:lpstr>Times New Roman</vt:lpstr>
      <vt:lpstr>Wingdings</vt:lpstr>
      <vt:lpstr>1_Office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37</cp:revision>
  <dcterms:created xsi:type="dcterms:W3CDTF">2024-07-19T12:50:26Z</dcterms:created>
  <dcterms:modified xsi:type="dcterms:W3CDTF">2025-10-03T08:52:35Z</dcterms:modified>
</cp:coreProperties>
</file>