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5" r:id="rId3"/>
    <p:sldId id="268" r:id="rId4"/>
    <p:sldId id="276" r:id="rId5"/>
    <p:sldId id="316" r:id="rId6"/>
    <p:sldId id="317" r:id="rId7"/>
    <p:sldId id="318" r:id="rId8"/>
    <p:sldId id="288" r:id="rId9"/>
    <p:sldId id="297" r:id="rId10"/>
    <p:sldId id="307" r:id="rId11"/>
    <p:sldId id="308" r:id="rId12"/>
    <p:sldId id="299"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F"/>
    <a:srgbClr val="000000"/>
    <a:srgbClr val="D4EEFB"/>
    <a:srgbClr val="082A44"/>
    <a:srgbClr val="558ED5"/>
    <a:srgbClr val="0070C0"/>
    <a:srgbClr val="FF0000"/>
    <a:srgbClr val="FFFF00"/>
    <a:srgbClr val="E46C0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158" y="42"/>
      </p:cViewPr>
      <p:guideLst>
        <p:guide orient="horz" pos="2136"/>
        <p:guide pos="2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EFA4F-1FA6-401A-84B0-09E8A9593A1A}"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EA19F-5560-479B-921B-93A859EF5647}" type="slidenum">
              <a:rPr lang="en-US" smtClean="0"/>
              <a:t>‹#›</a:t>
            </a:fld>
            <a:endParaRPr lang="en-US"/>
          </a:p>
        </p:txBody>
      </p:sp>
    </p:spTree>
    <p:extLst>
      <p:ext uri="{BB962C8B-B14F-4D97-AF65-F5344CB8AC3E}">
        <p14:creationId xmlns:p14="http://schemas.microsoft.com/office/powerpoint/2010/main" val="1011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EEA19F-5560-479B-921B-93A859EF5647}" type="slidenum">
              <a:rPr lang="en-US" smtClean="0"/>
              <a:t>3</a:t>
            </a:fld>
            <a:endParaRPr lang="en-US"/>
          </a:p>
        </p:txBody>
      </p:sp>
    </p:spTree>
    <p:extLst>
      <p:ext uri="{BB962C8B-B14F-4D97-AF65-F5344CB8AC3E}">
        <p14:creationId xmlns:p14="http://schemas.microsoft.com/office/powerpoint/2010/main" val="259555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2038E4BC-0B9D-6ED1-0C46-5A8F0DDAD3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6700"/>
            <a:ext cx="2380952" cy="2380952"/>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2F2C1033-F134-2CB7-46A0-177735C1D5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77000" y="-7277100"/>
            <a:ext cx="2380952" cy="2380952"/>
          </a:xfrm>
          <a:prstGeom prst="rect">
            <a:avLst/>
          </a:prstGeom>
        </p:spPr>
      </p:pic>
      <p:pic>
        <p:nvPicPr>
          <p:cNvPr id="10" name="Picture 9" descr="A round pink label with white text and a black background&#10;&#10;Description automatically generated">
            <a:extLst>
              <a:ext uri="{FF2B5EF4-FFF2-40B4-BE49-F238E27FC236}">
                <a16:creationId xmlns:a16="http://schemas.microsoft.com/office/drawing/2014/main" id="{288365AC-2897-2785-F713-3804161664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48600" y="126873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2.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7.svg"/><Relationship Id="rId2" Type="http://schemas.openxmlformats.org/officeDocument/2006/relationships/image" Target="../media/image5.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6.png"/><Relationship Id="rId9" Type="http://schemas.openxmlformats.org/officeDocument/2006/relationships/image" Target="../media/image9.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2.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EBFD0B-BF7A-BEAF-3B72-EBE3E865D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1" y="22860"/>
            <a:ext cx="18240499" cy="10264140"/>
          </a:xfrm>
          <a:prstGeom prst="rect">
            <a:avLst/>
          </a:prstGeom>
        </p:spPr>
      </p:pic>
      <p:pic>
        <p:nvPicPr>
          <p:cNvPr id="6" name="Picture 5">
            <a:extLst>
              <a:ext uri="{FF2B5EF4-FFF2-40B4-BE49-F238E27FC236}">
                <a16:creationId xmlns:a16="http://schemas.microsoft.com/office/drawing/2014/main" id="{5DA93102-C16D-703E-1F2E-1E723C9A5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85900"/>
            <a:ext cx="13563600" cy="3510111"/>
          </a:xfrm>
          <a:prstGeom prst="rect">
            <a:avLst/>
          </a:prstGeom>
        </p:spPr>
      </p:pic>
      <p:pic>
        <p:nvPicPr>
          <p:cNvPr id="8" name="Picture 7">
            <a:extLst>
              <a:ext uri="{FF2B5EF4-FFF2-40B4-BE49-F238E27FC236}">
                <a16:creationId xmlns:a16="http://schemas.microsoft.com/office/drawing/2014/main" id="{6F0217B0-7A56-2859-FE21-C00A2FD6D7B9}"/>
              </a:ext>
            </a:extLst>
          </p:cNvPr>
          <p:cNvPicPr>
            <a:picLocks noChangeAspect="1"/>
          </p:cNvPicPr>
          <p:nvPr/>
        </p:nvPicPr>
        <p:blipFill>
          <a:blip r:embed="rId4"/>
          <a:stretch>
            <a:fillRect/>
          </a:stretch>
        </p:blipFill>
        <p:spPr>
          <a:xfrm>
            <a:off x="30480" y="495300"/>
            <a:ext cx="2048434" cy="2133785"/>
          </a:xfrm>
          <a:prstGeom prst="rect">
            <a:avLst/>
          </a:prstGeom>
        </p:spPr>
      </p:pic>
      <p:sp>
        <p:nvSpPr>
          <p:cNvPr id="2" name="Oval 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0" y="12306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91200" y="-7462689"/>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4267200" y="244503"/>
            <a:ext cx="8534400" cy="2384397"/>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3962400" y="341178"/>
            <a:ext cx="9190248" cy="2092881"/>
          </a:xfrm>
          <a:prstGeom prst="rect">
            <a:avLst/>
          </a:prstGeom>
        </p:spPr>
        <p:txBody>
          <a:bodyPr wrap="square">
            <a:spAutoFit/>
          </a:bodyPr>
          <a:lstStyle/>
          <a:p>
            <a:pPr lvl="0" algn="ctr">
              <a:spcBef>
                <a:spcPts val="600"/>
              </a:spcBef>
              <a:spcAft>
                <a:spcPts val="600"/>
              </a:spcAft>
            </a:pPr>
            <a:r>
              <a:rPr lang="en-US" sz="6000" b="1" dirty="0" err="1">
                <a:solidFill>
                  <a:srgbClr val="FFFF00"/>
                </a:solidFill>
                <a:latin typeface="Cambria" panose="02040503050406030204" pitchFamily="18" charset="0"/>
                <a:ea typeface="Cambria" panose="02040503050406030204" pitchFamily="18" charset="0"/>
              </a:rPr>
              <a:t>Hoạt</a:t>
            </a:r>
            <a:r>
              <a:rPr lang="en-US" sz="6000" b="1" dirty="0">
                <a:solidFill>
                  <a:srgbClr val="FFFF00"/>
                </a:solidFill>
                <a:latin typeface="Cambria" panose="02040503050406030204" pitchFamily="18" charset="0"/>
                <a:ea typeface="Cambria" panose="02040503050406030204" pitchFamily="18" charset="0"/>
              </a:rPr>
              <a:t> </a:t>
            </a:r>
            <a:r>
              <a:rPr lang="en-US" sz="6000" b="1" dirty="0" err="1">
                <a:solidFill>
                  <a:srgbClr val="FFFF00"/>
                </a:solidFill>
                <a:latin typeface="Cambria" panose="02040503050406030204" pitchFamily="18" charset="0"/>
                <a:ea typeface="Cambria" panose="02040503050406030204" pitchFamily="18" charset="0"/>
              </a:rPr>
              <a:t>động</a:t>
            </a:r>
            <a:r>
              <a:rPr lang="en-US" sz="6000" b="1" dirty="0">
                <a:solidFill>
                  <a:srgbClr val="FFFF00"/>
                </a:solidFill>
                <a:latin typeface="Cambria" panose="02040503050406030204" pitchFamily="18" charset="0"/>
                <a:ea typeface="Cambria" panose="02040503050406030204" pitchFamily="18" charset="0"/>
              </a:rPr>
              <a:t> 2: </a:t>
            </a:r>
          </a:p>
          <a:p>
            <a:pPr lvl="0" algn="ctr">
              <a:spcBef>
                <a:spcPts val="600"/>
              </a:spcBef>
              <a:spcAft>
                <a:spcPts val="600"/>
              </a:spcAft>
            </a:pPr>
            <a:r>
              <a:rPr lang="en-US" sz="6000" b="1" dirty="0" err="1">
                <a:solidFill>
                  <a:schemeClr val="bg1"/>
                </a:solidFill>
                <a:latin typeface="Cambria" panose="02040503050406030204" pitchFamily="18" charset="0"/>
                <a:ea typeface="Cambria" panose="02040503050406030204" pitchFamily="18" charset="0"/>
              </a:rPr>
              <a:t>Mô</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tả</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đền</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tháp</a:t>
            </a:r>
            <a:r>
              <a:rPr lang="en-US" sz="6000" b="1" dirty="0">
                <a:solidFill>
                  <a:schemeClr val="bg1"/>
                </a:solidFill>
                <a:latin typeface="Cambria" panose="02040503050406030204" pitchFamily="18" charset="0"/>
                <a:ea typeface="Cambria" panose="02040503050406030204" pitchFamily="18" charset="0"/>
              </a:rPr>
              <a:t> </a:t>
            </a:r>
            <a:r>
              <a:rPr lang="en-US" sz="6000" b="1" dirty="0" err="1">
                <a:solidFill>
                  <a:schemeClr val="bg1"/>
                </a:solidFill>
                <a:latin typeface="Cambria" panose="02040503050406030204" pitchFamily="18" charset="0"/>
                <a:ea typeface="Cambria" panose="02040503050406030204" pitchFamily="18" charset="0"/>
              </a:rPr>
              <a:t>Chăm</a:t>
            </a:r>
            <a:r>
              <a:rPr lang="en-US" sz="6000" b="1" dirty="0">
                <a:solidFill>
                  <a:schemeClr val="bg1"/>
                </a:solidFill>
                <a:latin typeface="Cambria" panose="02040503050406030204" pitchFamily="18" charset="0"/>
                <a:ea typeface="Cambria" panose="02040503050406030204" pitchFamily="18" charset="0"/>
              </a:rPr>
              <a:t>-pa.</a:t>
            </a:r>
            <a:endParaRPr kumimoji="0" lang="en-US" sz="6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28265" y="-78105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58396" y="124587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95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482AB8C-E3A6-422E-8278-7CFF9981A3C2}"/>
              </a:ext>
            </a:extLst>
          </p:cNvPr>
          <p:cNvGrpSpPr/>
          <p:nvPr/>
        </p:nvGrpSpPr>
        <p:grpSpPr>
          <a:xfrm>
            <a:off x="8839200" y="1333500"/>
            <a:ext cx="8331292" cy="7372363"/>
            <a:chOff x="0" y="133351"/>
            <a:chExt cx="9249414" cy="9829816"/>
          </a:xfrm>
        </p:grpSpPr>
        <p:sp>
          <p:nvSpPr>
            <p:cNvPr id="3" name="TextBox 3">
              <a:extLst>
                <a:ext uri="{FF2B5EF4-FFF2-40B4-BE49-F238E27FC236}">
                  <a16:creationId xmlns:a16="http://schemas.microsoft.com/office/drawing/2014/main"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Thánh</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địa</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Mỹ</a:t>
              </a:r>
              <a:r>
                <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 </a:t>
              </a:r>
              <a:r>
                <a:rPr kumimoji="0" lang="en-US" sz="6600" b="0" i="0" u="none" strike="noStrike" kern="1200" cap="none" spc="-288" normalizeH="0" baseline="0" noProof="0" dirty="0" err="1">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Sơn</a:t>
              </a:r>
              <a:endParaRPr kumimoji="0" lang="en-US" sz="6600" b="0"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endParaRPr>
            </a:p>
          </p:txBody>
        </p:sp>
        <p:sp>
          <p:nvSpPr>
            <p:cNvPr id="5" name="TextBox 5">
              <a:extLst>
                <a:ext uri="{FF2B5EF4-FFF2-40B4-BE49-F238E27FC236}">
                  <a16:creationId xmlns:a16="http://schemas.microsoft.com/office/drawing/2014/main" id="{72A628DF-A65F-417F-9A9E-524416153B4E}"/>
                </a:ext>
              </a:extLst>
            </p:cNvPr>
            <p:cNvSpPr txBox="1"/>
            <p:nvPr/>
          </p:nvSpPr>
          <p:spPr>
            <a:xfrm>
              <a:off x="0" y="2183260"/>
              <a:ext cx="9249414" cy="7779907"/>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Thánh địa Mỹ Sơn là một quần thể</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kiến trúc với khoảng hơn 70 đền tháp, nằm trong một thung lũng được bao quanh bởi đồi, núi. Đây là nơi tổ chức lễ tế và đặt lăng mộ các vị vua, hoàng tộc của Vương quốc Chăm-pa.</a:t>
              </a: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3200" b="0" i="0" u="none" strike="noStrike" kern="1200" cap="none" spc="-99" normalizeH="0" baseline="0" noProof="0" dirty="0">
                  <a:ln>
                    <a:noFill/>
                  </a:ln>
                  <a:solidFill>
                    <a:srgbClr val="FFC000"/>
                  </a:solidFill>
                  <a:effectLst/>
                  <a:uLnTx/>
                  <a:uFillTx/>
                  <a:latin typeface="Mali"/>
                  <a:ea typeface="+mn-ea"/>
                  <a:cs typeface="+mn-cs"/>
                </a:rPr>
                <a:t>Đền tháp ở đây phần lớn được xây dựng bằng gạch kết hợp với đá sa thạch, cửa quay về phía đông. Tháp chính có kiến trúc thân vuông, ở giữa rộng tạo thành điện thờ. Bao quanh</a:t>
              </a:r>
              <a:r>
                <a:rPr kumimoji="0" lang="en-US" sz="3200" b="0" i="0" u="none" strike="noStrike" kern="1200" cap="none" spc="-99" normalizeH="0" baseline="0" noProof="0" dirty="0">
                  <a:ln>
                    <a:noFill/>
                  </a:ln>
                  <a:solidFill>
                    <a:srgbClr val="FFC000"/>
                  </a:solidFill>
                  <a:effectLst/>
                  <a:uLnTx/>
                  <a:uFillTx/>
                  <a:latin typeface="Mali"/>
                  <a:ea typeface="+mn-ea"/>
                  <a:cs typeface="+mn-cs"/>
                </a:rPr>
                <a:t> </a:t>
              </a:r>
              <a:r>
                <a:rPr kumimoji="0" lang="vi-VN" sz="3200" b="0" i="0" u="none" strike="noStrike" kern="1200" cap="none" spc="-99" normalizeH="0" baseline="0" noProof="0" dirty="0">
                  <a:ln>
                    <a:noFill/>
                  </a:ln>
                  <a:solidFill>
                    <a:srgbClr val="FFC000"/>
                  </a:solidFill>
                  <a:effectLst/>
                  <a:uLnTx/>
                  <a:uFillTx/>
                  <a:latin typeface="Mali"/>
                  <a:ea typeface="+mn-ea"/>
                  <a:cs typeface="+mn-cs"/>
                </a:rPr>
                <a:t>tháp chính là những ngôi tháp nhỏ. Tường bên ngoài tháp được trang trí các hoạ tiết hoa văn hình hoa lá (hoa cúc, hoa sen,...), hình động vật (voi, sư tử,...),...</a:t>
              </a:r>
            </a:p>
          </p:txBody>
        </p:sp>
      </p:grpSp>
      <p:grpSp>
        <p:nvGrpSpPr>
          <p:cNvPr id="7" name="Group 6">
            <a:extLst>
              <a:ext uri="{FF2B5EF4-FFF2-40B4-BE49-F238E27FC236}">
                <a16:creationId xmlns:a16="http://schemas.microsoft.com/office/drawing/2014/main"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id="{02435C1C-B4CC-4105-BA5D-FB7C599171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85679" y="862868"/>
              <a:ext cx="2495691" cy="544514"/>
            </a:xfrm>
            <a:prstGeom prst="rect">
              <a:avLst/>
            </a:prstGeom>
          </p:spPr>
        </p:pic>
      </p:grpSp>
      <p:pic>
        <p:nvPicPr>
          <p:cNvPr id="2050" name="Picture 2" descr="Du lịch Thánh địa Mỹ Sơn và nhũng gì bạn cần biết">
            <a:extLst>
              <a:ext uri="{FF2B5EF4-FFF2-40B4-BE49-F238E27FC236}">
                <a16:creationId xmlns:a16="http://schemas.microsoft.com/office/drawing/2014/main" id="{5904A8FD-1C46-A461-AA7A-39E87C0C4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2781300"/>
            <a:ext cx="6429375" cy="45910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00775" y="-84201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10400" y="1253716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1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516672" y="115499"/>
            <a:ext cx="17161728" cy="1482014"/>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560957" y="115498"/>
            <a:ext cx="16736443" cy="1323439"/>
          </a:xfrm>
          <a:prstGeom prst="rect">
            <a:avLst/>
          </a:prstGeom>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4000" b="1" i="0" u="none" strike="noStrike" kern="1200" cap="none" spc="0" normalizeH="0" baseline="0" noProof="0" dirty="0">
                <a:ln>
                  <a:noFill/>
                </a:ln>
                <a:solidFill>
                  <a:srgbClr val="FFC000"/>
                </a:solidFill>
                <a:effectLst/>
                <a:uLnTx/>
                <a:uFillTx/>
                <a:latin typeface="Roboto Light" panose="02000000000000000000" pitchFamily="2" charset="0"/>
                <a:ea typeface="Roboto Light" panose="02000000000000000000" pitchFamily="2" charset="0"/>
                <a:cs typeface="+mn-cs"/>
              </a:rPr>
              <a:t>Thánh địa Mỹ Sơn được phát hiện vào năm 1885 và được UNESCO công nhận là Di sản Văn hoá thế giới năm 1995</a:t>
            </a:r>
            <a:endParaRPr kumimoji="0" lang="en-US" sz="4000" b="1" i="0" u="none" strike="noStrike" kern="1200" cap="none" spc="0" normalizeH="0" baseline="0" noProof="0" dirty="0">
              <a:ln>
                <a:noFill/>
              </a:ln>
              <a:solidFill>
                <a:srgbClr val="FFC000"/>
              </a:solidFill>
              <a:effectLst/>
              <a:uLnTx/>
              <a:uFillTx/>
              <a:latin typeface="Roboto Light" panose="02000000000000000000" pitchFamily="2" charset="0"/>
              <a:ea typeface="Roboto Light" panose="02000000000000000000" pitchFamily="2" charset="0"/>
              <a:cs typeface="+mn-cs"/>
            </a:endParaRPr>
          </a:p>
        </p:txBody>
      </p:sp>
      <p:sp>
        <p:nvSpPr>
          <p:cNvPr id="2" name="AutoShape 2" descr="Thánh địa Mỹ Sơn - Di sản Văn hóa Thế giới được UNESCO công nhận">
            <a:extLst>
              <a:ext uri="{FF2B5EF4-FFF2-40B4-BE49-F238E27FC236}">
                <a16:creationId xmlns:a16="http://schemas.microsoft.com/office/drawing/2014/main" id="{033CBDA2-F19E-5C49-BAA9-01345110DC5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ánh địa Mỹ Sơn - Di sản Văn hóa Thế giới được UNESCO công nhận">
            <a:extLst>
              <a:ext uri="{FF2B5EF4-FFF2-40B4-BE49-F238E27FC236}">
                <a16:creationId xmlns:a16="http://schemas.microsoft.com/office/drawing/2014/main" id="{78BDA7FA-3CAE-5D11-F792-F260BDBBE52C}"/>
              </a:ext>
            </a:extLst>
          </p:cNvPr>
          <p:cNvSpPr>
            <a:spLocks noChangeAspect="1" noChangeArrowheads="1"/>
          </p:cNvSpPr>
          <p:nvPr/>
        </p:nvSpPr>
        <p:spPr bwMode="auto">
          <a:xfrm>
            <a:off x="7486649" y="4876799"/>
            <a:ext cx="425365" cy="4253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Thánh địa Mỹ Sơn, Quảng Nam: Di sản Văn hóa thế giới UNESCO">
            <a:extLst>
              <a:ext uri="{FF2B5EF4-FFF2-40B4-BE49-F238E27FC236}">
                <a16:creationId xmlns:a16="http://schemas.microsoft.com/office/drawing/2014/main" id="{9C0F586A-4EA9-DFB4-556D-D612E9481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19300"/>
            <a:ext cx="11963400" cy="79756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70531" y="-823041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05199" y="12692494"/>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9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37525">
            <a:off x="13522480" y="-338555"/>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464629">
            <a:off x="13007034" y="432635"/>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926941" flipH="1">
            <a:off x="5583680" y="-782097"/>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3573">
            <a:off x="14481118" y="9244677"/>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331250">
            <a:off x="-137051" y="565161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328514">
            <a:off x="17217873" y="4742707"/>
            <a:ext cx="1222922" cy="1194017"/>
          </a:xfrm>
          <a:prstGeom prst="rect">
            <a:avLst/>
          </a:prstGeom>
        </p:spPr>
      </p:pic>
      <p:pic>
        <p:nvPicPr>
          <p:cNvPr id="25" name="Picture 16">
            <a:extLst>
              <a:ext uri="{FF2B5EF4-FFF2-40B4-BE49-F238E27FC236}">
                <a16:creationId xmlns:a16="http://schemas.microsoft.com/office/drawing/2014/main" id="{5DC4FC76-90FC-426E-AC16-FFE5C0C7146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4064">
            <a:off x="1177845" y="1969695"/>
            <a:ext cx="16007669" cy="6677192"/>
          </a:xfrm>
          <a:prstGeom prst="rect">
            <a:avLst/>
          </a:prstGeom>
        </p:spPr>
      </p:pic>
      <p:sp>
        <p:nvSpPr>
          <p:cNvPr id="10" name="TextBox 11">
            <a:extLst>
              <a:ext uri="{FF2B5EF4-FFF2-40B4-BE49-F238E27FC236}">
                <a16:creationId xmlns:a16="http://schemas.microsoft.com/office/drawing/2014/main" id="{2F787452-F72E-43D3-AE13-78789CA93BC7}"/>
              </a:ext>
            </a:extLst>
          </p:cNvPr>
          <p:cNvSpPr txBox="1"/>
          <p:nvPr/>
        </p:nvSpPr>
        <p:spPr>
          <a:xfrm>
            <a:off x="2438400" y="5448300"/>
            <a:ext cx="13118888" cy="1235466"/>
          </a:xfrm>
          <a:prstGeom prst="rect">
            <a:avLst/>
          </a:prstGeom>
        </p:spPr>
        <p:txBody>
          <a:bodyPr lIns="0" tIns="0" rIns="0" bIns="0" rtlCol="0" anchor="t">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19900" b="1" i="0" u="none" strike="noStrike" kern="1200" cap="none" spc="-288" normalizeH="0" baseline="0" noProof="0" dirty="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KHÁM PHÁ</a:t>
            </a:r>
          </a:p>
        </p:txBody>
      </p:sp>
      <p:sp>
        <p:nvSpPr>
          <p:cNvPr id="12" name="Oval 11"/>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47804" y="-8202607"/>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352879" y="12492187"/>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67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7" name="Group 7">
            <a:extLst>
              <a:ext uri="{FF2B5EF4-FFF2-40B4-BE49-F238E27FC236}">
                <a16:creationId xmlns:a16="http://schemas.microsoft.com/office/drawing/2014/main" id="{8C73863A-1198-4E07-827F-6B913F9BEC3B}"/>
              </a:ext>
            </a:extLst>
          </p:cNvPr>
          <p:cNvGrpSpPr/>
          <p:nvPr/>
        </p:nvGrpSpPr>
        <p:grpSpPr>
          <a:xfrm>
            <a:off x="304800" y="342900"/>
            <a:ext cx="17526000" cy="9448799"/>
            <a:chOff x="0" y="0"/>
            <a:chExt cx="8264539" cy="2288928"/>
          </a:xfrm>
        </p:grpSpPr>
        <p:sp>
          <p:nvSpPr>
            <p:cNvPr id="28" name="Freeform 8">
              <a:extLst>
                <a:ext uri="{FF2B5EF4-FFF2-40B4-BE49-F238E27FC236}">
                  <a16:creationId xmlns:a16="http://schemas.microsoft.com/office/drawing/2014/main" id="{835B16B2-4070-40EF-836C-74F03BD9A295}"/>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solidFill>
              <a:srgbClr val="082A44"/>
            </a:solidFill>
          </p:spPr>
        </p:sp>
        <p:sp>
          <p:nvSpPr>
            <p:cNvPr id="29" name="Freeform 9">
              <a:extLst>
                <a:ext uri="{FF2B5EF4-FFF2-40B4-BE49-F238E27FC236}">
                  <a16:creationId xmlns:a16="http://schemas.microsoft.com/office/drawing/2014/main" id="{0A63388C-2C4B-4CAA-ACB3-872F69CCD86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solidFill>
              <a:srgbClr val="85D6A8"/>
            </a:solidFill>
          </p:spPr>
        </p:sp>
      </p:grpSp>
      <p:pic>
        <p:nvPicPr>
          <p:cNvPr id="3" name="Picture 2">
            <a:extLst>
              <a:ext uri="{FF2B5EF4-FFF2-40B4-BE49-F238E27FC236}">
                <a16:creationId xmlns:a16="http://schemas.microsoft.com/office/drawing/2014/main" id="{149428EC-0784-4AAA-9203-BAC79E6EFA90}"/>
              </a:ext>
            </a:extLst>
          </p:cNvPr>
          <p:cNvPicPr>
            <a:picLocks noChangeAspect="1"/>
          </p:cNvPicPr>
          <p:nvPr/>
        </p:nvPicPr>
        <p:blipFill>
          <a:blip r:embed="rId3"/>
          <a:stretch>
            <a:fillRect/>
          </a:stretch>
        </p:blipFill>
        <p:spPr>
          <a:xfrm>
            <a:off x="5481593" y="3771900"/>
            <a:ext cx="7324813" cy="5562600"/>
          </a:xfrm>
          <a:prstGeom prst="rect">
            <a:avLst/>
          </a:prstGeom>
          <a:ln>
            <a:noFill/>
          </a:ln>
          <a:effectLst>
            <a:softEdge rad="112500"/>
          </a:effectLst>
        </p:spPr>
      </p:pic>
      <p:sp>
        <p:nvSpPr>
          <p:cNvPr id="4" name="TextBox 2"/>
          <p:cNvSpPr txBox="1"/>
          <p:nvPr/>
        </p:nvSpPr>
        <p:spPr>
          <a:xfrm>
            <a:off x="3276600" y="723900"/>
            <a:ext cx="10667999" cy="2236446"/>
          </a:xfrm>
          <a:prstGeom prst="rect">
            <a:avLst/>
          </a:prstGeom>
        </p:spPr>
        <p:txBody>
          <a:bodyPr wrap="square" lIns="0" tIns="0" rIns="0" bIns="0" rtlCol="0" anchor="t">
            <a:spAutoFit/>
          </a:bodyPr>
          <a:lstStyle/>
          <a:p>
            <a:pPr algn="ctr">
              <a:lnSpc>
                <a:spcPts val="8960"/>
              </a:lnSpc>
            </a:pPr>
            <a:r>
              <a:rPr lang="en-US" sz="6400" b="1" dirty="0" err="1">
                <a:solidFill>
                  <a:srgbClr val="FFFF00"/>
                </a:solidFill>
                <a:latin typeface="Sriracha"/>
              </a:rPr>
              <a:t>Hoạt</a:t>
            </a:r>
            <a:r>
              <a:rPr lang="en-US" sz="6400" b="1" dirty="0">
                <a:solidFill>
                  <a:srgbClr val="FFFF00"/>
                </a:solidFill>
                <a:latin typeface="Sriracha"/>
              </a:rPr>
              <a:t> </a:t>
            </a:r>
            <a:r>
              <a:rPr lang="en-US" sz="6400" b="1" dirty="0" err="1">
                <a:solidFill>
                  <a:srgbClr val="FFFF00"/>
                </a:solidFill>
                <a:latin typeface="Sriracha"/>
              </a:rPr>
              <a:t>động</a:t>
            </a:r>
            <a:r>
              <a:rPr lang="en-US" sz="6400" b="1" dirty="0">
                <a:solidFill>
                  <a:srgbClr val="FFFF00"/>
                </a:solidFill>
                <a:latin typeface="Sriracha"/>
              </a:rPr>
              <a:t> 1. </a:t>
            </a:r>
          </a:p>
          <a:p>
            <a:pPr algn="ctr">
              <a:lnSpc>
                <a:spcPts val="8960"/>
              </a:lnSpc>
            </a:pPr>
            <a:r>
              <a:rPr lang="en-US" sz="6400" b="1" dirty="0" err="1">
                <a:solidFill>
                  <a:schemeClr val="bg1"/>
                </a:solidFill>
                <a:latin typeface="Sriracha"/>
              </a:rPr>
              <a:t>Tìm</a:t>
            </a:r>
            <a:r>
              <a:rPr lang="en-US" sz="6400" b="1" dirty="0">
                <a:solidFill>
                  <a:schemeClr val="bg1"/>
                </a:solidFill>
                <a:latin typeface="Sriracha"/>
              </a:rPr>
              <a:t> </a:t>
            </a:r>
            <a:r>
              <a:rPr lang="en-US" sz="6400" b="1" dirty="0" err="1">
                <a:solidFill>
                  <a:schemeClr val="bg1"/>
                </a:solidFill>
                <a:latin typeface="Sriracha"/>
              </a:rPr>
              <a:t>hiểu</a:t>
            </a:r>
            <a:r>
              <a:rPr lang="en-US" sz="6400" b="1" dirty="0">
                <a:solidFill>
                  <a:schemeClr val="bg1"/>
                </a:solidFill>
                <a:latin typeface="Sriracha"/>
              </a:rPr>
              <a:t> </a:t>
            </a:r>
            <a:r>
              <a:rPr lang="en-US" sz="6400" b="1" dirty="0" err="1">
                <a:solidFill>
                  <a:schemeClr val="bg1"/>
                </a:solidFill>
                <a:latin typeface="Sriracha"/>
              </a:rPr>
              <a:t>về</a:t>
            </a:r>
            <a:r>
              <a:rPr lang="en-US" sz="6400" b="1" dirty="0">
                <a:solidFill>
                  <a:schemeClr val="bg1"/>
                </a:solidFill>
                <a:latin typeface="Sriracha"/>
              </a:rPr>
              <a:t> </a:t>
            </a:r>
            <a:r>
              <a:rPr lang="en-US" sz="6400" b="1" dirty="0" err="1">
                <a:solidFill>
                  <a:schemeClr val="bg1"/>
                </a:solidFill>
                <a:latin typeface="Sriracha"/>
              </a:rPr>
              <a:t>đền</a:t>
            </a:r>
            <a:r>
              <a:rPr lang="en-US" sz="6400" b="1" dirty="0">
                <a:solidFill>
                  <a:schemeClr val="bg1"/>
                </a:solidFill>
                <a:latin typeface="Sriracha"/>
              </a:rPr>
              <a:t> </a:t>
            </a:r>
            <a:r>
              <a:rPr lang="en-US" sz="6400" b="1" dirty="0" err="1">
                <a:solidFill>
                  <a:schemeClr val="bg1"/>
                </a:solidFill>
                <a:latin typeface="Sriracha"/>
              </a:rPr>
              <a:t>tháp</a:t>
            </a:r>
            <a:r>
              <a:rPr lang="en-US" sz="6400" b="1" dirty="0">
                <a:solidFill>
                  <a:schemeClr val="bg1"/>
                </a:solidFill>
                <a:latin typeface="Sriracha"/>
              </a:rPr>
              <a:t> </a:t>
            </a:r>
            <a:r>
              <a:rPr lang="en-US" sz="6400" b="1" dirty="0" err="1">
                <a:solidFill>
                  <a:schemeClr val="bg1"/>
                </a:solidFill>
                <a:latin typeface="Sriracha"/>
              </a:rPr>
              <a:t>Chăm</a:t>
            </a:r>
            <a:r>
              <a:rPr lang="en-US" sz="6400" b="1" dirty="0">
                <a:solidFill>
                  <a:schemeClr val="bg1"/>
                </a:solidFill>
                <a:latin typeface="Sriracha"/>
              </a:rPr>
              <a:t>-pa</a:t>
            </a:r>
          </a:p>
        </p:txBody>
      </p:sp>
      <p:sp>
        <p:nvSpPr>
          <p:cNvPr id="7" name="Oval 6"/>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11799" y="-820191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36307" y="1159621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id="{C5B717A3-143E-40E5-901B-124C4A6A94AB}"/>
              </a:ext>
            </a:extLst>
          </p:cNvPr>
          <p:cNvGrpSpPr/>
          <p:nvPr/>
        </p:nvGrpSpPr>
        <p:grpSpPr>
          <a:xfrm>
            <a:off x="304800" y="342900"/>
            <a:ext cx="9127670" cy="9367158"/>
            <a:chOff x="0" y="0"/>
            <a:chExt cx="8264539" cy="2288928"/>
          </a:xfrm>
          <a:solidFill>
            <a:schemeClr val="tx2"/>
          </a:solidFill>
        </p:grpSpPr>
        <p:sp>
          <p:nvSpPr>
            <p:cNvPr id="11" name="Freeform 8">
              <a:extLst>
                <a:ext uri="{FF2B5EF4-FFF2-40B4-BE49-F238E27FC236}">
                  <a16:creationId xmlns:a16="http://schemas.microsoft.com/office/drawing/2014/main" id="{89669A0E-05F7-4215-81B1-334F9DCDBCB3}"/>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5BF27EAE-7D7C-4778-9346-00A41D0AEAC2}"/>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4AF624D6-7D43-40CA-B3BB-F0034CDF133D}"/>
              </a:ext>
            </a:extLst>
          </p:cNvPr>
          <p:cNvSpPr/>
          <p:nvPr/>
        </p:nvSpPr>
        <p:spPr>
          <a:xfrm>
            <a:off x="531341" y="851111"/>
            <a:ext cx="8671781" cy="8371523"/>
          </a:xfrm>
          <a:prstGeom prst="rect">
            <a:avLst/>
          </a:prstGeom>
        </p:spPr>
        <p:txBody>
          <a:bodyPr wrap="square">
            <a:spAutoFit/>
          </a:bodyPr>
          <a:lstStyle/>
          <a:p>
            <a:pPr algn="just">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Q</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uan sát </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video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sau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hình 2</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4,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trả</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a:t>
            </a: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Oval 6"/>
          <p:cNvSpPr/>
          <p:nvPr/>
        </p:nvSpPr>
        <p:spPr>
          <a:xfrm>
            <a:off x="5867400" y="-77343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74322" y="1229566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7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8BCED-EFEA-9349-2B85-E37CABD3DDF8}"/>
            </a:ext>
          </a:extLst>
        </p:cNvPr>
        <p:cNvGrpSpPr/>
        <p:nvPr/>
      </p:nvGrpSpPr>
      <p:grpSpPr>
        <a:xfrm>
          <a:off x="0" y="0"/>
          <a:ext cx="0" cy="0"/>
          <a:chOff x="0" y="0"/>
          <a:chExt cx="0" cy="0"/>
        </a:xfrm>
      </p:grpSpPr>
      <p:grpSp>
        <p:nvGrpSpPr>
          <p:cNvPr id="10" name="Group 7">
            <a:extLst>
              <a:ext uri="{FF2B5EF4-FFF2-40B4-BE49-F238E27FC236}">
                <a16:creationId xmlns:a16="http://schemas.microsoft.com/office/drawing/2014/main" id="{12269603-437A-093B-E359-5F2BCAB8A589}"/>
              </a:ext>
            </a:extLst>
          </p:cNvPr>
          <p:cNvGrpSpPr/>
          <p:nvPr/>
        </p:nvGrpSpPr>
        <p:grpSpPr>
          <a:xfrm>
            <a:off x="304800" y="342900"/>
            <a:ext cx="9127670" cy="9367158"/>
            <a:chOff x="0" y="0"/>
            <a:chExt cx="8264539" cy="2288928"/>
          </a:xfrm>
          <a:solidFill>
            <a:schemeClr val="tx2"/>
          </a:solidFill>
        </p:grpSpPr>
        <p:sp>
          <p:nvSpPr>
            <p:cNvPr id="11" name="Freeform 8">
              <a:extLst>
                <a:ext uri="{FF2B5EF4-FFF2-40B4-BE49-F238E27FC236}">
                  <a16:creationId xmlns:a16="http://schemas.microsoft.com/office/drawing/2014/main" id="{F0FE381E-036B-A462-6F3A-14391166B2AA}"/>
                </a:ext>
              </a:extLst>
            </p:cNvPr>
            <p:cNvSpPr/>
            <p:nvPr/>
          </p:nvSpPr>
          <p:spPr>
            <a:xfrm>
              <a:off x="10160" y="16510"/>
              <a:ext cx="8241679" cy="2260988"/>
            </a:xfrm>
            <a:custGeom>
              <a:avLst/>
              <a:gdLst/>
              <a:ahLst/>
              <a:cxnLst/>
              <a:rect l="l" t="t" r="r" b="b"/>
              <a:pathLst>
                <a:path w="8241679" h="2260988">
                  <a:moveTo>
                    <a:pt x="8241679" y="2260988"/>
                  </a:moveTo>
                  <a:lnTo>
                    <a:pt x="0" y="2253368"/>
                  </a:lnTo>
                  <a:lnTo>
                    <a:pt x="0" y="797397"/>
                  </a:lnTo>
                  <a:lnTo>
                    <a:pt x="17780" y="19050"/>
                  </a:lnTo>
                  <a:lnTo>
                    <a:pt x="4107965" y="0"/>
                  </a:lnTo>
                  <a:lnTo>
                    <a:pt x="8222629" y="5080"/>
                  </a:lnTo>
                  <a:close/>
                </a:path>
              </a:pathLst>
            </a:custGeom>
            <a:grpFill/>
          </p:spPr>
        </p:sp>
        <p:sp>
          <p:nvSpPr>
            <p:cNvPr id="12" name="Freeform 9">
              <a:extLst>
                <a:ext uri="{FF2B5EF4-FFF2-40B4-BE49-F238E27FC236}">
                  <a16:creationId xmlns:a16="http://schemas.microsoft.com/office/drawing/2014/main" id="{A194D0F2-99CF-46FA-D3F4-BA0D5D768520}"/>
                </a:ext>
              </a:extLst>
            </p:cNvPr>
            <p:cNvSpPr/>
            <p:nvPr/>
          </p:nvSpPr>
          <p:spPr>
            <a:xfrm>
              <a:off x="-3810" y="0"/>
              <a:ext cx="8270889" cy="2287658"/>
            </a:xfrm>
            <a:custGeom>
              <a:avLst/>
              <a:gdLst/>
              <a:ahLst/>
              <a:cxnLst/>
              <a:rect l="l" t="t" r="r" b="b"/>
              <a:pathLst>
                <a:path w="8270889" h="2287658">
                  <a:moveTo>
                    <a:pt x="8236599" y="21590"/>
                  </a:moveTo>
                  <a:cubicBezTo>
                    <a:pt x="8237869" y="34290"/>
                    <a:pt x="8237869" y="44450"/>
                    <a:pt x="8239139" y="54610"/>
                  </a:cubicBezTo>
                  <a:cubicBezTo>
                    <a:pt x="8241679" y="97788"/>
                    <a:pt x="8242949" y="146221"/>
                    <a:pt x="8245489" y="192925"/>
                  </a:cubicBezTo>
                  <a:cubicBezTo>
                    <a:pt x="8245489" y="260385"/>
                    <a:pt x="8258189" y="1590566"/>
                    <a:pt x="8264539" y="1658027"/>
                  </a:cubicBezTo>
                  <a:cubicBezTo>
                    <a:pt x="8270889" y="1760082"/>
                    <a:pt x="8267079" y="1863868"/>
                    <a:pt x="8267079" y="1965923"/>
                  </a:cubicBezTo>
                  <a:cubicBezTo>
                    <a:pt x="8267079" y="2055870"/>
                    <a:pt x="8268349" y="2138899"/>
                    <a:pt x="8269619" y="2226698"/>
                  </a:cubicBezTo>
                  <a:cubicBezTo>
                    <a:pt x="8269619" y="2248288"/>
                    <a:pt x="8269619" y="2262258"/>
                    <a:pt x="8269619" y="2286388"/>
                  </a:cubicBezTo>
                  <a:cubicBezTo>
                    <a:pt x="8246760" y="2286388"/>
                    <a:pt x="8226439" y="2287658"/>
                    <a:pt x="8184853" y="2286388"/>
                  </a:cubicBezTo>
                  <a:cubicBezTo>
                    <a:pt x="7764329" y="2281308"/>
                    <a:pt x="7337334" y="2287658"/>
                    <a:pt x="6916809" y="2282578"/>
                  </a:cubicBezTo>
                  <a:cubicBezTo>
                    <a:pt x="6664494" y="2278768"/>
                    <a:pt x="6418649" y="2281308"/>
                    <a:pt x="6166333" y="2278768"/>
                  </a:cubicBezTo>
                  <a:cubicBezTo>
                    <a:pt x="6049880" y="2277498"/>
                    <a:pt x="5933428" y="2276228"/>
                    <a:pt x="5816975" y="2274958"/>
                  </a:cubicBezTo>
                  <a:cubicBezTo>
                    <a:pt x="5745809" y="2274958"/>
                    <a:pt x="5681112" y="2276228"/>
                    <a:pt x="5609947" y="2276228"/>
                  </a:cubicBezTo>
                  <a:cubicBezTo>
                    <a:pt x="5428797" y="2274958"/>
                    <a:pt x="4930637" y="2276228"/>
                    <a:pt x="4749488" y="2274958"/>
                  </a:cubicBezTo>
                  <a:cubicBezTo>
                    <a:pt x="4620096" y="2273688"/>
                    <a:pt x="2032250" y="2282578"/>
                    <a:pt x="1902857" y="2281308"/>
                  </a:cubicBezTo>
                  <a:cubicBezTo>
                    <a:pt x="1870509" y="2281308"/>
                    <a:pt x="1831692" y="2282578"/>
                    <a:pt x="1799344" y="2282578"/>
                  </a:cubicBezTo>
                  <a:cubicBezTo>
                    <a:pt x="1721708" y="2282578"/>
                    <a:pt x="1650542" y="2283848"/>
                    <a:pt x="1572907" y="2283848"/>
                  </a:cubicBezTo>
                  <a:cubicBezTo>
                    <a:pt x="1378819" y="2283848"/>
                    <a:pt x="1191200" y="2282578"/>
                    <a:pt x="997111" y="2281308"/>
                  </a:cubicBezTo>
                  <a:cubicBezTo>
                    <a:pt x="880658" y="2280038"/>
                    <a:pt x="764205" y="2278768"/>
                    <a:pt x="654222" y="2277498"/>
                  </a:cubicBezTo>
                  <a:cubicBezTo>
                    <a:pt x="447194" y="2276228"/>
                    <a:pt x="240166" y="2274958"/>
                    <a:pt x="48260" y="2274958"/>
                  </a:cubicBezTo>
                  <a:cubicBezTo>
                    <a:pt x="38100" y="2274958"/>
                    <a:pt x="29210" y="2274958"/>
                    <a:pt x="19050" y="2273688"/>
                  </a:cubicBezTo>
                  <a:cubicBezTo>
                    <a:pt x="10160" y="2272418"/>
                    <a:pt x="5080" y="2266068"/>
                    <a:pt x="7620" y="2257178"/>
                  </a:cubicBezTo>
                  <a:cubicBezTo>
                    <a:pt x="16510" y="2225386"/>
                    <a:pt x="12700" y="2182143"/>
                    <a:pt x="11430" y="2137169"/>
                  </a:cubicBezTo>
                  <a:cubicBezTo>
                    <a:pt x="10160" y="2045492"/>
                    <a:pt x="6350" y="1955545"/>
                    <a:pt x="7620" y="1863868"/>
                  </a:cubicBezTo>
                  <a:cubicBezTo>
                    <a:pt x="5080" y="1749704"/>
                    <a:pt x="0" y="336494"/>
                    <a:pt x="7620" y="220601"/>
                  </a:cubicBezTo>
                  <a:cubicBezTo>
                    <a:pt x="8890" y="198114"/>
                    <a:pt x="7620" y="173897"/>
                    <a:pt x="8890" y="151410"/>
                  </a:cubicBezTo>
                  <a:cubicBezTo>
                    <a:pt x="10160" y="115086"/>
                    <a:pt x="12700" y="75301"/>
                    <a:pt x="13970" y="44450"/>
                  </a:cubicBezTo>
                  <a:cubicBezTo>
                    <a:pt x="13970" y="41910"/>
                    <a:pt x="15240" y="39370"/>
                    <a:pt x="16510" y="38100"/>
                  </a:cubicBezTo>
                  <a:cubicBezTo>
                    <a:pt x="38100" y="35560"/>
                    <a:pt x="78426" y="30480"/>
                    <a:pt x="181940" y="29210"/>
                  </a:cubicBezTo>
                  <a:cubicBezTo>
                    <a:pt x="356619" y="25400"/>
                    <a:pt x="531299" y="22860"/>
                    <a:pt x="712448" y="20320"/>
                  </a:cubicBezTo>
                  <a:cubicBezTo>
                    <a:pt x="835371" y="17780"/>
                    <a:pt x="958294" y="16510"/>
                    <a:pt x="1074747" y="13970"/>
                  </a:cubicBezTo>
                  <a:cubicBezTo>
                    <a:pt x="1191200" y="11430"/>
                    <a:pt x="1314122" y="8890"/>
                    <a:pt x="1430576" y="8890"/>
                  </a:cubicBezTo>
                  <a:cubicBezTo>
                    <a:pt x="1559968" y="7620"/>
                    <a:pt x="1689360" y="10160"/>
                    <a:pt x="1818753" y="8890"/>
                  </a:cubicBezTo>
                  <a:cubicBezTo>
                    <a:pt x="1980493" y="8890"/>
                    <a:pt x="4911228" y="6350"/>
                    <a:pt x="5072969" y="5080"/>
                  </a:cubicBezTo>
                  <a:cubicBezTo>
                    <a:pt x="5228240" y="3810"/>
                    <a:pt x="5383510" y="2540"/>
                    <a:pt x="5545250" y="2540"/>
                  </a:cubicBezTo>
                  <a:cubicBezTo>
                    <a:pt x="5810505" y="1270"/>
                    <a:pt x="6069289" y="0"/>
                    <a:pt x="6334544" y="0"/>
                  </a:cubicBezTo>
                  <a:cubicBezTo>
                    <a:pt x="6444527" y="0"/>
                    <a:pt x="6560980" y="2540"/>
                    <a:pt x="6670964" y="2540"/>
                  </a:cubicBezTo>
                  <a:cubicBezTo>
                    <a:pt x="6975036" y="3810"/>
                    <a:pt x="7285577" y="5080"/>
                    <a:pt x="7589649" y="7620"/>
                  </a:cubicBezTo>
                  <a:cubicBezTo>
                    <a:pt x="7751389" y="8890"/>
                    <a:pt x="7913130" y="12700"/>
                    <a:pt x="8074870" y="16510"/>
                  </a:cubicBezTo>
                  <a:cubicBezTo>
                    <a:pt x="8113688" y="16510"/>
                    <a:pt x="8152506" y="16510"/>
                    <a:pt x="8184853" y="16510"/>
                  </a:cubicBezTo>
                  <a:cubicBezTo>
                    <a:pt x="8217549" y="17780"/>
                    <a:pt x="8226439" y="20320"/>
                    <a:pt x="8236599" y="21590"/>
                  </a:cubicBezTo>
                  <a:close/>
                  <a:moveTo>
                    <a:pt x="8246760" y="2269878"/>
                  </a:moveTo>
                  <a:cubicBezTo>
                    <a:pt x="8248029" y="2253368"/>
                    <a:pt x="8249300" y="2240668"/>
                    <a:pt x="8249300" y="2227968"/>
                  </a:cubicBezTo>
                  <a:cubicBezTo>
                    <a:pt x="8248029" y="2130250"/>
                    <a:pt x="8246760" y="2038573"/>
                    <a:pt x="8246760" y="1939977"/>
                  </a:cubicBezTo>
                  <a:cubicBezTo>
                    <a:pt x="8246760" y="1895003"/>
                    <a:pt x="8249300" y="1850030"/>
                    <a:pt x="8248029" y="1805056"/>
                  </a:cubicBezTo>
                  <a:cubicBezTo>
                    <a:pt x="8248029" y="1763542"/>
                    <a:pt x="8246760" y="1720298"/>
                    <a:pt x="8245489" y="1678784"/>
                  </a:cubicBezTo>
                  <a:cubicBezTo>
                    <a:pt x="8240410" y="1614783"/>
                    <a:pt x="8228979" y="289791"/>
                    <a:pt x="8228979" y="225790"/>
                  </a:cubicBezTo>
                  <a:cubicBezTo>
                    <a:pt x="8226439" y="172168"/>
                    <a:pt x="8223900" y="116815"/>
                    <a:pt x="8221360" y="63500"/>
                  </a:cubicBezTo>
                  <a:cubicBezTo>
                    <a:pt x="8220089" y="44450"/>
                    <a:pt x="8218819" y="43180"/>
                    <a:pt x="8165445" y="41910"/>
                  </a:cubicBezTo>
                  <a:cubicBezTo>
                    <a:pt x="8146036" y="41910"/>
                    <a:pt x="8133097" y="41910"/>
                    <a:pt x="8113688" y="40640"/>
                  </a:cubicBezTo>
                  <a:cubicBezTo>
                    <a:pt x="7951947" y="36830"/>
                    <a:pt x="7783737" y="31750"/>
                    <a:pt x="7621997" y="30480"/>
                  </a:cubicBezTo>
                  <a:cubicBezTo>
                    <a:pt x="7227350" y="26670"/>
                    <a:pt x="6826235" y="25400"/>
                    <a:pt x="6431588" y="22860"/>
                  </a:cubicBezTo>
                  <a:cubicBezTo>
                    <a:pt x="6373362" y="22860"/>
                    <a:pt x="6308665" y="22860"/>
                    <a:pt x="6250439" y="22860"/>
                  </a:cubicBezTo>
                  <a:cubicBezTo>
                    <a:pt x="6153395" y="22860"/>
                    <a:pt x="6056350" y="22860"/>
                    <a:pt x="5965776" y="22860"/>
                  </a:cubicBezTo>
                  <a:cubicBezTo>
                    <a:pt x="5758748" y="22860"/>
                    <a:pt x="5551721" y="22860"/>
                    <a:pt x="5351162" y="24130"/>
                  </a:cubicBezTo>
                  <a:cubicBezTo>
                    <a:pt x="5176483" y="25400"/>
                    <a:pt x="2232808" y="29210"/>
                    <a:pt x="2058128" y="29210"/>
                  </a:cubicBezTo>
                  <a:cubicBezTo>
                    <a:pt x="1773465" y="29210"/>
                    <a:pt x="1488802" y="26670"/>
                    <a:pt x="1204139" y="33020"/>
                  </a:cubicBezTo>
                  <a:cubicBezTo>
                    <a:pt x="1055338" y="36830"/>
                    <a:pt x="913006" y="36830"/>
                    <a:pt x="770675" y="38100"/>
                  </a:cubicBezTo>
                  <a:cubicBezTo>
                    <a:pt x="524829" y="41910"/>
                    <a:pt x="278984" y="45720"/>
                    <a:pt x="49530" y="50800"/>
                  </a:cubicBezTo>
                  <a:cubicBezTo>
                    <a:pt x="36830" y="50800"/>
                    <a:pt x="34290" y="53340"/>
                    <a:pt x="33020" y="70112"/>
                  </a:cubicBezTo>
                  <a:cubicBezTo>
                    <a:pt x="31750" y="101248"/>
                    <a:pt x="31750" y="132383"/>
                    <a:pt x="30480" y="163519"/>
                  </a:cubicBezTo>
                  <a:cubicBezTo>
                    <a:pt x="29210" y="215411"/>
                    <a:pt x="26670" y="265574"/>
                    <a:pt x="25400" y="317467"/>
                  </a:cubicBezTo>
                  <a:cubicBezTo>
                    <a:pt x="20320" y="372819"/>
                    <a:pt x="26670" y="1725487"/>
                    <a:pt x="29210" y="1780839"/>
                  </a:cubicBezTo>
                  <a:cubicBezTo>
                    <a:pt x="29210" y="1839651"/>
                    <a:pt x="29210" y="1900193"/>
                    <a:pt x="30480" y="1959004"/>
                  </a:cubicBezTo>
                  <a:cubicBezTo>
                    <a:pt x="30480" y="2002248"/>
                    <a:pt x="33020" y="2045492"/>
                    <a:pt x="33020" y="2088736"/>
                  </a:cubicBezTo>
                  <a:cubicBezTo>
                    <a:pt x="33020" y="2135439"/>
                    <a:pt x="33020" y="2182143"/>
                    <a:pt x="31750" y="2227968"/>
                  </a:cubicBezTo>
                  <a:cubicBezTo>
                    <a:pt x="31750" y="2231778"/>
                    <a:pt x="31750" y="2234318"/>
                    <a:pt x="31750" y="2238128"/>
                  </a:cubicBezTo>
                  <a:cubicBezTo>
                    <a:pt x="31750" y="2248288"/>
                    <a:pt x="35560" y="2252098"/>
                    <a:pt x="44450" y="2252098"/>
                  </a:cubicBezTo>
                  <a:cubicBezTo>
                    <a:pt x="91365" y="2252098"/>
                    <a:pt x="181940" y="2253368"/>
                    <a:pt x="266045" y="2253368"/>
                  </a:cubicBezTo>
                  <a:cubicBezTo>
                    <a:pt x="388968" y="2253368"/>
                    <a:pt x="518360" y="2250828"/>
                    <a:pt x="641283" y="2253368"/>
                  </a:cubicBezTo>
                  <a:cubicBezTo>
                    <a:pt x="841841" y="2257178"/>
                    <a:pt x="1042399" y="2259718"/>
                    <a:pt x="1242957" y="2258448"/>
                  </a:cubicBezTo>
                  <a:cubicBezTo>
                    <a:pt x="1372349" y="2257178"/>
                    <a:pt x="1495272" y="2259718"/>
                    <a:pt x="1624664" y="2259718"/>
                  </a:cubicBezTo>
                  <a:cubicBezTo>
                    <a:pt x="1812283" y="2259718"/>
                    <a:pt x="1999902" y="2258448"/>
                    <a:pt x="2187521" y="2259718"/>
                  </a:cubicBezTo>
                  <a:cubicBezTo>
                    <a:pt x="2465714" y="2260988"/>
                    <a:pt x="5519372" y="2250828"/>
                    <a:pt x="5804035" y="2253368"/>
                  </a:cubicBezTo>
                  <a:cubicBezTo>
                    <a:pt x="5926958" y="2254638"/>
                    <a:pt x="6049880" y="2255908"/>
                    <a:pt x="6166334" y="2255908"/>
                  </a:cubicBezTo>
                  <a:cubicBezTo>
                    <a:pt x="6379831" y="2258448"/>
                    <a:pt x="6586859" y="2254638"/>
                    <a:pt x="6800356" y="2258448"/>
                  </a:cubicBezTo>
                  <a:cubicBezTo>
                    <a:pt x="6975036" y="2260988"/>
                    <a:pt x="7149715" y="2260988"/>
                    <a:pt x="7324395" y="2263528"/>
                  </a:cubicBezTo>
                  <a:cubicBezTo>
                    <a:pt x="7583179" y="2267338"/>
                    <a:pt x="7841964" y="2269878"/>
                    <a:pt x="8100748" y="2271148"/>
                  </a:cubicBezTo>
                  <a:cubicBezTo>
                    <a:pt x="8197793" y="2271148"/>
                    <a:pt x="8226439" y="2269878"/>
                    <a:pt x="8246760" y="2269878"/>
                  </a:cubicBezTo>
                  <a:close/>
                </a:path>
              </a:pathLst>
            </a:custGeom>
            <a:grpFill/>
          </p:spPr>
        </p:sp>
      </p:grpSp>
      <p:sp>
        <p:nvSpPr>
          <p:cNvPr id="13" name="Rectangle 12">
            <a:extLst>
              <a:ext uri="{FF2B5EF4-FFF2-40B4-BE49-F238E27FC236}">
                <a16:creationId xmlns:a16="http://schemas.microsoft.com/office/drawing/2014/main" id="{1D5AC3B4-1F57-5C7A-634D-7CBBA6F6ACA3}"/>
              </a:ext>
            </a:extLst>
          </p:cNvPr>
          <p:cNvSpPr/>
          <p:nvPr/>
        </p:nvSpPr>
        <p:spPr>
          <a:xfrm>
            <a:off x="531341" y="851111"/>
            <a:ext cx="8671781" cy="7694414"/>
          </a:xfrm>
          <a:prstGeom prst="rect">
            <a:avLst/>
          </a:prstGeom>
        </p:spPr>
        <p:txBody>
          <a:bodyPr wrap="square">
            <a:spAutoFit/>
          </a:bodyPr>
          <a:lstStyle/>
          <a:p>
            <a:pPr algn="ctr">
              <a:spcBef>
                <a:spcPts val="600"/>
              </a:spcBef>
              <a:spcAft>
                <a:spcPts val="600"/>
              </a:spcAft>
            </a:pPr>
            <a:r>
              <a:rPr lang="en-US" sz="44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THẢO LUẬN NHÓM 4</a:t>
            </a:r>
          </a:p>
          <a:p>
            <a:r>
              <a:rPr lang="nl-NL" sz="4400" b="1" dirty="0">
                <a:solidFill>
                  <a:schemeClr val="bg1"/>
                </a:solidFill>
                <a:latin typeface="Times New Roman" panose="02020603050405020304" pitchFamily="18" charset="0"/>
                <a:cs typeface="Times New Roman" panose="02020603050405020304" pitchFamily="18" charset="0"/>
              </a:rPr>
              <a:t>Câu 1: Vương quốc Chăm -pa được thành lập vào thời gian nào?</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2:  Địa bàn chủ yếu của vương quốc này ở đâu?</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3: Di sản văn hoá tiêu biểu của Vương quốc Chăm-pa là gì?</a:t>
            </a:r>
            <a:endParaRPr lang="en-US" sz="4400" b="1" dirty="0">
              <a:solidFill>
                <a:schemeClr val="bg1"/>
              </a:solidFill>
              <a:latin typeface="Times New Roman" panose="02020603050405020304" pitchFamily="18" charset="0"/>
              <a:cs typeface="Times New Roman" panose="02020603050405020304" pitchFamily="18" charset="0"/>
            </a:endParaRPr>
          </a:p>
          <a:p>
            <a:r>
              <a:rPr lang="nl-NL" sz="4400" b="1" dirty="0">
                <a:solidFill>
                  <a:schemeClr val="bg1"/>
                </a:solidFill>
                <a:latin typeface="Times New Roman" panose="02020603050405020304" pitchFamily="18" charset="0"/>
                <a:cs typeface="Times New Roman" panose="02020603050405020304" pitchFamily="18" charset="0"/>
              </a:rPr>
              <a:t>Câu 4: Kể tên và xác định vị trí của một số đền tháp Chăm-pa trên lược đồ.</a:t>
            </a:r>
            <a:endParaRPr lang="en-US" sz="4400" b="1" dirty="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endPar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Oval 6"/>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77675" y="-7962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589644" y="1252426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9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2A89-C165-35ED-A725-C9D6A4966EAA}"/>
            </a:ext>
          </a:extLst>
        </p:cNvPr>
        <p:cNvGrpSpPr/>
        <p:nvPr/>
      </p:nvGrpSpPr>
      <p:grpSpPr>
        <a:xfrm>
          <a:off x="0" y="0"/>
          <a:ext cx="0" cy="0"/>
          <a:chOff x="0" y="0"/>
          <a:chExt cx="0" cy="0"/>
        </a:xfrm>
      </p:grpSpPr>
      <p:grpSp>
        <p:nvGrpSpPr>
          <p:cNvPr id="6" name="Group 2">
            <a:extLst>
              <a:ext uri="{FF2B5EF4-FFF2-40B4-BE49-F238E27FC236}">
                <a16:creationId xmlns:a16="http://schemas.microsoft.com/office/drawing/2014/main" id="{20EEAD51-DCBC-AA14-3350-FAD99272D0C3}"/>
              </a:ext>
            </a:extLst>
          </p:cNvPr>
          <p:cNvGrpSpPr/>
          <p:nvPr/>
        </p:nvGrpSpPr>
        <p:grpSpPr>
          <a:xfrm>
            <a:off x="646596" y="389360"/>
            <a:ext cx="16994809" cy="9332608"/>
            <a:chOff x="0" y="0"/>
            <a:chExt cx="4475999" cy="2457971"/>
          </a:xfrm>
        </p:grpSpPr>
        <p:sp>
          <p:nvSpPr>
            <p:cNvPr id="7" name="Freeform 3">
              <a:extLst>
                <a:ext uri="{FF2B5EF4-FFF2-40B4-BE49-F238E27FC236}">
                  <a16:creationId xmlns:a16="http://schemas.microsoft.com/office/drawing/2014/main" id="{CBC0F134-D2CB-DEBB-6139-B70AB4985424}"/>
                </a:ext>
              </a:extLst>
            </p:cNvPr>
            <p:cNvSpPr/>
            <p:nvPr/>
          </p:nvSpPr>
          <p:spPr>
            <a:xfrm>
              <a:off x="0" y="0"/>
              <a:ext cx="4475999" cy="2457971"/>
            </a:xfrm>
            <a:custGeom>
              <a:avLst/>
              <a:gdLst/>
              <a:ahLst/>
              <a:cxnLst/>
              <a:rect l="l" t="t" r="r" b="b"/>
              <a:pathLst>
                <a:path w="4475999" h="2457971">
                  <a:moveTo>
                    <a:pt x="15944" y="0"/>
                  </a:moveTo>
                  <a:lnTo>
                    <a:pt x="4460055" y="0"/>
                  </a:lnTo>
                  <a:cubicBezTo>
                    <a:pt x="4468861" y="0"/>
                    <a:pt x="4475999" y="7138"/>
                    <a:pt x="4475999" y="15944"/>
                  </a:cubicBezTo>
                  <a:lnTo>
                    <a:pt x="4475999" y="2442027"/>
                  </a:lnTo>
                  <a:cubicBezTo>
                    <a:pt x="4475999" y="2446255"/>
                    <a:pt x="4474319" y="2450311"/>
                    <a:pt x="4471329" y="2453301"/>
                  </a:cubicBezTo>
                  <a:cubicBezTo>
                    <a:pt x="4468339" y="2456291"/>
                    <a:pt x="4464283" y="2457971"/>
                    <a:pt x="4460055" y="2457971"/>
                  </a:cubicBezTo>
                  <a:lnTo>
                    <a:pt x="15944" y="2457971"/>
                  </a:lnTo>
                  <a:cubicBezTo>
                    <a:pt x="11715" y="2457971"/>
                    <a:pt x="7660" y="2456291"/>
                    <a:pt x="4670" y="2453301"/>
                  </a:cubicBezTo>
                  <a:cubicBezTo>
                    <a:pt x="1680" y="2450311"/>
                    <a:pt x="0" y="2446255"/>
                    <a:pt x="0" y="2442027"/>
                  </a:cubicBezTo>
                  <a:lnTo>
                    <a:pt x="0" y="15944"/>
                  </a:lnTo>
                  <a:cubicBezTo>
                    <a:pt x="0" y="11715"/>
                    <a:pt x="1680" y="7660"/>
                    <a:pt x="4670" y="4670"/>
                  </a:cubicBezTo>
                  <a:cubicBezTo>
                    <a:pt x="7660" y="1680"/>
                    <a:pt x="11715" y="0"/>
                    <a:pt x="15944" y="0"/>
                  </a:cubicBezTo>
                  <a:close/>
                </a:path>
              </a:pathLst>
            </a:custGeom>
            <a:solidFill>
              <a:srgbClr val="5FA9C9"/>
            </a:solidFill>
            <a:ln w="209550" cap="rnd">
              <a:solidFill>
                <a:srgbClr val="FFFFFF"/>
              </a:solidFill>
              <a:prstDash val="solid"/>
              <a:round/>
            </a:ln>
          </p:spPr>
          <p:txBody>
            <a:bodyPr/>
            <a:lstStyle/>
            <a:p>
              <a:endParaRPr lang="en-US"/>
            </a:p>
          </p:txBody>
        </p:sp>
        <p:sp>
          <p:nvSpPr>
            <p:cNvPr id="8" name="TextBox 4">
              <a:extLst>
                <a:ext uri="{FF2B5EF4-FFF2-40B4-BE49-F238E27FC236}">
                  <a16:creationId xmlns:a16="http://schemas.microsoft.com/office/drawing/2014/main" id="{FE501341-8A07-7EEB-9210-7F5238D0DBEB}"/>
                </a:ext>
              </a:extLst>
            </p:cNvPr>
            <p:cNvSpPr txBox="1"/>
            <p:nvPr/>
          </p:nvSpPr>
          <p:spPr>
            <a:xfrm>
              <a:off x="0" y="-38100"/>
              <a:ext cx="4475999" cy="2496071"/>
            </a:xfrm>
            <a:prstGeom prst="rect">
              <a:avLst/>
            </a:prstGeom>
          </p:spPr>
          <p:txBody>
            <a:bodyPr lIns="50800" tIns="50800" rIns="50800" bIns="50800" rtlCol="0" anchor="ctr"/>
            <a:lstStyle/>
            <a:p>
              <a:pPr algn="ctr">
                <a:lnSpc>
                  <a:spcPts val="2659"/>
                </a:lnSpc>
              </a:pPr>
              <a:endParaRPr/>
            </a:p>
          </p:txBody>
        </p:sp>
      </p:grpSp>
      <p:sp>
        <p:nvSpPr>
          <p:cNvPr id="18" name="TextBox 17">
            <a:extLst>
              <a:ext uri="{FF2B5EF4-FFF2-40B4-BE49-F238E27FC236}">
                <a16:creationId xmlns:a16="http://schemas.microsoft.com/office/drawing/2014/main" id="{3CCA95F9-BF64-7430-51AA-2AA1CCEDC555}"/>
              </a:ext>
            </a:extLst>
          </p:cNvPr>
          <p:cNvSpPr txBox="1"/>
          <p:nvPr/>
        </p:nvSpPr>
        <p:spPr>
          <a:xfrm>
            <a:off x="1624188" y="952500"/>
            <a:ext cx="14682612" cy="1323439"/>
          </a:xfrm>
          <a:prstGeom prst="rect">
            <a:avLst/>
          </a:prstGeom>
          <a:noFill/>
        </p:spPr>
        <p:txBody>
          <a:bodyPr wrap="square" rtlCol="0">
            <a:spAutoFit/>
          </a:bodyPr>
          <a:lstStyle/>
          <a:p>
            <a:pPr algn="ctr"/>
            <a:r>
              <a:rPr lang="en-US" sz="8000" b="1" dirty="0">
                <a:solidFill>
                  <a:srgbClr val="FFFF00"/>
                </a:solidFill>
                <a:latin typeface="Times New Roman" panose="02020603050405020304" pitchFamily="18" charset="0"/>
                <a:cs typeface="Times New Roman" panose="02020603050405020304" pitchFamily="18" charset="0"/>
              </a:rPr>
              <a:t>Chia </a:t>
            </a:r>
            <a:r>
              <a:rPr lang="en-US" sz="8000" b="1" dirty="0" err="1">
                <a:solidFill>
                  <a:srgbClr val="FFFF00"/>
                </a:solidFill>
                <a:latin typeface="Times New Roman" panose="02020603050405020304" pitchFamily="18" charset="0"/>
                <a:cs typeface="Times New Roman" panose="02020603050405020304" pitchFamily="18" charset="0"/>
              </a:rPr>
              <a:t>sẻ</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kết</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quả</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thảo</a:t>
            </a:r>
            <a:r>
              <a:rPr lang="en-US" sz="8000" b="1" dirty="0">
                <a:solidFill>
                  <a:srgbClr val="FFFF00"/>
                </a:solidFill>
                <a:latin typeface="Times New Roman" panose="02020603050405020304" pitchFamily="18" charset="0"/>
                <a:cs typeface="Times New Roman" panose="02020603050405020304" pitchFamily="18" charset="0"/>
              </a:rPr>
              <a:t> </a:t>
            </a:r>
            <a:r>
              <a:rPr lang="en-US" sz="8000" b="1" dirty="0" err="1">
                <a:solidFill>
                  <a:srgbClr val="FFFF00"/>
                </a:solidFill>
                <a:latin typeface="Times New Roman" panose="02020603050405020304" pitchFamily="18" charset="0"/>
                <a:cs typeface="Times New Roman" panose="02020603050405020304" pitchFamily="18" charset="0"/>
              </a:rPr>
              <a:t>luận</a:t>
            </a:r>
            <a:endParaRPr lang="en-US" sz="8000" b="1" dirty="0">
              <a:solidFill>
                <a:srgbClr val="FFFF00"/>
              </a:solidFill>
              <a:latin typeface="Times New Roman" panose="02020603050405020304" pitchFamily="18" charset="0"/>
              <a:cs typeface="Times New Roman" panose="02020603050405020304" pitchFamily="18" charset="0"/>
            </a:endParaRPr>
          </a:p>
        </p:txBody>
      </p:sp>
      <p:sp>
        <p:nvSpPr>
          <p:cNvPr id="9" name="Oval 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11800" y="-8322329"/>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36694" y="1161618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13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13">
            <a:extLst>
              <a:ext uri="{FF2B5EF4-FFF2-40B4-BE49-F238E27FC236}">
                <a16:creationId xmlns:a16="http://schemas.microsoft.com/office/drawing/2014/main" id="{BAE03E7C-3434-0CB9-CB3A-EC7ACC0851A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7200" y="6438900"/>
            <a:ext cx="17221200" cy="1911984"/>
          </a:xfrm>
          <a:prstGeom prst="rect">
            <a:avLst/>
          </a:prstGeom>
          <a:effectLst>
            <a:outerShdw blurRad="50800" dist="38100" dir="2700000" algn="tl" rotWithShape="0">
              <a:prstClr val="black">
                <a:alpha val="40000"/>
              </a:prstClr>
            </a:outerShdw>
          </a:effectLst>
        </p:spPr>
      </p:pic>
      <p:pic>
        <p:nvPicPr>
          <p:cNvPr id="8" name="Graphic 13">
            <a:extLst>
              <a:ext uri="{FF2B5EF4-FFF2-40B4-BE49-F238E27FC236}">
                <a16:creationId xmlns:a16="http://schemas.microsoft.com/office/drawing/2014/main" id="{75ABDEE0-B5C0-B319-306D-4CFD8F81B16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6313" y="3702683"/>
            <a:ext cx="17221200" cy="1911984"/>
          </a:xfrm>
          <a:prstGeom prst="rect">
            <a:avLst/>
          </a:prstGeom>
          <a:effectLst>
            <a:outerShdw blurRad="50800" dist="38100" dir="2700000" algn="tl" rotWithShape="0">
              <a:prstClr val="black">
                <a:alpha val="40000"/>
              </a:prstClr>
            </a:outerShdw>
          </a:effectLst>
        </p:spPr>
      </p:pic>
      <p:pic>
        <p:nvPicPr>
          <p:cNvPr id="7" name="Graphic 13">
            <a:extLst>
              <a:ext uri="{FF2B5EF4-FFF2-40B4-BE49-F238E27FC236}">
                <a16:creationId xmlns:a16="http://schemas.microsoft.com/office/drawing/2014/main" id="{B186C6E1-7185-6858-4BC4-171DB2490C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2642" y="1219428"/>
            <a:ext cx="17221200" cy="191198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1A8C5C01-1A13-9F40-347C-2C9CD8BCFC0F}"/>
              </a:ext>
            </a:extLst>
          </p:cNvPr>
          <p:cNvSpPr/>
          <p:nvPr/>
        </p:nvSpPr>
        <p:spPr>
          <a:xfrm>
            <a:off x="1055913" y="6671617"/>
            <a:ext cx="14548758" cy="1446550"/>
          </a:xfrm>
          <a:prstGeom prst="rect">
            <a:avLst/>
          </a:prstGeom>
        </p:spPr>
        <p:txBody>
          <a:bodyPr wrap="square">
            <a:spAutoFit/>
          </a:bodyPr>
          <a:lstStyle/>
          <a:p>
            <a:r>
              <a:rPr lang="nl-NL" sz="4400" b="1" dirty="0">
                <a:latin typeface="Times New Roman" panose="02020603050405020304" pitchFamily="18" charset="0"/>
                <a:cs typeface="Times New Roman" panose="02020603050405020304" pitchFamily="18" charset="0"/>
              </a:rPr>
              <a:t>Câu 3: Di sản văn hoá tiêu biểu của Vương quốc Chăm-pa là </a:t>
            </a:r>
            <a:r>
              <a:rPr lang="en-US" sz="4400" b="1" dirty="0" err="1">
                <a:latin typeface="Times New Roman" panose="02020603050405020304" pitchFamily="18" charset="0"/>
                <a:cs typeface="Times New Roman" panose="02020603050405020304" pitchFamily="18" charset="0"/>
              </a:rPr>
              <a:t>đền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Tháp</a:t>
            </a:r>
            <a:r>
              <a:rPr lang="en-US" sz="4400" b="1"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E5F0575C-359A-5959-4FB9-F14E7FD66D29}"/>
              </a:ext>
            </a:extLst>
          </p:cNvPr>
          <p:cNvSpPr txBox="1"/>
          <p:nvPr/>
        </p:nvSpPr>
        <p:spPr>
          <a:xfrm>
            <a:off x="990600" y="1790699"/>
            <a:ext cx="17825357" cy="769441"/>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1: Vương quốc Chăm -pa được thành lập vào </a:t>
            </a:r>
            <a:r>
              <a:rPr lang="en-US" sz="4400" b="1" dirty="0" err="1">
                <a:latin typeface="Times New Roman" panose="02020603050405020304" pitchFamily="18" charset="0"/>
                <a:cs typeface="Times New Roman" panose="02020603050405020304" pitchFamily="18" charset="0"/>
              </a:rPr>
              <a:t>cuối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kỉ</a:t>
            </a:r>
            <a:r>
              <a:rPr lang="en-US" sz="4400" b="1" dirty="0">
                <a:latin typeface="Times New Roman" panose="02020603050405020304" pitchFamily="18" charset="0"/>
                <a:cs typeface="Times New Roman" panose="02020603050405020304" pitchFamily="18" charset="0"/>
              </a:rPr>
              <a:t> II.</a:t>
            </a:r>
          </a:p>
        </p:txBody>
      </p:sp>
      <p:sp>
        <p:nvSpPr>
          <p:cNvPr id="6" name="TextBox 5">
            <a:extLst>
              <a:ext uri="{FF2B5EF4-FFF2-40B4-BE49-F238E27FC236}">
                <a16:creationId xmlns:a16="http://schemas.microsoft.com/office/drawing/2014/main" id="{F5D05D3B-BF4B-4B1E-98BF-8D2644A406BE}"/>
              </a:ext>
            </a:extLst>
          </p:cNvPr>
          <p:cNvSpPr txBox="1"/>
          <p:nvPr/>
        </p:nvSpPr>
        <p:spPr>
          <a:xfrm>
            <a:off x="944334" y="3935400"/>
            <a:ext cx="16225158" cy="1446550"/>
          </a:xfrm>
          <a:prstGeom prst="rect">
            <a:avLst/>
          </a:prstGeom>
          <a:noFill/>
        </p:spPr>
        <p:txBody>
          <a:bodyPr wrap="square">
            <a:spAutoFit/>
          </a:bodyPr>
          <a:lstStyle/>
          <a:p>
            <a:r>
              <a:rPr lang="nl-NL" sz="4400" b="1" dirty="0">
                <a:latin typeface="Times New Roman" panose="02020603050405020304" pitchFamily="18" charset="0"/>
                <a:cs typeface="Times New Roman" panose="02020603050405020304" pitchFamily="18" charset="0"/>
              </a:rPr>
              <a:t>Câu 2:  Địa bàn chủ yếu của vương quốc này thuộc một số tỉnh miền Trung Việt nam ngày nay.</a:t>
            </a:r>
          </a:p>
        </p:txBody>
      </p:sp>
      <p:sp>
        <p:nvSpPr>
          <p:cNvPr id="10" name="Oval 9"/>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45678" y="-7962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9000" y="12534900"/>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9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6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Graphic 13">
            <a:extLst>
              <a:ext uri="{FF2B5EF4-FFF2-40B4-BE49-F238E27FC236}">
                <a16:creationId xmlns:a16="http://schemas.microsoft.com/office/drawing/2014/main" id="{95098B27-8EAB-2D4F-841C-7F94C73BABA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991601" y="291834"/>
            <a:ext cx="8463642" cy="133327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375F01D-A975-AC59-9DE4-43D0488C690A}"/>
              </a:ext>
            </a:extLst>
          </p:cNvPr>
          <p:cNvPicPr>
            <a:picLocks noChangeAspect="1"/>
          </p:cNvPicPr>
          <p:nvPr/>
        </p:nvPicPr>
        <p:blipFill>
          <a:blip r:embed="rId4"/>
          <a:stretch>
            <a:fillRect/>
          </a:stretch>
        </p:blipFill>
        <p:spPr>
          <a:xfrm>
            <a:off x="0" y="342900"/>
            <a:ext cx="8458200" cy="9815131"/>
          </a:xfrm>
          <a:prstGeom prst="rect">
            <a:avLst/>
          </a:prstGeom>
        </p:spPr>
      </p:pic>
      <p:sp>
        <p:nvSpPr>
          <p:cNvPr id="10" name="Rectangle: Rounded Corners 9">
            <a:extLst>
              <a:ext uri="{FF2B5EF4-FFF2-40B4-BE49-F238E27FC236}">
                <a16:creationId xmlns:a16="http://schemas.microsoft.com/office/drawing/2014/main" id="{2359FE8D-41D0-5EA5-E479-7EFEE9D31C06}"/>
              </a:ext>
            </a:extLst>
          </p:cNvPr>
          <p:cNvSpPr/>
          <p:nvPr/>
        </p:nvSpPr>
        <p:spPr>
          <a:xfrm>
            <a:off x="4267200" y="17145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6902FF-3741-AED9-4765-124B3A7157B2}"/>
              </a:ext>
            </a:extLst>
          </p:cNvPr>
          <p:cNvSpPr txBox="1"/>
          <p:nvPr/>
        </p:nvSpPr>
        <p:spPr>
          <a:xfrm>
            <a:off x="9067800" y="1649186"/>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Khánh</a:t>
            </a:r>
          </a:p>
        </p:txBody>
      </p:sp>
      <p:sp>
        <p:nvSpPr>
          <p:cNvPr id="12" name="Rectangle: Rounded Corners 11">
            <a:extLst>
              <a:ext uri="{FF2B5EF4-FFF2-40B4-BE49-F238E27FC236}">
                <a16:creationId xmlns:a16="http://schemas.microsoft.com/office/drawing/2014/main" id="{87D99D8C-92EC-49CA-FF95-CE4370DE20BA}"/>
              </a:ext>
            </a:extLst>
          </p:cNvPr>
          <p:cNvSpPr/>
          <p:nvPr/>
        </p:nvSpPr>
        <p:spPr>
          <a:xfrm>
            <a:off x="4267200" y="25527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890F393-8384-55B1-B5D7-CF0D5B26DDF6}"/>
              </a:ext>
            </a:extLst>
          </p:cNvPr>
          <p:cNvSpPr txBox="1"/>
          <p:nvPr/>
        </p:nvSpPr>
        <p:spPr>
          <a:xfrm>
            <a:off x="9067800" y="2520043"/>
            <a:ext cx="396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Mỹ</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Sơn</a:t>
            </a:r>
            <a:endParaRPr lang="en-US" sz="4000" b="1" dirty="0">
              <a:solidFill>
                <a:schemeClr val="bg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D87A8B5A-E7A6-30DA-760A-F496EB4C7409}"/>
              </a:ext>
            </a:extLst>
          </p:cNvPr>
          <p:cNvSpPr/>
          <p:nvPr/>
        </p:nvSpPr>
        <p:spPr>
          <a:xfrm>
            <a:off x="4419600" y="3086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BBD340-2520-E15B-02DA-7BEEB1ADC089}"/>
              </a:ext>
            </a:extLst>
          </p:cNvPr>
          <p:cNvSpPr txBox="1"/>
          <p:nvPr/>
        </p:nvSpPr>
        <p:spPr>
          <a:xfrm>
            <a:off x="9144000" y="3510643"/>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Dương Long, Bình Lâm, Cánh Tiên, Bánh Ít</a:t>
            </a:r>
            <a:endParaRPr lang="en-US" sz="4000" b="1" dirty="0">
              <a:solidFill>
                <a:schemeClr val="bg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4254219E-6F2C-DC31-64E3-9C9C5A017451}"/>
              </a:ext>
            </a:extLst>
          </p:cNvPr>
          <p:cNvSpPr/>
          <p:nvPr/>
        </p:nvSpPr>
        <p:spPr>
          <a:xfrm>
            <a:off x="4724400" y="4686300"/>
            <a:ext cx="2895600" cy="838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AFBFED0-064E-7A1B-014E-58ED9D0A63D6}"/>
              </a:ext>
            </a:extLst>
          </p:cNvPr>
          <p:cNvSpPr/>
          <p:nvPr/>
        </p:nvSpPr>
        <p:spPr>
          <a:xfrm>
            <a:off x="4267200" y="5829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6E4BC4-F7DB-E12E-1D3B-24E98E7AC6AA}"/>
              </a:ext>
            </a:extLst>
          </p:cNvPr>
          <p:cNvSpPr txBox="1"/>
          <p:nvPr/>
        </p:nvSpPr>
        <p:spPr>
          <a:xfrm>
            <a:off x="9067800" y="50346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vi-VN" sz="4000" b="1" dirty="0">
                <a:solidFill>
                  <a:schemeClr val="bg1"/>
                </a:solidFill>
                <a:latin typeface="Cambria" panose="02040503050406030204" pitchFamily="18" charset="0"/>
                <a:ea typeface="Cambria" panose="02040503050406030204" pitchFamily="18" charset="0"/>
              </a:rPr>
              <a:t> Yang Prông</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9F987E9-21D4-6772-6B64-6F5992CDA8C8}"/>
              </a:ext>
            </a:extLst>
          </p:cNvPr>
          <p:cNvSpPr/>
          <p:nvPr/>
        </p:nvSpPr>
        <p:spPr>
          <a:xfrm>
            <a:off x="6172200" y="57531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1F1EE8A-C4D1-D4A3-1D76-B1BC31E12F14}"/>
              </a:ext>
            </a:extLst>
          </p:cNvPr>
          <p:cNvSpPr txBox="1"/>
          <p:nvPr/>
        </p:nvSpPr>
        <p:spPr>
          <a:xfrm>
            <a:off x="9144000" y="59490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Tháp</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Nhạn</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BF039048-04B6-46D2-5141-8EA924004297}"/>
              </a:ext>
            </a:extLst>
          </p:cNvPr>
          <p:cNvSpPr/>
          <p:nvPr/>
        </p:nvSpPr>
        <p:spPr>
          <a:xfrm>
            <a:off x="5943600" y="6972300"/>
            <a:ext cx="1143000" cy="4572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5066B4D-736B-1A13-0D0B-62B422DD80ED}"/>
              </a:ext>
            </a:extLst>
          </p:cNvPr>
          <p:cNvSpPr txBox="1"/>
          <p:nvPr/>
        </p:nvSpPr>
        <p:spPr>
          <a:xfrm>
            <a:off x="9144000" y="6863443"/>
            <a:ext cx="77724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Na-ga</a:t>
            </a:r>
          </a:p>
        </p:txBody>
      </p:sp>
      <p:sp>
        <p:nvSpPr>
          <p:cNvPr id="25" name="Rectangle: Rounded Corners 24">
            <a:extLst>
              <a:ext uri="{FF2B5EF4-FFF2-40B4-BE49-F238E27FC236}">
                <a16:creationId xmlns:a16="http://schemas.microsoft.com/office/drawing/2014/main" id="{92BE8875-CA3D-B8D1-BF6C-35DF5443315D}"/>
              </a:ext>
            </a:extLst>
          </p:cNvPr>
          <p:cNvSpPr/>
          <p:nvPr/>
        </p:nvSpPr>
        <p:spPr>
          <a:xfrm>
            <a:off x="5486400" y="7581900"/>
            <a:ext cx="1981200" cy="6858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1C50941-7218-5A22-9911-F1C3697A3698}"/>
              </a:ext>
            </a:extLst>
          </p:cNvPr>
          <p:cNvSpPr txBox="1"/>
          <p:nvPr/>
        </p:nvSpPr>
        <p:spPr>
          <a:xfrm>
            <a:off x="9220200" y="7854043"/>
            <a:ext cx="8610600" cy="1323439"/>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Hòa</a:t>
            </a:r>
            <a:r>
              <a:rPr lang="en-US" sz="4000" b="1" dirty="0">
                <a:solidFill>
                  <a:schemeClr val="bg1"/>
                </a:solidFill>
                <a:latin typeface="Cambria" panose="02040503050406030204" pitchFamily="18" charset="0"/>
                <a:ea typeface="Cambria" panose="02040503050406030204" pitchFamily="18" charset="0"/>
              </a:rPr>
              <a:t> Lai,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Rô-mê</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Klong Ga-rai, </a:t>
            </a:r>
            <a:r>
              <a:rPr lang="en-US" sz="4000" b="1" dirty="0" err="1">
                <a:solidFill>
                  <a:schemeClr val="bg1"/>
                </a:solidFill>
                <a:latin typeface="Cambria" panose="02040503050406030204" pitchFamily="18" charset="0"/>
                <a:ea typeface="Cambria" panose="02040503050406030204" pitchFamily="18" charset="0"/>
              </a:rPr>
              <a:t>Pô</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Đam</a:t>
            </a:r>
            <a:r>
              <a:rPr lang="en-US" sz="4000" b="1" dirty="0">
                <a:solidFill>
                  <a:schemeClr val="bg1"/>
                </a:solidFill>
                <a:latin typeface="Cambria" panose="02040503050406030204" pitchFamily="18" charset="0"/>
                <a:ea typeface="Cambria" panose="02040503050406030204" pitchFamily="18" charset="0"/>
              </a:rPr>
              <a:t> </a:t>
            </a:r>
          </a:p>
        </p:txBody>
      </p:sp>
      <p:sp>
        <p:nvSpPr>
          <p:cNvPr id="27" name="Rectangle: Rounded Corners 26">
            <a:extLst>
              <a:ext uri="{FF2B5EF4-FFF2-40B4-BE49-F238E27FC236}">
                <a16:creationId xmlns:a16="http://schemas.microsoft.com/office/drawing/2014/main" id="{85215B83-145F-E447-B381-0A5ECA5BDAF6}"/>
              </a:ext>
            </a:extLst>
          </p:cNvPr>
          <p:cNvSpPr/>
          <p:nvPr/>
        </p:nvSpPr>
        <p:spPr>
          <a:xfrm>
            <a:off x="4724400" y="8420100"/>
            <a:ext cx="1981200" cy="381000"/>
          </a:xfrm>
          <a:prstGeom prst="round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08E366D-83DA-4A10-149E-FFC546145BC4}"/>
              </a:ext>
            </a:extLst>
          </p:cNvPr>
          <p:cNvSpPr txBox="1"/>
          <p:nvPr/>
        </p:nvSpPr>
        <p:spPr>
          <a:xfrm>
            <a:off x="9296400" y="9225643"/>
            <a:ext cx="8610600" cy="707886"/>
          </a:xfrm>
          <a:prstGeom prst="rect">
            <a:avLst/>
          </a:prstGeom>
          <a:noFill/>
        </p:spPr>
        <p:txBody>
          <a:bodyPr wrap="square" rtlCol="0">
            <a:spAutoFit/>
          </a:bodyPr>
          <a:lstStyle/>
          <a:p>
            <a:pPr marL="285750" indent="-285750">
              <a:buFont typeface="Arial" panose="020B0604020202020204" pitchFamily="34" charset="0"/>
              <a:buChar char="•"/>
            </a:pPr>
            <a:r>
              <a:rPr lang="en-US" sz="4000" b="1" dirty="0" err="1">
                <a:solidFill>
                  <a:schemeClr val="bg1"/>
                </a:solidFill>
                <a:latin typeface="Cambria" panose="02040503050406030204" pitchFamily="18" charset="0"/>
                <a:ea typeface="Cambria" panose="02040503050406030204" pitchFamily="18" charset="0"/>
              </a:rPr>
              <a:t>Phố</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Hài</a:t>
            </a:r>
            <a:endParaRPr lang="en-US" sz="40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A5C11BA-08F2-4128-4F0B-A2273BD3475B}"/>
              </a:ext>
            </a:extLst>
          </p:cNvPr>
          <p:cNvSpPr txBox="1"/>
          <p:nvPr/>
        </p:nvSpPr>
        <p:spPr>
          <a:xfrm>
            <a:off x="9296400" y="570365"/>
            <a:ext cx="8839200" cy="707886"/>
          </a:xfrm>
          <a:prstGeom prst="rect">
            <a:avLst/>
          </a:prstGeom>
          <a:noFill/>
        </p:spPr>
        <p:txBody>
          <a:bodyPr wrap="square">
            <a:spAutoFit/>
          </a:bodyPr>
          <a:lstStyle/>
          <a:p>
            <a:r>
              <a:rPr lang="nl-NL" sz="4000" b="1" dirty="0">
                <a:latin typeface="Times New Roman" panose="02020603050405020304" pitchFamily="18" charset="0"/>
                <a:cs typeface="Times New Roman" panose="02020603050405020304" pitchFamily="18" charset="0"/>
              </a:rPr>
              <a:t>Câu 4: Một số đền tháp Chăm-pa:</a:t>
            </a:r>
            <a:endParaRPr lang="en-US" sz="4000" b="1" dirty="0">
              <a:latin typeface="Times New Roman" panose="02020603050405020304" pitchFamily="18" charset="0"/>
              <a:cs typeface="Times New Roman" panose="02020603050405020304" pitchFamily="18" charset="0"/>
            </a:endParaRPr>
          </a:p>
        </p:txBody>
      </p:sp>
      <p:sp>
        <p:nvSpPr>
          <p:cNvPr id="29" name="Oval 28"/>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172200" y="-8203931"/>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239000" y="1232889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down)">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wipe(down)">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wipe(down)">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wipe(down)">
                                      <p:cBhvr>
                                        <p:cTn id="4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482AB8C-E3A6-422E-8278-7CFF9981A3C2}"/>
              </a:ext>
            </a:extLst>
          </p:cNvPr>
          <p:cNvGrpSpPr/>
          <p:nvPr/>
        </p:nvGrpSpPr>
        <p:grpSpPr>
          <a:xfrm>
            <a:off x="8839200" y="1015268"/>
            <a:ext cx="8331292" cy="6011206"/>
            <a:chOff x="0" y="133351"/>
            <a:chExt cx="9249414" cy="8014940"/>
          </a:xfrm>
        </p:grpSpPr>
        <p:sp>
          <p:nvSpPr>
            <p:cNvPr id="3" name="TextBox 3">
              <a:extLst>
                <a:ext uri="{FF2B5EF4-FFF2-40B4-BE49-F238E27FC236}">
                  <a16:creationId xmlns:a16="http://schemas.microsoft.com/office/drawing/2014/main" id="{C78B7BB4-23AD-4C7E-B41B-E38911D6CCE2}"/>
                </a:ext>
              </a:extLst>
            </p:cNvPr>
            <p:cNvSpPr txBox="1"/>
            <p:nvPr/>
          </p:nvSpPr>
          <p:spPr>
            <a:xfrm>
              <a:off x="0" y="133351"/>
              <a:ext cx="9249414" cy="1231107"/>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288" normalizeH="0" baseline="0" noProof="0">
                  <a:ln>
                    <a:noFill/>
                  </a:ln>
                  <a:solidFill>
                    <a:srgbClr val="FFFFFF"/>
                  </a:solidFill>
                  <a:effectLst/>
                  <a:uLnTx/>
                  <a:uFillTx/>
                  <a:latin typeface="Aachen" panose="02020500000000000000" pitchFamily="18" charset="0"/>
                  <a:ea typeface="Aachen" panose="02020500000000000000" pitchFamily="18" charset="0"/>
                  <a:cs typeface="Aachen" panose="02020500000000000000" pitchFamily="18" charset="0"/>
                </a:rPr>
                <a:t>THÁP PO-KLONG GA-RAI</a:t>
              </a:r>
            </a:p>
          </p:txBody>
        </p:sp>
        <p:sp>
          <p:nvSpPr>
            <p:cNvPr id="4" name="TextBox 4">
              <a:extLst>
                <a:ext uri="{FF2B5EF4-FFF2-40B4-BE49-F238E27FC236}">
                  <a16:creationId xmlns:a16="http://schemas.microsoft.com/office/drawing/2014/main" id="{6B226125-3A97-4712-95B0-7A39F78B12B7}"/>
                </a:ext>
              </a:extLst>
            </p:cNvPr>
            <p:cNvSpPr txBox="1"/>
            <p:nvPr/>
          </p:nvSpPr>
          <p:spPr>
            <a:xfrm>
              <a:off x="0" y="1176124"/>
              <a:ext cx="9249414" cy="1333699"/>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800" b="0" i="0" u="none" strike="noStrike" kern="1200" cap="none" spc="0" normalizeH="0" baseline="0" noProof="0">
                  <a:ln>
                    <a:noFill/>
                  </a:ln>
                  <a:solidFill>
                    <a:srgbClr val="FBE675"/>
                  </a:solidFill>
                  <a:effectLst/>
                  <a:uLnTx/>
                  <a:uFillTx/>
                  <a:latin typeface="Sriracha"/>
                  <a:ea typeface="+mn-ea"/>
                  <a:cs typeface="+mn-cs"/>
                </a:rPr>
                <a:t>Đ</a:t>
              </a:r>
              <a:r>
                <a:rPr kumimoji="0" lang="vi-VN" sz="2800" b="0" i="0" u="none" strike="noStrike" kern="1200" cap="none" spc="0" normalizeH="0" baseline="0" noProof="0">
                  <a:ln>
                    <a:noFill/>
                  </a:ln>
                  <a:solidFill>
                    <a:srgbClr val="FBE675"/>
                  </a:solidFill>
                  <a:effectLst/>
                  <a:uLnTx/>
                  <a:uFillTx/>
                  <a:latin typeface="Sriracha"/>
                  <a:ea typeface="+mn-ea"/>
                  <a:cs typeface="+mn-cs"/>
                </a:rPr>
                <a:t>ược xây dựng vào khoảng cuối thế ki XIII - đầu thế ki XIV</a:t>
              </a:r>
              <a:endParaRPr kumimoji="0" lang="en-US" sz="2800" b="0" i="0" u="none" strike="noStrike" kern="1200" cap="none" spc="0" normalizeH="0" baseline="0" noProof="0">
                <a:ln>
                  <a:noFill/>
                </a:ln>
                <a:solidFill>
                  <a:srgbClr val="FBE675"/>
                </a:solidFill>
                <a:effectLst/>
                <a:uLnTx/>
                <a:uFillTx/>
                <a:latin typeface="Sriracha"/>
                <a:ea typeface="+mn-ea"/>
                <a:cs typeface="+mn-cs"/>
              </a:endParaRPr>
            </a:p>
          </p:txBody>
        </p:sp>
        <p:sp>
          <p:nvSpPr>
            <p:cNvPr id="5" name="TextBox 5">
              <a:extLst>
                <a:ext uri="{FF2B5EF4-FFF2-40B4-BE49-F238E27FC236}">
                  <a16:creationId xmlns:a16="http://schemas.microsoft.com/office/drawing/2014/main" id="{72A628DF-A65F-417F-9A9E-524416153B4E}"/>
                </a:ext>
              </a:extLst>
            </p:cNvPr>
            <p:cNvSpPr txBox="1"/>
            <p:nvPr/>
          </p:nvSpPr>
          <p:spPr>
            <a:xfrm>
              <a:off x="0" y="2814096"/>
              <a:ext cx="9249414" cy="5334195"/>
            </a:xfrm>
            <a:prstGeom prst="rect">
              <a:avLst/>
            </a:prstGeom>
          </p:spPr>
          <p:txBody>
            <a:bodyPr lIns="0" tIns="0" rIns="0" bIns="0" rtlCol="0" anchor="t">
              <a:spAutoFit/>
            </a:bodyPr>
            <a:lstStyle/>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2475" b="0" i="0" u="none" strike="noStrike" kern="1200" cap="none" spc="-99" normalizeH="0" baseline="0" noProof="0">
                  <a:ln>
                    <a:noFill/>
                  </a:ln>
                  <a:solidFill>
                    <a:srgbClr val="FFFFFF"/>
                  </a:solidFill>
                  <a:effectLst/>
                  <a:uLnTx/>
                  <a:uFillTx/>
                  <a:latin typeface="Mali"/>
                  <a:ea typeface="+mn-ea"/>
                  <a:cs typeface="+mn-cs"/>
                </a:rPr>
                <a:t>Tháp Pô Klong Garai (còn được gọi là Tháp Pô Klông Giarai, tháp Pô Klaung Garai, PoKlaun Garai, tháp Bửu Sơn), thuộc phường Đô Vinh, thành phố Phan Rang - Tháp Chàm, tỉnh Ninh Thuận.</a:t>
              </a:r>
              <a:endParaRPr kumimoji="0" lang="en-US" sz="2475" b="0" i="0" u="none" strike="noStrike" kern="1200" cap="none" spc="-99" normalizeH="0" baseline="0" noProof="0">
                <a:ln>
                  <a:noFill/>
                </a:ln>
                <a:solidFill>
                  <a:srgbClr val="FFFFFF"/>
                </a:solidFill>
                <a:effectLst/>
                <a:uLnTx/>
                <a:uFillTx/>
                <a:latin typeface="Mali"/>
                <a:ea typeface="+mn-ea"/>
                <a:cs typeface="+mn-cs"/>
              </a:endParaRPr>
            </a:p>
            <a:p>
              <a:pPr marL="0" marR="0" lvl="0" indent="0" algn="just" defTabSz="914400" rtl="0" eaLnBrk="1" fontAlgn="auto" latinLnBrk="0" hangingPunct="1">
                <a:lnSpc>
                  <a:spcPts val="3465"/>
                </a:lnSpc>
                <a:spcBef>
                  <a:spcPts val="0"/>
                </a:spcBef>
                <a:spcAft>
                  <a:spcPts val="0"/>
                </a:spcAft>
                <a:buClrTx/>
                <a:buSzTx/>
                <a:buFontTx/>
                <a:buNone/>
                <a:tabLst/>
                <a:defRPr/>
              </a:pPr>
              <a:r>
                <a:rPr kumimoji="0" lang="vi-VN" sz="2475" b="0" i="0" u="none" strike="noStrike" kern="1200" cap="none" spc="-99" normalizeH="0" baseline="0" noProof="0">
                  <a:ln>
                    <a:noFill/>
                  </a:ln>
                  <a:solidFill>
                    <a:srgbClr val="FFFFFF"/>
                  </a:solidFill>
                  <a:effectLst/>
                  <a:uLnTx/>
                  <a:uFillTx/>
                  <a:latin typeface="Mali"/>
                  <a:ea typeface="+mn-ea"/>
                  <a:cs typeface="+mn-cs"/>
                </a:rPr>
                <a:t>Theo truyền thuyết của người Chăm, tháp Pô Klaung Garai được Chế Mân (vua Jaya Simhavarman III) cho xây dựng để thờ Pô Klaung Garai - vị vua có nhiều công trạng đối với người Chăm trong việc chống giặc ngoại xâm, khai mương, đắp đập làm cho ruộng đồng tươi tốt… </a:t>
              </a:r>
              <a:endParaRPr kumimoji="0" lang="en-US" sz="2475" b="0" i="0" u="none" strike="noStrike" kern="1200" cap="none" spc="-99" normalizeH="0" baseline="0" noProof="0">
                <a:ln>
                  <a:noFill/>
                </a:ln>
                <a:solidFill>
                  <a:srgbClr val="FFFFFF"/>
                </a:solidFill>
                <a:effectLst/>
                <a:uLnTx/>
                <a:uFillTx/>
                <a:latin typeface="Mali"/>
                <a:ea typeface="+mn-ea"/>
                <a:cs typeface="+mn-cs"/>
              </a:endParaRPr>
            </a:p>
          </p:txBody>
        </p:sp>
      </p:grpSp>
      <p:grpSp>
        <p:nvGrpSpPr>
          <p:cNvPr id="7" name="Group 6">
            <a:extLst>
              <a:ext uri="{FF2B5EF4-FFF2-40B4-BE49-F238E27FC236}">
                <a16:creationId xmlns:a16="http://schemas.microsoft.com/office/drawing/2014/main" id="{5A245EE7-1F81-4C83-8EE8-EEC39E492746}"/>
              </a:ext>
            </a:extLst>
          </p:cNvPr>
          <p:cNvGrpSpPr/>
          <p:nvPr/>
        </p:nvGrpSpPr>
        <p:grpSpPr>
          <a:xfrm>
            <a:off x="728775" y="686930"/>
            <a:ext cx="7838850" cy="8229600"/>
            <a:chOff x="9829800" y="419100"/>
            <a:chExt cx="7838850" cy="8229600"/>
          </a:xfrm>
        </p:grpSpPr>
        <p:pic>
          <p:nvPicPr>
            <p:cNvPr id="6" name="Picture 6">
              <a:extLst>
                <a:ext uri="{FF2B5EF4-FFF2-40B4-BE49-F238E27FC236}">
                  <a16:creationId xmlns:a16="http://schemas.microsoft.com/office/drawing/2014/main" id="{B5620AFE-D0A9-4FFB-BB6C-EA8AEFBD51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634425" y="614475"/>
              <a:ext cx="8229600" cy="7838850"/>
            </a:xfrm>
            <a:prstGeom prst="rect">
              <a:avLst/>
            </a:prstGeom>
          </p:spPr>
        </p:pic>
        <p:pic>
          <p:nvPicPr>
            <p:cNvPr id="8" name="Picture 9">
              <a:extLst>
                <a:ext uri="{FF2B5EF4-FFF2-40B4-BE49-F238E27FC236}">
                  <a16:creationId xmlns:a16="http://schemas.microsoft.com/office/drawing/2014/main" id="{02435C1C-B4CC-4105-BA5D-FB7C599171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85679" y="862868"/>
              <a:ext cx="2495691" cy="544514"/>
            </a:xfrm>
            <a:prstGeom prst="rect">
              <a:avLst/>
            </a:prstGeom>
          </p:spPr>
        </p:pic>
      </p:grpSp>
      <p:sp>
        <p:nvSpPr>
          <p:cNvPr id="9" name="Rectangle 8">
            <a:extLst>
              <a:ext uri="{FF2B5EF4-FFF2-40B4-BE49-F238E27FC236}">
                <a16:creationId xmlns:a16="http://schemas.microsoft.com/office/drawing/2014/main" id="{6C2E8CFD-E4C1-4F6D-A47D-AA455E73BD9E}"/>
              </a:ext>
            </a:extLst>
          </p:cNvPr>
          <p:cNvSpPr/>
          <p:nvPr/>
        </p:nvSpPr>
        <p:spPr>
          <a:xfrm>
            <a:off x="8828049" y="7452083"/>
            <a:ext cx="9144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B0F0"/>
                </a:solidFill>
                <a:effectLst/>
                <a:uLnTx/>
                <a:uFillTx/>
                <a:latin typeface="Calibri"/>
                <a:ea typeface="+mn-ea"/>
                <a:cs typeface="+mn-cs"/>
              </a:rPr>
              <a:t>(Nguồn: http://dsvh.gov.vn/di-tich-kien-truc-nghe-thuat-thap-po-klong-garai-2995</a:t>
            </a:r>
          </a:p>
        </p:txBody>
      </p:sp>
      <p:pic>
        <p:nvPicPr>
          <p:cNvPr id="12" name="Picture 11">
            <a:extLst>
              <a:ext uri="{FF2B5EF4-FFF2-40B4-BE49-F238E27FC236}">
                <a16:creationId xmlns:a16="http://schemas.microsoft.com/office/drawing/2014/main" id="{72864E63-B2E7-44D0-A5D0-7D86D8AEEF3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60629" y="2252778"/>
            <a:ext cx="6211771" cy="5633921"/>
          </a:xfrm>
          <a:prstGeom prst="rect">
            <a:avLst/>
          </a:prstGeom>
          <a:ln>
            <a:noFill/>
          </a:ln>
          <a:effectLst>
            <a:softEdge rad="112500"/>
          </a:effectLst>
        </p:spPr>
      </p:pic>
      <p:sp>
        <p:nvSpPr>
          <p:cNvPr id="11" name="Oval 10"/>
          <p:cNvSpPr/>
          <p:nvPr/>
        </p:nvSpPr>
        <p:spPr>
          <a:xfrm>
            <a:off x="-3792978" y="-416645"/>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80345" y="-7580482"/>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10400" y="12475876"/>
            <a:ext cx="3657600" cy="3657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42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571</Words>
  <Application>Microsoft Office PowerPoint</Application>
  <PresentationFormat>Custom</PresentationFormat>
  <Paragraphs>38</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Aachen</vt:lpstr>
      <vt:lpstr>Arial</vt:lpstr>
      <vt:lpstr>Calibri</vt:lpstr>
      <vt:lpstr>Cambria</vt:lpstr>
      <vt:lpstr>Mali</vt:lpstr>
      <vt:lpstr>Roboto Light</vt:lpstr>
      <vt:lpstr>Sriracha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Buổi định hướng Lớp Toán tổng hợp</dc:title>
  <dc:creator>thao</dc:creator>
  <cp:lastModifiedBy>WINDOWS</cp:lastModifiedBy>
  <cp:revision>153</cp:revision>
  <dcterms:created xsi:type="dcterms:W3CDTF">2006-08-16T00:00:00Z</dcterms:created>
  <dcterms:modified xsi:type="dcterms:W3CDTF">2025-10-27T03:47:50Z</dcterms:modified>
  <dc:identifier>DAExMhQ9LvI</dc:identifier>
</cp:coreProperties>
</file>