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57" r:id="rId4"/>
    <p:sldId id="259" r:id="rId5"/>
    <p:sldId id="367" r:id="rId6"/>
    <p:sldId id="3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7"/>
    <a:srgbClr val="FFDE93"/>
    <a:srgbClr val="FFD271"/>
    <a:srgbClr val="FEFF86"/>
    <a:srgbClr val="FDFFAE"/>
    <a:srgbClr val="D1DA6F"/>
    <a:srgbClr val="BEAEE2"/>
    <a:srgbClr val="F7DBF0"/>
    <a:srgbClr val="FD9291"/>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7698" autoAdjust="0"/>
  </p:normalViewPr>
  <p:slideViewPr>
    <p:cSldViewPr snapToGrid="0">
      <p:cViewPr varScale="1">
        <p:scale>
          <a:sx n="61" d="100"/>
          <a:sy n="61"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F8D8-26FE-4933-BC23-27CBFB6953CE}"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91AF7-BCDA-4A84-A0B4-0369BE34CBE4}" type="slidenum">
              <a:rPr lang="en-US" smtClean="0"/>
              <a:t>‹#›</a:t>
            </a:fld>
            <a:endParaRPr lang="en-US"/>
          </a:p>
        </p:txBody>
      </p:sp>
    </p:spTree>
    <p:extLst>
      <p:ext uri="{BB962C8B-B14F-4D97-AF65-F5344CB8AC3E}">
        <p14:creationId xmlns:p14="http://schemas.microsoft.com/office/powerpoint/2010/main" val="297835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75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3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404217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103600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14704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39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994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92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547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293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292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80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87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3052143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472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536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48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331647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214604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150881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50454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22096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239202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D4659-9E97-4345-831C-F076DBEDE279}"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8BE53D-34EE-4B37-9E10-53578144FFFC}" type="slidenum">
              <a:rPr lang="en-US" smtClean="0"/>
              <a:t>‹#›</a:t>
            </a:fld>
            <a:endParaRPr lang="en-US"/>
          </a:p>
        </p:txBody>
      </p:sp>
    </p:spTree>
    <p:extLst>
      <p:ext uri="{BB962C8B-B14F-4D97-AF65-F5344CB8AC3E}">
        <p14:creationId xmlns:p14="http://schemas.microsoft.com/office/powerpoint/2010/main" val="23100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4F9BD023-92A2-3997-20BE-5F46B1D9F9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4470" y="67660"/>
            <a:ext cx="1727360" cy="1727360"/>
          </a:xfrm>
          <a:prstGeom prst="rect">
            <a:avLst/>
          </a:prstGeom>
        </p:spPr>
      </p:pic>
    </p:spTree>
    <p:extLst>
      <p:ext uri="{BB962C8B-B14F-4D97-AF65-F5344CB8AC3E}">
        <p14:creationId xmlns:p14="http://schemas.microsoft.com/office/powerpoint/2010/main" val="127044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65FD197-E003-6528-FDA1-A4FE8788B8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4470" y="67660"/>
            <a:ext cx="1727360" cy="1727360"/>
          </a:xfrm>
          <a:prstGeom prst="rect">
            <a:avLst/>
          </a:prstGeom>
        </p:spPr>
      </p:pic>
    </p:spTree>
    <p:extLst>
      <p:ext uri="{BB962C8B-B14F-4D97-AF65-F5344CB8AC3E}">
        <p14:creationId xmlns:p14="http://schemas.microsoft.com/office/powerpoint/2010/main" val="3204547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0.wav"/><Relationship Id="rId5"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6462" y1="77060" x2="58078" y2="76616"/>
                        <a14:foregroundMark x1="40428" y1="54685" x2="57593" y2="57391"/>
                        <a14:foregroundMark x1="66438" y1="46082" x2="61228" y2="49960"/>
                        <a14:foregroundMark x1="54685" y1="76817" x2="57391" y2="76373"/>
                        <a14:foregroundMark x1="59208" y1="56502" x2="56018" y2="60097"/>
                      </a14:backgroundRemoval>
                    </a14:imgEffect>
                  </a14:imgLayer>
                </a14:imgProps>
              </a:ext>
              <a:ext uri="{28A0092B-C50C-407E-A947-70E740481C1C}">
                <a14:useLocalDpi xmlns:a14="http://schemas.microsoft.com/office/drawing/2010/main" val="0"/>
              </a:ext>
            </a:extLst>
          </a:blip>
          <a:stretch>
            <a:fillRect/>
          </a:stretch>
        </p:blipFill>
        <p:spPr>
          <a:xfrm>
            <a:off x="8114340" y="2647589"/>
            <a:ext cx="4835471" cy="4835471"/>
          </a:xfrm>
          <a:prstGeom prst="rect">
            <a:avLst/>
          </a:prstGeom>
        </p:spPr>
      </p:pic>
      <p:pic>
        <p:nvPicPr>
          <p:cNvPr id="22" name="Picture 21"/>
          <p:cNvPicPr>
            <a:picLocks noChangeAspect="1"/>
          </p:cNvPicPr>
          <p:nvPr/>
        </p:nvPicPr>
        <p:blipFill>
          <a:blip r:embed="rId5" cstate="hqprint">
            <a:extLst>
              <a:ext uri="{BEBA8EAE-BF5A-486C-A8C5-ECC9F3942E4B}">
                <a14:imgProps xmlns:a14="http://schemas.microsoft.com/office/drawing/2010/main">
                  <a14:imgLayer r:embed="rId6">
                    <a14:imgEffect>
                      <a14:backgroundRemoval t="9984" b="100000" l="9994" r="89974">
                        <a14:foregroundMark x1="42335" y1="23808" x2="34929" y2="41431"/>
                      </a14:backgroundRemoval>
                    </a14:imgEffect>
                  </a14:imgLayer>
                </a14:imgProps>
              </a:ext>
              <a:ext uri="{28A0092B-C50C-407E-A947-70E740481C1C}">
                <a14:useLocalDpi xmlns:a14="http://schemas.microsoft.com/office/drawing/2010/main" val="0"/>
              </a:ext>
            </a:extLst>
          </a:blip>
          <a:stretch>
            <a:fillRect/>
          </a:stretch>
        </p:blipFill>
        <p:spPr>
          <a:xfrm>
            <a:off x="-350812" y="3015990"/>
            <a:ext cx="4830076" cy="3864061"/>
          </a:xfrm>
          <a:prstGeom prst="rect">
            <a:avLst/>
          </a:prstGeom>
        </p:spPr>
      </p:pic>
      <p:pic>
        <p:nvPicPr>
          <p:cNvPr id="2" name="Picture 1">
            <a:extLst>
              <a:ext uri="{FF2B5EF4-FFF2-40B4-BE49-F238E27FC236}">
                <a16:creationId xmlns:a16="http://schemas.microsoft.com/office/drawing/2014/main" id="{8E976342-63D5-66B3-4185-0580382304B0}"/>
              </a:ext>
            </a:extLst>
          </p:cNvPr>
          <p:cNvPicPr>
            <a:picLocks noChangeAspect="1"/>
          </p:cNvPicPr>
          <p:nvPr/>
        </p:nvPicPr>
        <p:blipFill>
          <a:blip r:embed="rId7"/>
          <a:stretch>
            <a:fillRect/>
          </a:stretch>
        </p:blipFill>
        <p:spPr>
          <a:xfrm>
            <a:off x="2534460" y="1883589"/>
            <a:ext cx="7675529" cy="1719221"/>
          </a:xfrm>
          <a:prstGeom prst="rect">
            <a:avLst/>
          </a:prstGeom>
        </p:spPr>
      </p:pic>
      <p:sp>
        <p:nvSpPr>
          <p:cNvPr id="3" name="Oval 2"/>
          <p:cNvSpPr/>
          <p:nvPr/>
        </p:nvSpPr>
        <p:spPr>
          <a:xfrm>
            <a:off x="-2209024" y="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11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22"/>
                                        </p:tgtEl>
                                        <p:attrNameLst>
                                          <p:attrName>r</p:attrName>
                                        </p:attrNameLst>
                                      </p:cBhvr>
                                    </p:animRot>
                                    <p:animRot by="-240000">
                                      <p:cBhvr>
                                        <p:cTn id="16" dur="200" fill="hold">
                                          <p:stCondLst>
                                            <p:cond delay="200"/>
                                          </p:stCondLst>
                                        </p:cTn>
                                        <p:tgtEl>
                                          <p:spTgt spid="22"/>
                                        </p:tgtEl>
                                        <p:attrNameLst>
                                          <p:attrName>r</p:attrName>
                                        </p:attrNameLst>
                                      </p:cBhvr>
                                    </p:animRot>
                                    <p:animRot by="240000">
                                      <p:cBhvr>
                                        <p:cTn id="17" dur="200" fill="hold">
                                          <p:stCondLst>
                                            <p:cond delay="400"/>
                                          </p:stCondLst>
                                        </p:cTn>
                                        <p:tgtEl>
                                          <p:spTgt spid="22"/>
                                        </p:tgtEl>
                                        <p:attrNameLst>
                                          <p:attrName>r</p:attrName>
                                        </p:attrNameLst>
                                      </p:cBhvr>
                                    </p:animRot>
                                    <p:animRot by="-240000">
                                      <p:cBhvr>
                                        <p:cTn id="18" dur="200" fill="hold">
                                          <p:stCondLst>
                                            <p:cond delay="600"/>
                                          </p:stCondLst>
                                        </p:cTn>
                                        <p:tgtEl>
                                          <p:spTgt spid="22"/>
                                        </p:tgtEl>
                                        <p:attrNameLst>
                                          <p:attrName>r</p:attrName>
                                        </p:attrNameLst>
                                      </p:cBhvr>
                                    </p:animRot>
                                    <p:animRot by="120000">
                                      <p:cBhvr>
                                        <p:cTn id="19" dur="200" fill="hold">
                                          <p:stCondLst>
                                            <p:cond delay="800"/>
                                          </p:stCondLst>
                                        </p:cTn>
                                        <p:tgtEl>
                                          <p:spTgt spid="22"/>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21"/>
                                        </p:tgtEl>
                                        <p:attrNameLst>
                                          <p:attrName>r</p:attrName>
                                        </p:attrNameLst>
                                      </p:cBhvr>
                                    </p:animRot>
                                    <p:animRot by="-240000">
                                      <p:cBhvr>
                                        <p:cTn id="22" dur="200" fill="hold">
                                          <p:stCondLst>
                                            <p:cond delay="200"/>
                                          </p:stCondLst>
                                        </p:cTn>
                                        <p:tgtEl>
                                          <p:spTgt spid="21"/>
                                        </p:tgtEl>
                                        <p:attrNameLst>
                                          <p:attrName>r</p:attrName>
                                        </p:attrNameLst>
                                      </p:cBhvr>
                                    </p:animRot>
                                    <p:animRot by="240000">
                                      <p:cBhvr>
                                        <p:cTn id="23" dur="200" fill="hold">
                                          <p:stCondLst>
                                            <p:cond delay="400"/>
                                          </p:stCondLst>
                                        </p:cTn>
                                        <p:tgtEl>
                                          <p:spTgt spid="21"/>
                                        </p:tgtEl>
                                        <p:attrNameLst>
                                          <p:attrName>r</p:attrName>
                                        </p:attrNameLst>
                                      </p:cBhvr>
                                    </p:animRot>
                                    <p:animRot by="-240000">
                                      <p:cBhvr>
                                        <p:cTn id="24" dur="200" fill="hold">
                                          <p:stCondLst>
                                            <p:cond delay="600"/>
                                          </p:stCondLst>
                                        </p:cTn>
                                        <p:tgtEl>
                                          <p:spTgt spid="21"/>
                                        </p:tgtEl>
                                        <p:attrNameLst>
                                          <p:attrName>r</p:attrName>
                                        </p:attrNameLst>
                                      </p:cBhvr>
                                    </p:animRot>
                                    <p:animRot by="120000">
                                      <p:cBhvr>
                                        <p:cTn id="2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636CAE4-CC90-DF2E-3CDB-A6EBA0167246}"/>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4"/>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EC4D44D5-410E-7387-5D16-1155CE987A93}"/>
              </a:ext>
            </a:extLst>
          </p:cNvPr>
          <p:cNvGrpSpPr/>
          <p:nvPr/>
        </p:nvGrpSpPr>
        <p:grpSpPr>
          <a:xfrm>
            <a:off x="1676400" y="-177800"/>
            <a:ext cx="9194800" cy="2854325"/>
            <a:chOff x="2286000" y="1028700"/>
            <a:chExt cx="13792200" cy="3670069"/>
          </a:xfrm>
        </p:grpSpPr>
        <p:cxnSp>
          <p:nvCxnSpPr>
            <p:cNvPr id="7" name="Straight Connector 6">
              <a:extLst>
                <a:ext uri="{FF2B5EF4-FFF2-40B4-BE49-F238E27FC236}">
                  <a16:creationId xmlns:a16="http://schemas.microsoft.com/office/drawing/2014/main" id="{F6846596-8764-FDEA-E261-3FDD7FE3E562}"/>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EB0638-DFD9-03F8-5472-5A457A9BDF71}"/>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reeform 4">
              <a:extLst>
                <a:ext uri="{FF2B5EF4-FFF2-40B4-BE49-F238E27FC236}">
                  <a16:creationId xmlns:a16="http://schemas.microsoft.com/office/drawing/2014/main" id="{15D16893-272B-7E44-1FFD-E0E5FC73A146}"/>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1" name="Rectangle: Rounded Corners 4">
            <a:extLst>
              <a:ext uri="{FF2B5EF4-FFF2-40B4-BE49-F238E27FC236}">
                <a16:creationId xmlns:a16="http://schemas.microsoft.com/office/drawing/2014/main" id="{3155BE83-C49A-4C84-F302-F45BB9436973}"/>
              </a:ext>
            </a:extLst>
          </p:cNvPr>
          <p:cNvSpPr/>
          <p:nvPr/>
        </p:nvSpPr>
        <p:spPr>
          <a:xfrm>
            <a:off x="2641600" y="3327400"/>
            <a:ext cx="8077200" cy="3168650"/>
          </a:xfrm>
          <a:custGeom>
            <a:avLst/>
            <a:gdLst>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3168650" fill="none" extrusionOk="0">
                <a:moveTo>
                  <a:pt x="0" y="1548169"/>
                </a:moveTo>
                <a:cubicBezTo>
                  <a:pt x="9513" y="1003821"/>
                  <a:pt x="661511" y="328883"/>
                  <a:pt x="1125080" y="0"/>
                </a:cubicBezTo>
                <a:cubicBezTo>
                  <a:pt x="2059818" y="203002"/>
                  <a:pt x="4370386" y="443697"/>
                  <a:pt x="6952118" y="0"/>
                </a:cubicBezTo>
                <a:cubicBezTo>
                  <a:pt x="7554110" y="-170449"/>
                  <a:pt x="7863605" y="615473"/>
                  <a:pt x="8077200" y="1548169"/>
                </a:cubicBezTo>
                <a:cubicBezTo>
                  <a:pt x="8077447" y="1561457"/>
                  <a:pt x="8071469" y="1604192"/>
                  <a:pt x="8077200" y="1620479"/>
                </a:cubicBezTo>
                <a:cubicBezTo>
                  <a:pt x="8110925" y="2259514"/>
                  <a:pt x="7481992" y="3053484"/>
                  <a:pt x="6952118" y="3168649"/>
                </a:cubicBezTo>
                <a:cubicBezTo>
                  <a:pt x="4250599" y="3302222"/>
                  <a:pt x="1731894" y="3153897"/>
                  <a:pt x="1125080" y="3168649"/>
                </a:cubicBezTo>
                <a:cubicBezTo>
                  <a:pt x="732627" y="3136067"/>
                  <a:pt x="-143517" y="2508865"/>
                  <a:pt x="0" y="1620479"/>
                </a:cubicBezTo>
                <a:cubicBezTo>
                  <a:pt x="-1993" y="1599026"/>
                  <a:pt x="-3669" y="1556721"/>
                  <a:pt x="0" y="1548169"/>
                </a:cubicBezTo>
                <a:close/>
              </a:path>
              <a:path w="8077200" h="3168650" stroke="0" extrusionOk="0">
                <a:moveTo>
                  <a:pt x="0" y="1548169"/>
                </a:moveTo>
                <a:cubicBezTo>
                  <a:pt x="-66969" y="900843"/>
                  <a:pt x="539790" y="-45173"/>
                  <a:pt x="1125080" y="0"/>
                </a:cubicBezTo>
                <a:cubicBezTo>
                  <a:pt x="2043152" y="-35574"/>
                  <a:pt x="6081411" y="-191983"/>
                  <a:pt x="6952118" y="0"/>
                </a:cubicBezTo>
                <a:cubicBezTo>
                  <a:pt x="7360778" y="-13951"/>
                  <a:pt x="8358267" y="608789"/>
                  <a:pt x="8077200" y="1548169"/>
                </a:cubicBezTo>
                <a:cubicBezTo>
                  <a:pt x="8080433" y="1581383"/>
                  <a:pt x="8077636" y="1606988"/>
                  <a:pt x="8077200" y="1620479"/>
                </a:cubicBezTo>
                <a:cubicBezTo>
                  <a:pt x="8093988" y="2313277"/>
                  <a:pt x="7350635" y="3059993"/>
                  <a:pt x="6952118" y="3168649"/>
                </a:cubicBezTo>
                <a:cubicBezTo>
                  <a:pt x="6117852" y="2526023"/>
                  <a:pt x="2383982" y="3503624"/>
                  <a:pt x="1125080" y="3168649"/>
                </a:cubicBezTo>
                <a:cubicBezTo>
                  <a:pt x="553159" y="3405026"/>
                  <a:pt x="-73253" y="2249643"/>
                  <a:pt x="0" y="1620479"/>
                </a:cubicBezTo>
                <a:cubicBezTo>
                  <a:pt x="-4316" y="1596181"/>
                  <a:pt x="-4382" y="1557951"/>
                  <a:pt x="0" y="1548169"/>
                </a:cubicBezTo>
                <a:close/>
              </a:path>
              <a:path w="8077200" h="3168650" fill="none" stroke="0" extrusionOk="0">
                <a:moveTo>
                  <a:pt x="0" y="1548169"/>
                </a:moveTo>
                <a:cubicBezTo>
                  <a:pt x="153676" y="743305"/>
                  <a:pt x="650397" y="207178"/>
                  <a:pt x="1125080" y="0"/>
                </a:cubicBezTo>
                <a:cubicBezTo>
                  <a:pt x="2780703" y="413300"/>
                  <a:pt x="3950668" y="519235"/>
                  <a:pt x="6952118" y="0"/>
                </a:cubicBezTo>
                <a:cubicBezTo>
                  <a:pt x="7501708" y="-382633"/>
                  <a:pt x="8030360" y="558894"/>
                  <a:pt x="8077200" y="1548169"/>
                </a:cubicBezTo>
                <a:cubicBezTo>
                  <a:pt x="8074584" y="1560638"/>
                  <a:pt x="8076669" y="1595676"/>
                  <a:pt x="8077200" y="1620479"/>
                </a:cubicBezTo>
                <a:cubicBezTo>
                  <a:pt x="8095009" y="2432152"/>
                  <a:pt x="7468419" y="3112245"/>
                  <a:pt x="6952118" y="3168649"/>
                </a:cubicBezTo>
                <a:cubicBezTo>
                  <a:pt x="4107068" y="3193931"/>
                  <a:pt x="1614164" y="2977933"/>
                  <a:pt x="1125080" y="3168649"/>
                </a:cubicBezTo>
                <a:cubicBezTo>
                  <a:pt x="474874" y="3107113"/>
                  <a:pt x="-79344" y="2361765"/>
                  <a:pt x="0" y="1620479"/>
                </a:cubicBezTo>
                <a:cubicBezTo>
                  <a:pt x="-3615" y="1600562"/>
                  <a:pt x="-3360" y="1558716"/>
                  <a:pt x="0" y="1548169"/>
                </a:cubicBezTo>
                <a:close/>
              </a:path>
              <a:path w="8077200" h="3168650" fill="none" stroke="0" extrusionOk="0">
                <a:moveTo>
                  <a:pt x="0" y="1548169"/>
                </a:moveTo>
                <a:cubicBezTo>
                  <a:pt x="15631" y="904190"/>
                  <a:pt x="645657" y="315836"/>
                  <a:pt x="1125080" y="0"/>
                </a:cubicBezTo>
                <a:cubicBezTo>
                  <a:pt x="2477109" y="372931"/>
                  <a:pt x="4107166" y="594212"/>
                  <a:pt x="6952118" y="0"/>
                </a:cubicBezTo>
                <a:cubicBezTo>
                  <a:pt x="7499957" y="-183318"/>
                  <a:pt x="8014697" y="525422"/>
                  <a:pt x="8077200" y="1548169"/>
                </a:cubicBezTo>
                <a:cubicBezTo>
                  <a:pt x="8078328" y="1560051"/>
                  <a:pt x="8073735" y="1600333"/>
                  <a:pt x="8077200" y="1620479"/>
                </a:cubicBezTo>
                <a:cubicBezTo>
                  <a:pt x="8079563" y="2311847"/>
                  <a:pt x="7452261" y="3104500"/>
                  <a:pt x="6952118" y="3168649"/>
                </a:cubicBezTo>
                <a:cubicBezTo>
                  <a:pt x="4187355" y="3183854"/>
                  <a:pt x="1703789" y="3147485"/>
                  <a:pt x="1125080" y="3168649"/>
                </a:cubicBezTo>
                <a:cubicBezTo>
                  <a:pt x="536579" y="3115024"/>
                  <a:pt x="-211111" y="2430851"/>
                  <a:pt x="0" y="1620479"/>
                </a:cubicBezTo>
                <a:cubicBezTo>
                  <a:pt x="-2153" y="1599404"/>
                  <a:pt x="-4790" y="1558173"/>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dirty="0">
                <a:solidFill>
                  <a:srgbClr val="FF0000"/>
                </a:solidFill>
                <a:latin typeface="Cambria" panose="02040503050406030204" pitchFamily="18" charset="0"/>
                <a:ea typeface="Cambria" panose="02040503050406030204" pitchFamily="18" charset="0"/>
              </a:rPr>
              <a:t>Hiện nay, nước ta có 63 tỉnh, thành phố trực thuộc Trung ương. Trong đó, 5 thành phố trực thuộc Trung ương là Hà Nội, Hải Phòng, Đà Nẵng, Thành phố Hồ Chí Minh và Cần Thơ</a:t>
            </a:r>
            <a:endParaRPr lang="en-US" sz="28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BB64819-CF16-0F16-D5DF-4FE031A268A8}"/>
              </a:ext>
            </a:extLst>
          </p:cNvPr>
          <p:cNvSpPr txBox="1"/>
          <p:nvPr/>
        </p:nvSpPr>
        <p:spPr>
          <a:xfrm>
            <a:off x="2743200" y="787401"/>
            <a:ext cx="7264400" cy="1569660"/>
          </a:xfrm>
          <a:prstGeom prst="rect">
            <a:avLst/>
          </a:prstGeom>
          <a:noFill/>
        </p:spPr>
        <p:txBody>
          <a:bodyPr wrap="square" rtlCol="0">
            <a:spAutoFit/>
          </a:bodyPr>
          <a:lstStyle/>
          <a:p>
            <a:pPr algn="ctr" defTabSz="609630"/>
            <a:r>
              <a:rPr lang="vi-VN" sz="3200" dirty="0">
                <a:solidFill>
                  <a:prstClr val="black"/>
                </a:solidFill>
                <a:latin typeface="Cambria" panose="02040503050406030204" pitchFamily="18" charset="0"/>
                <a:ea typeface="Cambria" panose="02040503050406030204" pitchFamily="18" charset="0"/>
              </a:rPr>
              <a:t>Câu 1: Việt Nam hiện nay có bao nhiêu đơn vị hành chính cấp tỉnh, thành phố trực thuộc trung ương?</a:t>
            </a:r>
            <a:endParaRPr lang="en-US" sz="3200" dirty="0">
              <a:solidFill>
                <a:prstClr val="black"/>
              </a:solidFill>
              <a:latin typeface="Cambria" panose="02040503050406030204" pitchFamily="18" charset="0"/>
              <a:ea typeface="Cambria" panose="02040503050406030204" pitchFamily="18" charset="0"/>
            </a:endParaRPr>
          </a:p>
        </p:txBody>
      </p:sp>
      <p:sp>
        <p:nvSpPr>
          <p:cNvPr id="13" name="Freeform 2">
            <a:hlinkClick r:id="" action="ppaction://noaction"/>
            <a:extLst>
              <a:ext uri="{FF2B5EF4-FFF2-40B4-BE49-F238E27FC236}">
                <a16:creationId xmlns:a16="http://schemas.microsoft.com/office/drawing/2014/main" id="{8973869F-F077-ED46-82B4-BC17FC242D16}"/>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4" name="Freeform 4">
            <a:extLst>
              <a:ext uri="{FF2B5EF4-FFF2-40B4-BE49-F238E27FC236}">
                <a16:creationId xmlns:a16="http://schemas.microsoft.com/office/drawing/2014/main" id="{CAA93EC2-3B94-A75B-A26E-DA8A4AB374AC}"/>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10"/>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5" name="Oval 14"/>
          <p:cNvSpPr/>
          <p:nvPr/>
        </p:nvSpPr>
        <p:spPr>
          <a:xfrm>
            <a:off x="-2209024" y="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1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2E6D242D-B5D2-1924-6856-174C369031DF}"/>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4"/>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F31F34C3-B2EB-2534-8841-E847BCFB05B9}"/>
              </a:ext>
            </a:extLst>
          </p:cNvPr>
          <p:cNvGrpSpPr/>
          <p:nvPr/>
        </p:nvGrpSpPr>
        <p:grpSpPr>
          <a:xfrm>
            <a:off x="1676400" y="-177800"/>
            <a:ext cx="9194800" cy="2854325"/>
            <a:chOff x="2286000" y="1028700"/>
            <a:chExt cx="13792200" cy="3670069"/>
          </a:xfrm>
        </p:grpSpPr>
        <p:cxnSp>
          <p:nvCxnSpPr>
            <p:cNvPr id="13" name="Straight Connector 12">
              <a:extLst>
                <a:ext uri="{FF2B5EF4-FFF2-40B4-BE49-F238E27FC236}">
                  <a16:creationId xmlns:a16="http://schemas.microsoft.com/office/drawing/2014/main" id="{FF35273A-B2DB-17C8-3723-3570CEB7984C}"/>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E123E7-C9BD-37A9-783C-53E7AEA0B634}"/>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reeform 4">
              <a:extLst>
                <a:ext uri="{FF2B5EF4-FFF2-40B4-BE49-F238E27FC236}">
                  <a16:creationId xmlns:a16="http://schemas.microsoft.com/office/drawing/2014/main" id="{31120E88-8937-9F92-CF77-F8158FD7D523}"/>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6" name="Rectangle: Rounded Corners 4">
            <a:extLst>
              <a:ext uri="{FF2B5EF4-FFF2-40B4-BE49-F238E27FC236}">
                <a16:creationId xmlns:a16="http://schemas.microsoft.com/office/drawing/2014/main" id="{1370A8D2-3EC1-58E0-3802-8763D8B6EBAE}"/>
              </a:ext>
            </a:extLst>
          </p:cNvPr>
          <p:cNvSpPr/>
          <p:nvPr/>
        </p:nvSpPr>
        <p:spPr>
          <a:xfrm>
            <a:off x="2641600" y="3327400"/>
            <a:ext cx="8077200" cy="3168650"/>
          </a:xfrm>
          <a:custGeom>
            <a:avLst/>
            <a:gdLst>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3168650" fill="none" extrusionOk="0">
                <a:moveTo>
                  <a:pt x="0" y="1548169"/>
                </a:moveTo>
                <a:cubicBezTo>
                  <a:pt x="9513" y="1003821"/>
                  <a:pt x="661511" y="328883"/>
                  <a:pt x="1125080" y="0"/>
                </a:cubicBezTo>
                <a:cubicBezTo>
                  <a:pt x="2059818" y="203002"/>
                  <a:pt x="4370386" y="443697"/>
                  <a:pt x="6952118" y="0"/>
                </a:cubicBezTo>
                <a:cubicBezTo>
                  <a:pt x="7554110" y="-170449"/>
                  <a:pt x="7863605" y="615473"/>
                  <a:pt x="8077200" y="1548169"/>
                </a:cubicBezTo>
                <a:cubicBezTo>
                  <a:pt x="8077447" y="1561457"/>
                  <a:pt x="8071469" y="1604192"/>
                  <a:pt x="8077200" y="1620479"/>
                </a:cubicBezTo>
                <a:cubicBezTo>
                  <a:pt x="8110925" y="2259514"/>
                  <a:pt x="7481992" y="3053484"/>
                  <a:pt x="6952118" y="3168649"/>
                </a:cubicBezTo>
                <a:cubicBezTo>
                  <a:pt x="4250599" y="3302222"/>
                  <a:pt x="1731894" y="3153897"/>
                  <a:pt x="1125080" y="3168649"/>
                </a:cubicBezTo>
                <a:cubicBezTo>
                  <a:pt x="732627" y="3136067"/>
                  <a:pt x="-143517" y="2508865"/>
                  <a:pt x="0" y="1620479"/>
                </a:cubicBezTo>
                <a:cubicBezTo>
                  <a:pt x="-1993" y="1599026"/>
                  <a:pt x="-3669" y="1556721"/>
                  <a:pt x="0" y="1548169"/>
                </a:cubicBezTo>
                <a:close/>
              </a:path>
              <a:path w="8077200" h="3168650" stroke="0" extrusionOk="0">
                <a:moveTo>
                  <a:pt x="0" y="1548169"/>
                </a:moveTo>
                <a:cubicBezTo>
                  <a:pt x="-66969" y="900843"/>
                  <a:pt x="539790" y="-45173"/>
                  <a:pt x="1125080" y="0"/>
                </a:cubicBezTo>
                <a:cubicBezTo>
                  <a:pt x="2043152" y="-35574"/>
                  <a:pt x="6081411" y="-191983"/>
                  <a:pt x="6952118" y="0"/>
                </a:cubicBezTo>
                <a:cubicBezTo>
                  <a:pt x="7360778" y="-13951"/>
                  <a:pt x="8358267" y="608789"/>
                  <a:pt x="8077200" y="1548169"/>
                </a:cubicBezTo>
                <a:cubicBezTo>
                  <a:pt x="8080433" y="1581383"/>
                  <a:pt x="8077636" y="1606988"/>
                  <a:pt x="8077200" y="1620479"/>
                </a:cubicBezTo>
                <a:cubicBezTo>
                  <a:pt x="8093988" y="2313277"/>
                  <a:pt x="7350635" y="3059993"/>
                  <a:pt x="6952118" y="3168649"/>
                </a:cubicBezTo>
                <a:cubicBezTo>
                  <a:pt x="6117852" y="2526023"/>
                  <a:pt x="2383982" y="3503624"/>
                  <a:pt x="1125080" y="3168649"/>
                </a:cubicBezTo>
                <a:cubicBezTo>
                  <a:pt x="553159" y="3405026"/>
                  <a:pt x="-73253" y="2249643"/>
                  <a:pt x="0" y="1620479"/>
                </a:cubicBezTo>
                <a:cubicBezTo>
                  <a:pt x="-4316" y="1596181"/>
                  <a:pt x="-4382" y="1557951"/>
                  <a:pt x="0" y="1548169"/>
                </a:cubicBezTo>
                <a:close/>
              </a:path>
              <a:path w="8077200" h="3168650" fill="none" stroke="0" extrusionOk="0">
                <a:moveTo>
                  <a:pt x="0" y="1548169"/>
                </a:moveTo>
                <a:cubicBezTo>
                  <a:pt x="153676" y="743305"/>
                  <a:pt x="650397" y="207178"/>
                  <a:pt x="1125080" y="0"/>
                </a:cubicBezTo>
                <a:cubicBezTo>
                  <a:pt x="2780703" y="413300"/>
                  <a:pt x="3950668" y="519235"/>
                  <a:pt x="6952118" y="0"/>
                </a:cubicBezTo>
                <a:cubicBezTo>
                  <a:pt x="7501708" y="-382633"/>
                  <a:pt x="8030360" y="558894"/>
                  <a:pt x="8077200" y="1548169"/>
                </a:cubicBezTo>
                <a:cubicBezTo>
                  <a:pt x="8074584" y="1560638"/>
                  <a:pt x="8076669" y="1595676"/>
                  <a:pt x="8077200" y="1620479"/>
                </a:cubicBezTo>
                <a:cubicBezTo>
                  <a:pt x="8095009" y="2432152"/>
                  <a:pt x="7468419" y="3112245"/>
                  <a:pt x="6952118" y="3168649"/>
                </a:cubicBezTo>
                <a:cubicBezTo>
                  <a:pt x="4107068" y="3193931"/>
                  <a:pt x="1614164" y="2977933"/>
                  <a:pt x="1125080" y="3168649"/>
                </a:cubicBezTo>
                <a:cubicBezTo>
                  <a:pt x="474874" y="3107113"/>
                  <a:pt x="-79344" y="2361765"/>
                  <a:pt x="0" y="1620479"/>
                </a:cubicBezTo>
                <a:cubicBezTo>
                  <a:pt x="-3615" y="1600562"/>
                  <a:pt x="-3360" y="1558716"/>
                  <a:pt x="0" y="1548169"/>
                </a:cubicBezTo>
                <a:close/>
              </a:path>
              <a:path w="8077200" h="3168650" fill="none" stroke="0" extrusionOk="0">
                <a:moveTo>
                  <a:pt x="0" y="1548169"/>
                </a:moveTo>
                <a:cubicBezTo>
                  <a:pt x="15631" y="904190"/>
                  <a:pt x="645657" y="315836"/>
                  <a:pt x="1125080" y="0"/>
                </a:cubicBezTo>
                <a:cubicBezTo>
                  <a:pt x="2477109" y="372931"/>
                  <a:pt x="4107166" y="594212"/>
                  <a:pt x="6952118" y="0"/>
                </a:cubicBezTo>
                <a:cubicBezTo>
                  <a:pt x="7499957" y="-183318"/>
                  <a:pt x="8014697" y="525422"/>
                  <a:pt x="8077200" y="1548169"/>
                </a:cubicBezTo>
                <a:cubicBezTo>
                  <a:pt x="8078328" y="1560051"/>
                  <a:pt x="8073735" y="1600333"/>
                  <a:pt x="8077200" y="1620479"/>
                </a:cubicBezTo>
                <a:cubicBezTo>
                  <a:pt x="8079563" y="2311847"/>
                  <a:pt x="7452261" y="3104500"/>
                  <a:pt x="6952118" y="3168649"/>
                </a:cubicBezTo>
                <a:cubicBezTo>
                  <a:pt x="4187355" y="3183854"/>
                  <a:pt x="1703789" y="3147485"/>
                  <a:pt x="1125080" y="3168649"/>
                </a:cubicBezTo>
                <a:cubicBezTo>
                  <a:pt x="536579" y="3115024"/>
                  <a:pt x="-211111" y="2430851"/>
                  <a:pt x="0" y="1620479"/>
                </a:cubicBezTo>
                <a:cubicBezTo>
                  <a:pt x="-2153" y="1599404"/>
                  <a:pt x="-4790" y="1558173"/>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dirty="0">
                <a:solidFill>
                  <a:srgbClr val="FF0000"/>
                </a:solidFill>
                <a:latin typeface="Cambria" panose="02040503050406030204" pitchFamily="18" charset="0"/>
                <a:ea typeface="Cambria" panose="02040503050406030204" pitchFamily="18" charset="0"/>
              </a:rPr>
              <a:t>Hiện nay, nước ta có 63 tỉnh, thành phố trực thuộc Trung ương. Trong đó, 5 thành phố trực thuộc Trung ương là Hà Nội, Hải Phòng, Đà Nẵng, Thành phố Hồ Chí Minh và Cần Thơ</a:t>
            </a:r>
            <a:endParaRPr lang="en-US" sz="2800"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B9BC94F1-833A-B79B-1EF0-C10EF9069963}"/>
              </a:ext>
            </a:extLst>
          </p:cNvPr>
          <p:cNvSpPr txBox="1"/>
          <p:nvPr/>
        </p:nvSpPr>
        <p:spPr>
          <a:xfrm>
            <a:off x="2724150" y="1101726"/>
            <a:ext cx="7264400" cy="769441"/>
          </a:xfrm>
          <a:prstGeom prst="rect">
            <a:avLst/>
          </a:prstGeom>
          <a:noFill/>
        </p:spPr>
        <p:txBody>
          <a:bodyPr wrap="square" rtlCol="0">
            <a:spAutoFit/>
          </a:bodyPr>
          <a:lstStyle/>
          <a:p>
            <a:pPr algn="ctr" defTabSz="609630"/>
            <a:r>
              <a:rPr lang="vi-VN" sz="4400" dirty="0">
                <a:solidFill>
                  <a:prstClr val="black"/>
                </a:solidFill>
                <a:latin typeface="Cambria" panose="02040503050406030204" pitchFamily="18" charset="0"/>
                <a:ea typeface="Cambria" panose="02040503050406030204" pitchFamily="18" charset="0"/>
              </a:rPr>
              <a:t>Câu 2: Ý nghĩa của Quốc ca</a:t>
            </a:r>
            <a:endParaRPr lang="en-US" sz="4400" dirty="0">
              <a:solidFill>
                <a:prstClr val="black"/>
              </a:solidFill>
              <a:latin typeface="Cambria" panose="02040503050406030204" pitchFamily="18" charset="0"/>
              <a:ea typeface="Cambria" panose="02040503050406030204" pitchFamily="18" charset="0"/>
            </a:endParaRPr>
          </a:p>
        </p:txBody>
      </p:sp>
      <p:sp>
        <p:nvSpPr>
          <p:cNvPr id="18" name="Freeform 2">
            <a:hlinkClick r:id="" action="ppaction://noaction"/>
            <a:extLst>
              <a:ext uri="{FF2B5EF4-FFF2-40B4-BE49-F238E27FC236}">
                <a16:creationId xmlns:a16="http://schemas.microsoft.com/office/drawing/2014/main" id="{44803E7D-7509-1940-3358-5696269558C4}"/>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D517A678-3F7A-480E-C00E-8F54EA784721}"/>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10"/>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1" name="Oval 10"/>
          <p:cNvSpPr/>
          <p:nvPr/>
        </p:nvSpPr>
        <p:spPr>
          <a:xfrm>
            <a:off x="-2209024" y="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9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DB23-E3B0-971F-BD01-38E3F74DA18E}"/>
            </a:ext>
          </a:extLst>
        </p:cNvPr>
        <p:cNvGrpSpPr/>
        <p:nvPr/>
      </p:nvGrpSpPr>
      <p:grpSpPr>
        <a:xfrm>
          <a:off x="0" y="0"/>
          <a:ext cx="0" cy="0"/>
          <a:chOff x="0" y="0"/>
          <a:chExt cx="0" cy="0"/>
        </a:xfrm>
      </p:grpSpPr>
      <p:sp>
        <p:nvSpPr>
          <p:cNvPr id="4" name="Plaque 3">
            <a:extLst>
              <a:ext uri="{FF2B5EF4-FFF2-40B4-BE49-F238E27FC236}">
                <a16:creationId xmlns:a16="http://schemas.microsoft.com/office/drawing/2014/main" id="{BF0D37C3-EDF2-5A27-FC07-45843DE06DB6}"/>
              </a:ext>
            </a:extLst>
          </p:cNvPr>
          <p:cNvSpPr/>
          <p:nvPr/>
        </p:nvSpPr>
        <p:spPr>
          <a:xfrm>
            <a:off x="423320" y="473940"/>
            <a:ext cx="11078660" cy="1778000"/>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Hãy chọn và kể  lại câu chuyện về nhân vật lịch sử trong khởi nghĩa Lam Sơn.</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1" name="Picture 27">
            <a:extLst>
              <a:ext uri="{FF2B5EF4-FFF2-40B4-BE49-F238E27FC236}">
                <a16:creationId xmlns:a16="http://schemas.microsoft.com/office/drawing/2014/main" id="{20BF6D0B-F723-1694-C921-0C6103EDDCE4}"/>
              </a:ext>
            </a:extLst>
          </p:cNvPr>
          <p:cNvPicPr>
            <a:picLocks noChangeAspect="1"/>
          </p:cNvPicPr>
          <p:nvPr/>
        </p:nvPicPr>
        <p:blipFill>
          <a:blip r:embed="rId3"/>
          <a:srcRect/>
          <a:stretch>
            <a:fillRect/>
          </a:stretch>
        </p:blipFill>
        <p:spPr>
          <a:xfrm>
            <a:off x="8543925" y="2213647"/>
            <a:ext cx="3850160" cy="4167968"/>
          </a:xfrm>
          <a:prstGeom prst="rect">
            <a:avLst/>
          </a:prstGeom>
        </p:spPr>
      </p:pic>
      <p:sp>
        <p:nvSpPr>
          <p:cNvPr id="5" name="Oval 4"/>
          <p:cNvSpPr/>
          <p:nvPr/>
        </p:nvSpPr>
        <p:spPr>
          <a:xfrm>
            <a:off x="-2209024" y="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6624" y="15240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27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7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7000">
                                          <p:cBhvr additive="base">
                                            <p:cTn id="7" dur="1000" fill="hold"/>
                                            <p:tgtEl>
                                              <p:spTgt spid="11"/>
                                            </p:tgtEl>
                                            <p:attrNameLst>
                                              <p:attrName>ppt_x</p:attrName>
                                            </p:attrNameLst>
                                          </p:cBhvr>
                                          <p:tavLst>
                                            <p:tav tm="0">
                                              <p:val>
                                                <p:strVal val="0-#ppt_w/2"/>
                                              </p:val>
                                            </p:tav>
                                            <p:tav tm="100000">
                                              <p:val>
                                                <p:strVal val="#ppt_x"/>
                                              </p:val>
                                            </p:tav>
                                          </p:tavLst>
                                        </p:anim>
                                        <p:anim calcmode="lin" valueType="num" p14:bounceEnd="77000">
                                          <p:cBhvr additive="base">
                                            <p:cTn id="8" dur="1000" fill="hold"/>
                                            <p:tgtEl>
                                              <p:spTgt spid="11"/>
                                            </p:tgtEl>
                                            <p:attrNameLst>
                                              <p:attrName>ppt_y</p:attrName>
                                            </p:attrNameLst>
                                          </p:cBhvr>
                                          <p:tavLst>
                                            <p:tav tm="0">
                                              <p:val>
                                                <p:strVal val="#ppt_y"/>
                                              </p:val>
                                            </p:tav>
                                            <p:tav tm="100000">
                                              <p:val>
                                                <p:strVal val="#ppt_y"/>
                                              </p:val>
                                            </p:tav>
                                          </p:tavLst>
                                        </p:anim>
                                      </p:childTnLst>
                                      <p:subTnLst>
                                        <p:audio>
                                          <p:cMediaNode vol="25000">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subTnLst>
                                        <p:audio>
                                          <p:cMediaNode vol="25000">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6"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4131F4E-E1B9-055C-2B1C-BFDF52C9F0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30" b="763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7">
            <a:extLst>
              <a:ext uri="{FF2B5EF4-FFF2-40B4-BE49-F238E27FC236}">
                <a16:creationId xmlns:a16="http://schemas.microsoft.com/office/drawing/2014/main" id="{E3F43468-6878-0997-46CC-8725BCAC6F8C}"/>
              </a:ext>
            </a:extLst>
          </p:cNvPr>
          <p:cNvSpPr/>
          <p:nvPr/>
        </p:nvSpPr>
        <p:spPr>
          <a:xfrm>
            <a:off x="228600" y="409575"/>
            <a:ext cx="11499770" cy="5955147"/>
          </a:xfrm>
          <a:custGeom>
            <a:avLst/>
            <a:gdLst>
              <a:gd name="connsiteX0" fmla="*/ 0 w 11499770"/>
              <a:gd name="connsiteY0" fmla="*/ 592120 h 5955147"/>
              <a:gd name="connsiteX1" fmla="*/ 592120 w 11499770"/>
              <a:gd name="connsiteY1" fmla="*/ 0 h 5955147"/>
              <a:gd name="connsiteX2" fmla="*/ 10907650 w 11499770"/>
              <a:gd name="connsiteY2" fmla="*/ 0 h 5955147"/>
              <a:gd name="connsiteX3" fmla="*/ 11499770 w 11499770"/>
              <a:gd name="connsiteY3" fmla="*/ 592120 h 5955147"/>
              <a:gd name="connsiteX4" fmla="*/ 11499770 w 11499770"/>
              <a:gd name="connsiteY4" fmla="*/ 5363027 h 5955147"/>
              <a:gd name="connsiteX5" fmla="*/ 10907650 w 11499770"/>
              <a:gd name="connsiteY5" fmla="*/ 5955147 h 5955147"/>
              <a:gd name="connsiteX6" fmla="*/ 592120 w 11499770"/>
              <a:gd name="connsiteY6" fmla="*/ 5955147 h 5955147"/>
              <a:gd name="connsiteX7" fmla="*/ 0 w 11499770"/>
              <a:gd name="connsiteY7" fmla="*/ 5363027 h 5955147"/>
              <a:gd name="connsiteX8" fmla="*/ 0 w 11499770"/>
              <a:gd name="connsiteY8" fmla="*/ 592120 h 59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9770" h="5955147" fill="none" extrusionOk="0">
                <a:moveTo>
                  <a:pt x="0" y="592120"/>
                </a:moveTo>
                <a:cubicBezTo>
                  <a:pt x="-48189" y="257307"/>
                  <a:pt x="301894" y="30090"/>
                  <a:pt x="592120" y="0"/>
                </a:cubicBezTo>
                <a:cubicBezTo>
                  <a:pt x="3450109" y="130954"/>
                  <a:pt x="5774023" y="43574"/>
                  <a:pt x="10907650" y="0"/>
                </a:cubicBezTo>
                <a:cubicBezTo>
                  <a:pt x="11257774" y="35590"/>
                  <a:pt x="11535098" y="308375"/>
                  <a:pt x="11499770" y="592120"/>
                </a:cubicBezTo>
                <a:cubicBezTo>
                  <a:pt x="11349331" y="1980870"/>
                  <a:pt x="11585649" y="3777159"/>
                  <a:pt x="11499770" y="5363027"/>
                </a:cubicBezTo>
                <a:cubicBezTo>
                  <a:pt x="11466859" y="5695450"/>
                  <a:pt x="11218433" y="5943944"/>
                  <a:pt x="10907650" y="5955147"/>
                </a:cubicBezTo>
                <a:cubicBezTo>
                  <a:pt x="6088998" y="6110344"/>
                  <a:pt x="4402437" y="6118167"/>
                  <a:pt x="592120" y="5955147"/>
                </a:cubicBezTo>
                <a:cubicBezTo>
                  <a:pt x="265703" y="5947003"/>
                  <a:pt x="-41549" y="5714307"/>
                  <a:pt x="0" y="5363027"/>
                </a:cubicBezTo>
                <a:cubicBezTo>
                  <a:pt x="64656" y="2997044"/>
                  <a:pt x="-17807" y="1082459"/>
                  <a:pt x="0" y="592120"/>
                </a:cubicBezTo>
                <a:close/>
              </a:path>
              <a:path w="11499770" h="5955147" stroke="0" extrusionOk="0">
                <a:moveTo>
                  <a:pt x="0" y="592120"/>
                </a:moveTo>
                <a:cubicBezTo>
                  <a:pt x="-8365" y="259941"/>
                  <a:pt x="245557" y="7335"/>
                  <a:pt x="592120" y="0"/>
                </a:cubicBezTo>
                <a:cubicBezTo>
                  <a:pt x="2963582" y="132882"/>
                  <a:pt x="8798353" y="-84951"/>
                  <a:pt x="10907650" y="0"/>
                </a:cubicBezTo>
                <a:cubicBezTo>
                  <a:pt x="11200981" y="32898"/>
                  <a:pt x="11497906" y="275406"/>
                  <a:pt x="11499770" y="592120"/>
                </a:cubicBezTo>
                <a:cubicBezTo>
                  <a:pt x="11519957" y="1662634"/>
                  <a:pt x="11652250" y="4420651"/>
                  <a:pt x="11499770" y="5363027"/>
                </a:cubicBezTo>
                <a:cubicBezTo>
                  <a:pt x="11541445" y="5694990"/>
                  <a:pt x="11259563" y="5903914"/>
                  <a:pt x="10907650" y="5955147"/>
                </a:cubicBezTo>
                <a:cubicBezTo>
                  <a:pt x="6980158" y="6042786"/>
                  <a:pt x="4576402" y="5882468"/>
                  <a:pt x="592120" y="5955147"/>
                </a:cubicBezTo>
                <a:cubicBezTo>
                  <a:pt x="264587" y="5950245"/>
                  <a:pt x="-11399" y="5705887"/>
                  <a:pt x="0" y="5363027"/>
                </a:cubicBezTo>
                <a:cubicBezTo>
                  <a:pt x="-38581" y="4072521"/>
                  <a:pt x="63341" y="1990943"/>
                  <a:pt x="0" y="592120"/>
                </a:cubicBezTo>
                <a:close/>
              </a:path>
            </a:pathLst>
          </a:custGeom>
          <a:solidFill>
            <a:schemeClr val="bg1">
              <a:alpha val="88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2A7A9B8-2DA9-81A2-EAA1-BEC47C1373D2}"/>
              </a:ext>
            </a:extLst>
          </p:cNvPr>
          <p:cNvSpPr txBox="1"/>
          <p:nvPr/>
        </p:nvSpPr>
        <p:spPr>
          <a:xfrm>
            <a:off x="590550" y="800100"/>
            <a:ext cx="10706100" cy="5322996"/>
          </a:xfrm>
          <a:prstGeom prst="rect">
            <a:avLst/>
          </a:prstGeom>
          <a:noFill/>
        </p:spPr>
        <p:txBody>
          <a:bodyPr wrap="square" rtlCol="0">
            <a:spAutoFit/>
          </a:bodyPr>
          <a:lstStyle/>
          <a:p>
            <a:pPr marL="0" marR="0" algn="just">
              <a:lnSpc>
                <a:spcPct val="120000"/>
              </a:lnSpc>
              <a:spcBef>
                <a:spcPts val="0"/>
              </a:spcBef>
              <a:spcAft>
                <a:spcPts val="0"/>
              </a:spcAft>
            </a:pPr>
            <a:r>
              <a:rPr lang="nl-NL" sz="1900" kern="100" dirty="0">
                <a:solidFill>
                  <a:srgbClr val="181717"/>
                </a:solidFill>
                <a:effectLst/>
                <a:latin typeface="Cambria" panose="02040503050406030204" pitchFamily="18" charset="0"/>
                <a:ea typeface="Cambria" panose="02040503050406030204" pitchFamily="18" charset="0"/>
              </a:rPr>
              <a:t>    Nguyễn Trãi quê ở Chí Linh (Hải Dương) . Sau khi đất nước bị nhà Minh đô hộ, Nguyễn Trãi tham gia khởi nghĩa Lam Sơn . Ông đã dâng lên Lê Lợi cuốn </a:t>
            </a:r>
            <a:r>
              <a:rPr lang="nl-NL" sz="1900" i="1" kern="100" dirty="0">
                <a:solidFill>
                  <a:srgbClr val="181717"/>
                </a:solidFill>
                <a:effectLst/>
                <a:latin typeface="Cambria" panose="02040503050406030204" pitchFamily="18" charset="0"/>
                <a:ea typeface="Cambria" panose="02040503050406030204" pitchFamily="18" charset="0"/>
              </a:rPr>
              <a:t>Bình Ngô sách</a:t>
            </a:r>
            <a:r>
              <a:rPr lang="nl-NL" sz="1900" kern="100" dirty="0">
                <a:solidFill>
                  <a:srgbClr val="181717"/>
                </a:solidFill>
                <a:effectLst/>
                <a:latin typeface="Cambria" panose="02040503050406030204" pitchFamily="18" charset="0"/>
                <a:ea typeface="Cambria" panose="02040503050406030204" pitchFamily="18" charset="0"/>
              </a:rPr>
              <a:t> đề ra kế sách đánh giặc Minh, chú trọng “đánh vào lòng người” để giành chiến thắng. Trong suốt thời gian khởi nghĩa, ông đã viết hàng chục bức thư gửi đi các thành để dụ hàng tướng lĩnh nhà Minh . Kết quả, tại nhiều thành, nghĩa quân không đánh mà địch tự đầu hàng như: Nghệ An, Tân Bình, Thuận Hoá, Tam Giang, Thị Cầu,… </a:t>
            </a:r>
            <a:r>
              <a:rPr lang="en-US" sz="1900" kern="100" dirty="0" err="1">
                <a:solidFill>
                  <a:srgbClr val="181717"/>
                </a:solidFill>
                <a:effectLst/>
                <a:latin typeface="Cambria" panose="02040503050406030204" pitchFamily="18" charset="0"/>
                <a:ea typeface="Cambria" panose="02040503050406030204" pitchFamily="18" charset="0"/>
              </a:rPr>
              <a:t>Tại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Đông</a:t>
            </a:r>
            <a:r>
              <a:rPr lang="en-US" sz="1900" kern="100" dirty="0">
                <a:solidFill>
                  <a:srgbClr val="181717"/>
                </a:solidFill>
                <a:effectLst/>
                <a:latin typeface="Cambria" panose="02040503050406030204" pitchFamily="18" charset="0"/>
                <a:ea typeface="Cambria" panose="02040503050406030204" pitchFamily="18" charset="0"/>
              </a:rPr>
              <a:t> Quan, </a:t>
            </a:r>
            <a:r>
              <a:rPr lang="en-US" sz="1900" kern="100" dirty="0" err="1">
                <a:solidFill>
                  <a:srgbClr val="181717"/>
                </a:solidFill>
                <a:effectLst/>
                <a:latin typeface="Cambria" panose="02040503050406030204" pitchFamily="18" charset="0"/>
                <a:ea typeface="Cambria" panose="02040503050406030204" pitchFamily="18" charset="0"/>
              </a:rPr>
              <a:t>với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chủ</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quyết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nghị</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quan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bức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gửi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thậm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sẵn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trao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đổi</a:t>
            </a:r>
            <a:r>
              <a:rPr lang="en-US" sz="1900" kern="100" dirty="0">
                <a:solidFill>
                  <a:srgbClr val="181717"/>
                </a:solidFill>
                <a:effectLst/>
                <a:latin typeface="Cambria" panose="02040503050406030204" pitchFamily="18" charset="0"/>
                <a:ea typeface="Cambria" panose="02040503050406030204" pitchFamily="18" charset="0"/>
              </a:rPr>
              <a:t> “con tin” . </a:t>
            </a:r>
            <a:r>
              <a:rPr lang="en-US" sz="1900" kern="100" dirty="0" err="1">
                <a:solidFill>
                  <a:srgbClr val="181717"/>
                </a:solidFill>
                <a:effectLst/>
                <a:latin typeface="Cambria" panose="02040503050406030204" pitchFamily="18" charset="0"/>
                <a:ea typeface="Cambria" panose="02040503050406030204" pitchFamily="18" charset="0"/>
              </a:rPr>
              <a:t>Cuối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cùng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phải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đầu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rút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Sau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bố</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cuộc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khởi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nghĩa</a:t>
            </a:r>
            <a:r>
              <a:rPr lang="en-US" sz="1900" kern="100" dirty="0">
                <a:solidFill>
                  <a:srgbClr val="181717"/>
                </a:solidFill>
                <a:effectLst/>
                <a:latin typeface="Cambria" panose="02040503050406030204" pitchFamily="18" charset="0"/>
                <a:ea typeface="Cambria" panose="02040503050406030204" pitchFamily="18" charset="0"/>
              </a:rPr>
              <a:t> Lam </a:t>
            </a:r>
            <a:r>
              <a:rPr lang="en-US" sz="1900" kern="100" dirty="0" err="1">
                <a:solidFill>
                  <a:srgbClr val="181717"/>
                </a:solidFill>
                <a:effectLst/>
                <a:latin typeface="Cambria" panose="02040503050406030204" pitchFamily="18" charset="0"/>
                <a:ea typeface="Cambria" panose="02040503050406030204" pitchFamily="18" charset="0"/>
              </a:rPr>
              <a:t>Sơn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được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xem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ngôn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lập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thứ</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tộc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còn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một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kiệt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xuất</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rất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tác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bằng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phong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phú</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loại</a:t>
            </a:r>
            <a:r>
              <a:rPr lang="en-US" sz="1900" kern="100" dirty="0">
                <a:solidFill>
                  <a:srgbClr val="181717"/>
                </a:solidFill>
                <a:effectLst/>
                <a:latin typeface="Cambria" panose="02040503050406030204" pitchFamily="18" charset="0"/>
                <a:ea typeface="Cambria" panose="02040503050406030204" pitchFamily="18" charset="0"/>
              </a:rPr>
              <a:t>, bao </a:t>
            </a:r>
            <a:r>
              <a:rPr lang="en-US" sz="1900" kern="100" dirty="0" err="1">
                <a:solidFill>
                  <a:srgbClr val="181717"/>
                </a:solidFill>
                <a:effectLst/>
                <a:latin typeface="Cambria" panose="02040503050406030204" pitchFamily="18" charset="0"/>
                <a:ea typeface="Cambria" panose="02040503050406030204" pitchFamily="18" charset="0"/>
              </a:rPr>
              <a:t>gồm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lĩnh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vực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lịch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địa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luật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pháp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lễ</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nghi</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cũng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người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đặt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nền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móng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Việt</a:t>
            </a:r>
            <a:r>
              <a:rPr lang="en-US" sz="1900" kern="100" dirty="0">
                <a:solidFill>
                  <a:srgbClr val="181717"/>
                </a:solidFill>
                <a:effectLst/>
                <a:latin typeface="Cambria" panose="02040503050406030204" pitchFamily="18" charset="0"/>
                <a:ea typeface="Cambria" panose="02040503050406030204" pitchFamily="18" charset="0"/>
              </a:rPr>
              <a:t> Nam …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1980,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niệm</a:t>
            </a:r>
            <a:r>
              <a:rPr lang="en-US" sz="1900" kern="100" dirty="0">
                <a:solidFill>
                  <a:srgbClr val="181717"/>
                </a:solidFill>
                <a:effectLst/>
                <a:latin typeface="Cambria" panose="02040503050406030204" pitchFamily="18" charset="0"/>
                <a:ea typeface="Cambria" panose="02040503050406030204" pitchFamily="18" charset="0"/>
              </a:rPr>
              <a:t> 600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ngày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tổ</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chức</a:t>
            </a:r>
            <a:r>
              <a:rPr lang="en-US" sz="1900" kern="100" dirty="0">
                <a:solidFill>
                  <a:srgbClr val="181717"/>
                </a:solidFill>
                <a:effectLst/>
                <a:latin typeface="Cambria" panose="02040503050406030204" pitchFamily="18" charset="0"/>
                <a:ea typeface="Cambria" panose="02040503050406030204" pitchFamily="18" charset="0"/>
              </a:rPr>
              <a:t> UNESCO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danh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Danh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thế</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giới</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p:txBody>
      </p:sp>
      <p:sp>
        <p:nvSpPr>
          <p:cNvPr id="5" name="Oval 4"/>
          <p:cNvSpPr/>
          <p:nvPr/>
        </p:nvSpPr>
        <p:spPr>
          <a:xfrm>
            <a:off x="-2209024" y="0"/>
            <a:ext cx="1883589" cy="1883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803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933</TotalTime>
  <Words>488</Words>
  <Application>Microsoft Office PowerPoint</Application>
  <PresentationFormat>Widescreen</PresentationFormat>
  <Paragraphs>12</Paragraphs>
  <Slides>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Aptos</vt: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WINDOWS</cp:lastModifiedBy>
  <cp:revision>20</cp:revision>
  <dcterms:created xsi:type="dcterms:W3CDTF">2023-11-22T13:50:43Z</dcterms:created>
  <dcterms:modified xsi:type="dcterms:W3CDTF">2025-01-02T04:42:55Z</dcterms:modified>
  <cp:category>9Slide.vn</cp:category>
</cp:coreProperties>
</file>