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ppt/tags/tag4.xml" ContentType="application/vnd.openxmlformats-officedocument.presentationml.tags+xml"/>
  <Override PartName="/ppt/notesSlides/notesSlide11.xml" ContentType="application/vnd.openxmlformats-officedocument.presentationml.notesSlide+xml"/>
  <Override PartName="/ppt/tags/tag5.xml" ContentType="application/vnd.openxmlformats-officedocument.presentationml.tags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720" r:id="rId2"/>
  </p:sldMasterIdLst>
  <p:notesMasterIdLst>
    <p:notesMasterId r:id="rId27"/>
  </p:notesMasterIdLst>
  <p:sldIdLst>
    <p:sldId id="353" r:id="rId3"/>
    <p:sldId id="2007577141" r:id="rId4"/>
    <p:sldId id="413" r:id="rId5"/>
    <p:sldId id="399" r:id="rId6"/>
    <p:sldId id="2007577129" r:id="rId7"/>
    <p:sldId id="2007577130" r:id="rId8"/>
    <p:sldId id="2007577134" r:id="rId9"/>
    <p:sldId id="2007577136" r:id="rId10"/>
    <p:sldId id="2007577131" r:id="rId11"/>
    <p:sldId id="2007577135" r:id="rId12"/>
    <p:sldId id="359" r:id="rId13"/>
    <p:sldId id="2007577132" r:id="rId14"/>
    <p:sldId id="2007577137" r:id="rId15"/>
    <p:sldId id="2007577139" r:id="rId16"/>
    <p:sldId id="2007577138" r:id="rId17"/>
    <p:sldId id="420" r:id="rId18"/>
    <p:sldId id="360" r:id="rId19"/>
    <p:sldId id="2007577140" r:id="rId20"/>
    <p:sldId id="386" r:id="rId21"/>
    <p:sldId id="422" r:id="rId22"/>
    <p:sldId id="423" r:id="rId23"/>
    <p:sldId id="361" r:id="rId24"/>
    <p:sldId id="416" r:id="rId25"/>
    <p:sldId id="424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186" autoAdjust="0"/>
    <p:restoredTop sz="94291" autoAdjust="0"/>
  </p:normalViewPr>
  <p:slideViewPr>
    <p:cSldViewPr snapToGrid="0">
      <p:cViewPr varScale="1">
        <p:scale>
          <a:sx n="82" d="100"/>
          <a:sy n="82" d="100"/>
        </p:scale>
        <p:origin x="29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EB975-8E32-43B2-A00C-201B5EC2EBD5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3A9655-523D-419F-8422-2600AC4FC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512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profile.php?id=100027092413846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profile.php?id=100027092413846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profile.php?id=100027092413846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profile.php?id=100027092413846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profile.php?id=100027092413846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profile.php?id=100027092413846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profile.php?id=100027092413846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3A9655-523D-419F-8422-2600AC4FCD5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268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3200889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3A9655-523D-419F-8422-2600AC4FCD5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8902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3A9655-523D-419F-8422-2600AC4FCD5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292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00CC"/>
                </a:solidFill>
              </a:rPr>
              <a:t>BÀI GIẢNG Đ</a:t>
            </a:r>
            <a:r>
              <a:rPr lang="vi-VN" b="1" dirty="0">
                <a:solidFill>
                  <a:srgbClr val="0000CC"/>
                </a:solidFill>
              </a:rPr>
              <a:t>Ư</a:t>
            </a:r>
            <a:r>
              <a:rPr lang="en-US" b="1" dirty="0">
                <a:solidFill>
                  <a:srgbClr val="0000CC"/>
                </a:solidFill>
              </a:rPr>
              <a:t>ỢC THIẾT KẾ BỞI NGUYỄN HIỀN</a:t>
            </a:r>
          </a:p>
          <a:p>
            <a:pPr algn="ctr"/>
            <a:r>
              <a:rPr lang="en-US" b="1" dirty="0">
                <a:solidFill>
                  <a:srgbClr val="0000CC"/>
                </a:solidFill>
              </a:rPr>
              <a:t>FACE: Hien Nguyen</a:t>
            </a:r>
          </a:p>
          <a:p>
            <a:pPr algn="ctr"/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https://www.facebook.com/profile.php?id=100027092413846</a:t>
            </a:r>
            <a:endParaRPr lang="en-US" b="1" dirty="0">
              <a:solidFill>
                <a:srgbClr val="FF0000"/>
              </a:solidFill>
            </a:endParaRPr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3A9655-523D-419F-8422-2600AC4FCD5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148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3A9655-523D-419F-8422-2600AC4FCD5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757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00CC"/>
                </a:solidFill>
              </a:rPr>
              <a:t>BÀI GIẢNG Đ</a:t>
            </a:r>
            <a:r>
              <a:rPr lang="vi-VN" b="1" dirty="0">
                <a:solidFill>
                  <a:srgbClr val="0000CC"/>
                </a:solidFill>
              </a:rPr>
              <a:t>Ư</a:t>
            </a:r>
            <a:r>
              <a:rPr lang="en-US" b="1" dirty="0">
                <a:solidFill>
                  <a:srgbClr val="0000CC"/>
                </a:solidFill>
              </a:rPr>
              <a:t>ỢC THIẾT KẾ BỞI NGUYỄN HIỀN</a:t>
            </a:r>
          </a:p>
          <a:p>
            <a:pPr algn="ctr"/>
            <a:r>
              <a:rPr lang="en-US" b="1" dirty="0">
                <a:solidFill>
                  <a:srgbClr val="0000CC"/>
                </a:solidFill>
              </a:rPr>
              <a:t>FACE: Hien Nguyen</a:t>
            </a:r>
          </a:p>
          <a:p>
            <a:pPr algn="ctr"/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https://www.facebook.com/profile.php?id=100027092413846</a:t>
            </a:r>
            <a:endParaRPr lang="en-US" b="1" dirty="0">
              <a:solidFill>
                <a:srgbClr val="FF0000"/>
              </a:solidFill>
            </a:endParaRPr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3A9655-523D-419F-8422-2600AC4FCD5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679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00CC"/>
                </a:solidFill>
              </a:rPr>
              <a:t>BÀI GIẢNG Đ</a:t>
            </a:r>
            <a:r>
              <a:rPr lang="vi-VN" b="1" dirty="0">
                <a:solidFill>
                  <a:srgbClr val="0000CC"/>
                </a:solidFill>
              </a:rPr>
              <a:t>Ư</a:t>
            </a:r>
            <a:r>
              <a:rPr lang="en-US" b="1" dirty="0">
                <a:solidFill>
                  <a:srgbClr val="0000CC"/>
                </a:solidFill>
              </a:rPr>
              <a:t>ỢC THIẾT KẾ BỞI NGUYỄN HIỀN</a:t>
            </a:r>
          </a:p>
          <a:p>
            <a:pPr algn="ctr"/>
            <a:r>
              <a:rPr lang="en-US" b="1" dirty="0">
                <a:solidFill>
                  <a:srgbClr val="0000CC"/>
                </a:solidFill>
              </a:rPr>
              <a:t>FACE: Hien Nguyen</a:t>
            </a:r>
          </a:p>
          <a:p>
            <a:pPr algn="ctr"/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https://www.facebook.com/profile.php?id=100027092413846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3A9655-523D-419F-8422-2600AC4FCD5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996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00CC"/>
                </a:solidFill>
              </a:rPr>
              <a:t>BÀI GIẢNG Đ</a:t>
            </a:r>
            <a:r>
              <a:rPr lang="vi-VN" b="1" dirty="0">
                <a:solidFill>
                  <a:srgbClr val="0000CC"/>
                </a:solidFill>
              </a:rPr>
              <a:t>Ư</a:t>
            </a:r>
            <a:r>
              <a:rPr lang="en-US" b="1" dirty="0">
                <a:solidFill>
                  <a:srgbClr val="0000CC"/>
                </a:solidFill>
              </a:rPr>
              <a:t>ỢC THIẾT KẾ BỞI NGUYỄN HIỀN</a:t>
            </a:r>
          </a:p>
          <a:p>
            <a:pPr algn="ctr"/>
            <a:r>
              <a:rPr lang="en-US" b="1" dirty="0">
                <a:solidFill>
                  <a:srgbClr val="0000CC"/>
                </a:solidFill>
              </a:rPr>
              <a:t>FACE: Hien Nguyen</a:t>
            </a:r>
          </a:p>
          <a:p>
            <a:pPr algn="ctr"/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https://www.facebook.com/profile.php?id=100027092413846</a:t>
            </a:r>
            <a:endParaRPr lang="en-US" b="1" dirty="0">
              <a:solidFill>
                <a:srgbClr val="FF0000"/>
              </a:solidFill>
            </a:endParaRPr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3A9655-523D-419F-8422-2600AC4FCD5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960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00CC"/>
                </a:solidFill>
              </a:rPr>
              <a:t>BÀI GIẢNG Đ</a:t>
            </a:r>
            <a:r>
              <a:rPr lang="vi-VN" b="1" dirty="0">
                <a:solidFill>
                  <a:srgbClr val="0000CC"/>
                </a:solidFill>
              </a:rPr>
              <a:t>Ư</a:t>
            </a:r>
            <a:r>
              <a:rPr lang="en-US" b="1" dirty="0">
                <a:solidFill>
                  <a:srgbClr val="0000CC"/>
                </a:solidFill>
              </a:rPr>
              <a:t>ỢC THIẾT KẾ BỞI NGUYỄN HIỀN</a:t>
            </a:r>
          </a:p>
          <a:p>
            <a:pPr algn="ctr"/>
            <a:r>
              <a:rPr lang="en-US" b="1" dirty="0">
                <a:solidFill>
                  <a:srgbClr val="0000CC"/>
                </a:solidFill>
              </a:rPr>
              <a:t>FACE: Hien Nguyen</a:t>
            </a:r>
          </a:p>
          <a:p>
            <a:pPr algn="ctr"/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https://www.facebook.com/profile.php?id=100027092413846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8509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00CC"/>
                </a:solidFill>
              </a:rPr>
              <a:t>BÀI GIẢNG Đ</a:t>
            </a:r>
            <a:r>
              <a:rPr lang="vi-VN" b="1" dirty="0">
                <a:solidFill>
                  <a:srgbClr val="0000CC"/>
                </a:solidFill>
              </a:rPr>
              <a:t>Ư</a:t>
            </a:r>
            <a:r>
              <a:rPr lang="en-US" b="1" dirty="0">
                <a:solidFill>
                  <a:srgbClr val="0000CC"/>
                </a:solidFill>
              </a:rPr>
              <a:t>ỢC THIẾT KẾ BỞI NGUYỄN HIỀN</a:t>
            </a:r>
          </a:p>
          <a:p>
            <a:pPr algn="ctr"/>
            <a:r>
              <a:rPr lang="en-US" b="1" dirty="0">
                <a:solidFill>
                  <a:srgbClr val="0000CC"/>
                </a:solidFill>
              </a:rPr>
              <a:t>FACE: Hien Nguyen</a:t>
            </a:r>
          </a:p>
          <a:p>
            <a:pPr algn="ctr"/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https://www.facebook.com/profile.php?id=100027092413846</a:t>
            </a:r>
            <a:endParaRPr lang="en-US" b="1" dirty="0">
              <a:solidFill>
                <a:srgbClr val="FF0000"/>
              </a:solidFill>
            </a:endParaRPr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3A9655-523D-419F-8422-2600AC4FCD5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3164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00CC"/>
                </a:solidFill>
              </a:rPr>
              <a:t>BÀI GIẢNG Đ</a:t>
            </a:r>
            <a:r>
              <a:rPr lang="vi-VN" b="1" dirty="0">
                <a:solidFill>
                  <a:srgbClr val="0000CC"/>
                </a:solidFill>
              </a:rPr>
              <a:t>Ư</a:t>
            </a:r>
            <a:r>
              <a:rPr lang="en-US" b="1" dirty="0">
                <a:solidFill>
                  <a:srgbClr val="0000CC"/>
                </a:solidFill>
              </a:rPr>
              <a:t>ỢC THIẾT KẾ BỞI NGUYỄN HIỀN</a:t>
            </a:r>
          </a:p>
          <a:p>
            <a:pPr algn="ctr"/>
            <a:r>
              <a:rPr lang="en-US" b="1" dirty="0">
                <a:solidFill>
                  <a:srgbClr val="0000CC"/>
                </a:solidFill>
              </a:rPr>
              <a:t>FACE: Hien Nguyen</a:t>
            </a:r>
          </a:p>
          <a:p>
            <a:pPr algn="ctr"/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https://www.facebook.com/profile.php?id=100027092413846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3A9655-523D-419F-8422-2600AC4FCD5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274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723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64E4-6EC4-4027-833A-63B5A2D6334A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887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193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1EAE2-2D75-466D-AF47-208DCDA32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A7CAC-56E0-43EC-9C88-5F957FB6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7C680-3799-40B0-ABB3-F65E69A1A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10">
            <a:extLst>
              <a:ext uri="{FF2B5EF4-FFF2-40B4-BE49-F238E27FC236}">
                <a16:creationId xmlns:a16="http://schemas.microsoft.com/office/drawing/2014/main" id="{3DF38B27-1082-401F-91DD-A33BC451FD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301603" y="4901803"/>
            <a:ext cx="7918522" cy="1956197"/>
          </a:xfrm>
          <a:prstGeom prst="rect">
            <a:avLst/>
          </a:prstGeom>
        </p:spPr>
      </p:pic>
      <p:pic>
        <p:nvPicPr>
          <p:cNvPr id="8" name="13">
            <a:extLst>
              <a:ext uri="{FF2B5EF4-FFF2-40B4-BE49-F238E27FC236}">
                <a16:creationId xmlns:a16="http://schemas.microsoft.com/office/drawing/2014/main" id="{DC523EAF-88A8-4AA0-9FCC-904DE7B063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00215" y="4001444"/>
            <a:ext cx="3419910" cy="2720031"/>
          </a:xfrm>
          <a:prstGeom prst="rect">
            <a:avLst/>
          </a:prstGeom>
        </p:spPr>
      </p:pic>
      <p:pic>
        <p:nvPicPr>
          <p:cNvPr id="9" name="16">
            <a:extLst>
              <a:ext uri="{FF2B5EF4-FFF2-40B4-BE49-F238E27FC236}">
                <a16:creationId xmlns:a16="http://schemas.microsoft.com/office/drawing/2014/main" id="{112F61C9-C7A0-409F-98FF-3A8B41055B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4901803"/>
            <a:ext cx="7918522" cy="195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26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bg>
      <p:bgPr>
        <a:solidFill>
          <a:srgbClr val="E6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9F4ACC47-C9C6-4F81-BB25-DACCF7DD0A1C}"/>
              </a:ext>
            </a:extLst>
          </p:cNvPr>
          <p:cNvSpPr/>
          <p:nvPr userDrawn="1"/>
        </p:nvSpPr>
        <p:spPr>
          <a:xfrm>
            <a:off x="280793" y="1122217"/>
            <a:ext cx="11691467" cy="5523131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A889C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73B789B-7F2E-4429-A489-1553207A25DE}"/>
              </a:ext>
            </a:extLst>
          </p:cNvPr>
          <p:cNvGrpSpPr/>
          <p:nvPr userDrawn="1"/>
        </p:nvGrpSpPr>
        <p:grpSpPr>
          <a:xfrm>
            <a:off x="377049" y="255821"/>
            <a:ext cx="2630602" cy="2047390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4EE6655-F091-4A19-B7C1-4C7F8015D865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A889CC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81BBDEA-EA5F-44EB-9888-7D77B1301735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E7A3F90-C945-4A54-87CF-B865A1B2E4B3}"/>
                </a:ext>
              </a:extLst>
            </p:cNvPr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837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bg>
      <p:bgPr>
        <a:solidFill>
          <a:srgbClr val="FF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7">
            <a:extLst>
              <a:ext uri="{FF2B5EF4-FFF2-40B4-BE49-F238E27FC236}">
                <a16:creationId xmlns:a16="http://schemas.microsoft.com/office/drawing/2014/main" id="{11AD8B8B-499E-4064-9606-1DD7568A748C}"/>
              </a:ext>
            </a:extLst>
          </p:cNvPr>
          <p:cNvSpPr/>
          <p:nvPr userDrawn="1"/>
        </p:nvSpPr>
        <p:spPr>
          <a:xfrm>
            <a:off x="247076" y="287079"/>
            <a:ext cx="11697847" cy="6434396"/>
          </a:xfrm>
          <a:prstGeom prst="roundRect">
            <a:avLst>
              <a:gd name="adj" fmla="val 8405"/>
            </a:avLst>
          </a:prstGeom>
          <a:solidFill>
            <a:srgbClr val="FFFFFF"/>
          </a:solidFill>
          <a:ln w="25400" cap="flat" cmpd="sng" algn="ctr">
            <a:solidFill>
              <a:schemeClr val="bg1">
                <a:lumMod val="85000"/>
              </a:schemeClr>
            </a:solidFill>
            <a:prstDash val="lg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3D60F7-56F1-4181-BD85-F81551044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F30DBA-58E9-471D-B31C-7704066C1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268F58-8D48-4EEB-8630-35022767B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89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632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F00510D4-679A-4B44-AFFD-FD1FF3551A62}"/>
              </a:ext>
            </a:extLst>
          </p:cNvPr>
          <p:cNvSpPr/>
          <p:nvPr userDrawn="1"/>
        </p:nvSpPr>
        <p:spPr>
          <a:xfrm>
            <a:off x="280793" y="1122218"/>
            <a:ext cx="11720707" cy="556433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2B9509B-2605-49B8-82AA-4026BF3B536B}"/>
              </a:ext>
            </a:extLst>
          </p:cNvPr>
          <p:cNvGrpSpPr/>
          <p:nvPr userDrawn="1"/>
        </p:nvGrpSpPr>
        <p:grpSpPr>
          <a:xfrm>
            <a:off x="377049" y="255820"/>
            <a:ext cx="2637181" cy="2062663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E9B5808-68F7-4A14-A759-6246698FF09F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D9337EE-9449-4FAF-8ADB-03892A796D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229F8EB-2732-4CE9-8470-DB69792CAA1E}"/>
                </a:ext>
              </a:extLst>
            </p:cNvPr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361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FDFC9-76D0-4C9F-A446-BFAAE4F99C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414C57-94A2-4D24-9267-86107FE47C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8381DA-85B3-4AE3-8135-9BF6F2C6D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3CCE31-E11B-4E24-A43B-0E567C539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67A755-E294-4283-83AE-7E89CB206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9346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A8387-1394-4768-B3A5-718D273B3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7E3A3-9F75-4ECE-BEC4-730E3A5496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2CD7EE-D789-428B-A105-91A23EF46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64E4-6EC4-4027-833A-63B5A2D6334A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A0FC5B-3085-46FB-ADD1-7C3358FB7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AC7F6-764A-4450-9B89-BCF928088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5085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30944-455C-41C3-9B00-BBFE4EE42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10042-571D-4773-BB85-13C9DF2806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B2D1A6-2F8B-4620-8137-9D8792148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64E4-6EC4-4027-833A-63B5A2D6334A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473EB3-849E-4298-BF40-19904283F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AB466-41BC-48FE-828E-1FBC8B522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184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64E4-6EC4-4027-833A-63B5A2D6334A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1470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8EA13-4AA8-48C5-81DF-CB5EB138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90844-4AF2-4B13-9FA6-AC0067312B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CBAEA9-8D37-4961-B9AB-D8D5A65596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F68015-41C7-444A-84F5-875AF2C13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64E4-6EC4-4027-833A-63B5A2D6334A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B08938-4A04-4240-ACC5-1F9423346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A7E95E-C45E-44BA-8AD0-DCB20C33F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4600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E6D88-90F9-4E62-A669-A24F11148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7966C7-E067-40B3-A596-AC042C6FA3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92D1B3-6019-470E-8283-C982813888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E4957E-A792-45D7-AEFD-1EC8BF6994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E58D5B-C562-4930-A11B-5BF0652548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2DCB8C-973E-41F0-AEC5-B85BF9402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64E4-6EC4-4027-833A-63B5A2D6334A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949CF6-56A0-4B83-8C1C-23ECF39E2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5EC18D-E241-45F8-B722-1A413B85E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8351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68338-BAE3-47C8-83AB-C38090D58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03F41A-11C0-4D2F-AD6B-EBEAE268E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64E4-6EC4-4027-833A-63B5A2D6334A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E4D8ED-6B4C-464E-AB3B-3DCFE89E9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898704-3171-48E9-B0AE-AA1821A79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33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AB0647-EE91-4DAE-8D51-6608CA33F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5/17/2025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40817F-39A8-4203-9D1D-697A24F54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FAF667-4FD2-43B3-93EC-7D81BD72A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9048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6151C-8E14-4AD4-94BD-BBB0F6EB7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AE028-3C45-4D32-A81E-B0493BC83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ED6D1D-16EB-48BB-9F53-BB73713851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D13F26-8B15-486F-A2BE-044DC8FB4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64E4-6EC4-4027-833A-63B5A2D6334A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434650-EBCD-40A0-B2A7-04013AD96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41F5C5-0E9B-4C84-B66F-AC3D5D53C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1397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C0B77-5402-4227-8FB1-AFBB707A0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28525E-B548-4A24-8C2A-B7AB21298E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66DB38-A115-4487-ADBB-2053BC160E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218E7-A49C-4FCD-B9EC-89BCAC00C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E0B840-A4F4-4749-8098-F861A5063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2D35AE-E43E-401B-8231-DA477F9CE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574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72512-7D98-46A0-8FFE-269CF3274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738823-D440-402E-A456-68A79A46C5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791A0F-2EB1-4EB3-8BDD-01BD5E118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64E4-6EC4-4027-833A-63B5A2D6334A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9FD78-D592-4CB2-87FA-A7D49F665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085BF5-CEF7-4BAB-B3A3-1A69201D4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2831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F361A4-F39F-4735-9DAC-752E05770F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D7B4AB-9ED4-4EB4-B7A3-FA4B668A23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C49224-0851-4439-AB4A-FAA10DDAF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F92849-BA8C-49DD-BD83-24A760BE2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0C2E4B-DAF4-4EAA-91EB-883C74C3A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1739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737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bg>
      <p:bgPr>
        <a:solidFill>
          <a:srgbClr val="FF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7">
            <a:extLst>
              <a:ext uri="{FF2B5EF4-FFF2-40B4-BE49-F238E27FC236}">
                <a16:creationId xmlns:a16="http://schemas.microsoft.com/office/drawing/2014/main" id="{11AD8B8B-499E-4064-9606-1DD7568A748C}"/>
              </a:ext>
            </a:extLst>
          </p:cNvPr>
          <p:cNvSpPr/>
          <p:nvPr userDrawn="1"/>
        </p:nvSpPr>
        <p:spPr>
          <a:xfrm>
            <a:off x="247076" y="287079"/>
            <a:ext cx="11697847" cy="6434396"/>
          </a:xfrm>
          <a:prstGeom prst="roundRect">
            <a:avLst>
              <a:gd name="adj" fmla="val 8405"/>
            </a:avLst>
          </a:prstGeom>
          <a:solidFill>
            <a:srgbClr val="FFFFFF"/>
          </a:solidFill>
          <a:ln w="25400" cap="flat" cmpd="sng" algn="ctr">
            <a:solidFill>
              <a:schemeClr val="bg1">
                <a:lumMod val="85000"/>
              </a:schemeClr>
            </a:solidFill>
            <a:prstDash val="lg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3D60F7-56F1-4181-BD85-F81551044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F30DBA-58E9-471D-B31C-7704066C1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268F58-8D48-4EEB-8630-35022767B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36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64E4-6EC4-4027-833A-63B5A2D6334A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91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64E4-6EC4-4027-833A-63B5A2D6334A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818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64E4-6EC4-4027-833A-63B5A2D6334A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924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64E4-6EC4-4027-833A-63B5A2D6334A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985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13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64E4-6EC4-4027-833A-63B5A2D6334A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913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06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BD0CC-E3E2-4331-AA06-EBB8ADD6037D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430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700" r:id="rId12"/>
    <p:sldLayoutId id="2147483701" r:id="rId13"/>
    <p:sldLayoutId id="2147483702" r:id="rId14"/>
    <p:sldLayoutId id="2147483703" r:id="rId15"/>
    <p:sldLayoutId id="214748370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663EAC-5E90-451B-870D-346FE5F19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9B1E78-7D5A-47C3-83BC-6EAA6C9311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1BE655-7CDB-4405-8ACC-1615E77AA2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BD0CC-E3E2-4331-AA06-EBB8ADD6037D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22196F-ED3C-4CFC-859D-8EB9C86D0B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19E4C-2B74-4A68-8AC6-B447BCB3EB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188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3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6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6" Type="http://schemas.microsoft.com/office/2007/relationships/hdphoto" Target="../media/hdphoto4.wdp"/><Relationship Id="rId5" Type="http://schemas.openxmlformats.org/officeDocument/2006/relationships/image" Target="../media/image19.png"/><Relationship Id="rId4" Type="http://schemas.openxmlformats.org/officeDocument/2006/relationships/image" Target="../media/image4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control" Target="../activeX/activeX1.xml"/><Relationship Id="rId7" Type="http://schemas.openxmlformats.org/officeDocument/2006/relationships/image" Target="../media/image4.jpg"/><Relationship Id="rId2" Type="http://schemas.openxmlformats.org/officeDocument/2006/relationships/tags" Target="../tags/tag5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15.xml"/><Relationship Id="rId5" Type="http://schemas.openxmlformats.org/officeDocument/2006/relationships/control" Target="../activeX/activeX3.xml"/><Relationship Id="rId10" Type="http://schemas.openxmlformats.org/officeDocument/2006/relationships/image" Target="../media/image21.wmf"/><Relationship Id="rId4" Type="http://schemas.openxmlformats.org/officeDocument/2006/relationships/control" Target="../activeX/activeX2.xml"/><Relationship Id="rId9" Type="http://schemas.microsoft.com/office/2007/relationships/hdphoto" Target="../media/hdphoto4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microsoft.com/office/2007/relationships/hdphoto" Target="../media/hdphoto2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9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21CE863-61E4-4761-A6B4-61B1FD0F7B40}"/>
              </a:ext>
            </a:extLst>
          </p:cNvPr>
          <p:cNvGrpSpPr/>
          <p:nvPr/>
        </p:nvGrpSpPr>
        <p:grpSpPr>
          <a:xfrm>
            <a:off x="406810" y="887232"/>
            <a:ext cx="11065780" cy="5356314"/>
            <a:chOff x="321547" y="1891264"/>
            <a:chExt cx="6151749" cy="3004203"/>
          </a:xfrm>
        </p:grpSpPr>
        <p:pic>
          <p:nvPicPr>
            <p:cNvPr id="12" name="Picture 2" descr="kỹ thuật vẽ tranh phong cảnh _quê hương với những cánh đồng lúa chín _ sơn  dầu | Tổng hợp những bức tranh đẹp nhất">
              <a:extLst>
                <a:ext uri="{FF2B5EF4-FFF2-40B4-BE49-F238E27FC236}">
                  <a16:creationId xmlns:a16="http://schemas.microsoft.com/office/drawing/2014/main" id="{2C67A2EB-F454-450C-A604-05BC5913D02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24" r="9157"/>
            <a:stretch/>
          </p:blipFill>
          <p:spPr bwMode="auto">
            <a:xfrm>
              <a:off x="321547" y="1891264"/>
              <a:ext cx="6151749" cy="3004203"/>
            </a:xfrm>
            <a:prstGeom prst="roundRect">
              <a:avLst>
                <a:gd name="adj" fmla="val 22398"/>
              </a:avLst>
            </a:prstGeom>
            <a:noFill/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1077F9B-CD70-4C26-A55B-3F1A9ABEAA1B}"/>
                </a:ext>
              </a:extLst>
            </p:cNvPr>
            <p:cNvSpPr/>
            <p:nvPr/>
          </p:nvSpPr>
          <p:spPr>
            <a:xfrm>
              <a:off x="3537020" y="1979525"/>
              <a:ext cx="452176" cy="452176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latin typeface="+mj-lt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C276F55-83B7-4445-99D9-142DBE549B7E}"/>
              </a:ext>
            </a:extLst>
          </p:cNvPr>
          <p:cNvSpPr txBox="1"/>
          <p:nvPr/>
        </p:nvSpPr>
        <p:spPr>
          <a:xfrm>
            <a:off x="2389833" y="6229478"/>
            <a:ext cx="6603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+mj-lt"/>
              </a:rPr>
              <a:t>CÁNH ĐỒNG QUÊ EM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F60F04-36B4-45A2-B1D1-F13D064BD417}"/>
              </a:ext>
            </a:extLst>
          </p:cNvPr>
          <p:cNvSpPr txBox="1"/>
          <p:nvPr/>
        </p:nvSpPr>
        <p:spPr>
          <a:xfrm>
            <a:off x="2176661" y="110872"/>
            <a:ext cx="8500717" cy="752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 dirty="0">
                <a:solidFill>
                  <a:srgbClr val="0000CC"/>
                </a:solidFill>
                <a:latin typeface="+mj-lt"/>
              </a:rPr>
              <a:t>Nói về cảnh vật trong bức tranh dưới đây.</a:t>
            </a:r>
            <a:endParaRPr lang="en-US" sz="3200" b="1" dirty="0">
              <a:solidFill>
                <a:srgbClr val="0000CC"/>
              </a:solidFill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988653-72A0-C982-53BD-18C218880D40}"/>
              </a:ext>
            </a:extLst>
          </p:cNvPr>
          <p:cNvSpPr txBox="1"/>
          <p:nvPr/>
        </p:nvSpPr>
        <p:spPr>
          <a:xfrm>
            <a:off x="9554817" y="6243546"/>
            <a:ext cx="1421678" cy="5035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23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4E9DDC9-E934-4592-8C12-BC6B769B1494}"/>
              </a:ext>
            </a:extLst>
          </p:cNvPr>
          <p:cNvGrpSpPr/>
          <p:nvPr/>
        </p:nvGrpSpPr>
        <p:grpSpPr>
          <a:xfrm>
            <a:off x="794873" y="714134"/>
            <a:ext cx="10768972" cy="5834637"/>
            <a:chOff x="321547" y="1155560"/>
            <a:chExt cx="6260123" cy="3739908"/>
          </a:xfrm>
        </p:grpSpPr>
        <p:pic>
          <p:nvPicPr>
            <p:cNvPr id="1026" name="Picture 2" descr="kỹ thuật vẽ tranh phong cảnh _quê hương với những cánh đồng lúa chín _ sơn  dầu | Tổng hợp những bức tranh đẹp nhất">
              <a:extLst>
                <a:ext uri="{FF2B5EF4-FFF2-40B4-BE49-F238E27FC236}">
                  <a16:creationId xmlns:a16="http://schemas.microsoft.com/office/drawing/2014/main" id="{609FE20E-1AB5-49A0-8772-AD678A16FF6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24" r="9157"/>
            <a:stretch/>
          </p:blipFill>
          <p:spPr bwMode="auto">
            <a:xfrm>
              <a:off x="321547" y="1155560"/>
              <a:ext cx="6260123" cy="3739908"/>
            </a:xfrm>
            <a:prstGeom prst="roundRect">
              <a:avLst>
                <a:gd name="adj" fmla="val 22398"/>
              </a:avLst>
            </a:prstGeom>
            <a:noFill/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0E70CD7-86DF-4C93-9F3F-B972AFC47C3E}"/>
                </a:ext>
              </a:extLst>
            </p:cNvPr>
            <p:cNvSpPr/>
            <p:nvPr/>
          </p:nvSpPr>
          <p:spPr>
            <a:xfrm>
              <a:off x="3610277" y="1187539"/>
              <a:ext cx="452176" cy="452176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latin typeface="+mj-lt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68399AD-AE89-4EED-A460-06ADC397BD6D}"/>
              </a:ext>
            </a:extLst>
          </p:cNvPr>
          <p:cNvSpPr txBox="1"/>
          <p:nvPr/>
        </p:nvSpPr>
        <p:spPr>
          <a:xfrm>
            <a:off x="3401023" y="121221"/>
            <a:ext cx="5304225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b="1" dirty="0">
                <a:solidFill>
                  <a:srgbClr val="FF0000"/>
                </a:solidFill>
                <a:latin typeface="+mj-lt"/>
              </a:rPr>
              <a:t>CÁNH ĐỒNG QUÊ EM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4323E9-2EA2-4233-9B1F-98A1F577AFCE}"/>
              </a:ext>
            </a:extLst>
          </p:cNvPr>
          <p:cNvSpPr txBox="1"/>
          <p:nvPr/>
        </p:nvSpPr>
        <p:spPr>
          <a:xfrm>
            <a:off x="1933567" y="1272389"/>
            <a:ext cx="4281494" cy="3970318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0000CC"/>
                </a:solidFill>
                <a:latin typeface="+mj-lt"/>
              </a:rPr>
              <a:t>Bé theo mẹ ra đồng</a:t>
            </a:r>
          </a:p>
          <a:p>
            <a:r>
              <a:rPr lang="vi-VN" sz="2800" dirty="0">
                <a:solidFill>
                  <a:srgbClr val="0000CC"/>
                </a:solidFill>
                <a:latin typeface="+mj-lt"/>
              </a:rPr>
              <a:t>Vầng dương lên rực đỏ</a:t>
            </a:r>
          </a:p>
          <a:p>
            <a:r>
              <a:rPr lang="vi-VN" sz="2800" dirty="0">
                <a:solidFill>
                  <a:srgbClr val="0000CC"/>
                </a:solidFill>
                <a:latin typeface="+mj-lt"/>
              </a:rPr>
              <a:t>Muôn vàn kim cương nhỏ</a:t>
            </a:r>
          </a:p>
          <a:p>
            <a:r>
              <a:rPr lang="vi-VN" sz="2800" dirty="0">
                <a:solidFill>
                  <a:srgbClr val="0000CC"/>
                </a:solidFill>
                <a:latin typeface="+mj-lt"/>
              </a:rPr>
              <a:t>Lấp lánh ngọn cỏ hoa.</a:t>
            </a:r>
          </a:p>
          <a:p>
            <a:endParaRPr lang="vi-VN" sz="2800" dirty="0">
              <a:solidFill>
                <a:srgbClr val="0000CC"/>
              </a:solidFill>
              <a:latin typeface="+mj-lt"/>
            </a:endParaRPr>
          </a:p>
          <a:p>
            <a:r>
              <a:rPr lang="vi-VN" sz="2800" dirty="0">
                <a:solidFill>
                  <a:srgbClr val="0000CC"/>
                </a:solidFill>
                <a:latin typeface="+mj-lt"/>
              </a:rPr>
              <a:t>Nắng ban mai hiền hòa</a:t>
            </a:r>
          </a:p>
          <a:p>
            <a:r>
              <a:rPr lang="vi-VN" sz="2800" dirty="0">
                <a:solidFill>
                  <a:srgbClr val="0000CC"/>
                </a:solidFill>
                <a:latin typeface="+mj-lt"/>
              </a:rPr>
              <a:t>Tung lụa tơ vàng óng</a:t>
            </a:r>
          </a:p>
          <a:p>
            <a:r>
              <a:rPr lang="vi-VN" sz="2800" dirty="0">
                <a:solidFill>
                  <a:srgbClr val="0000CC"/>
                </a:solidFill>
                <a:latin typeface="+mj-lt"/>
              </a:rPr>
              <a:t>Trải lên muôn con sóng</a:t>
            </a:r>
          </a:p>
          <a:p>
            <a:r>
              <a:rPr lang="vi-VN" sz="2800" dirty="0">
                <a:solidFill>
                  <a:srgbClr val="0000CC"/>
                </a:solidFill>
                <a:latin typeface="+mj-lt"/>
              </a:rPr>
              <a:t>Dập dờn đồng lúa xanh.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1D8C6D-2DE7-4825-A122-BAE89977BE69}"/>
              </a:ext>
            </a:extLst>
          </p:cNvPr>
          <p:cNvSpPr txBox="1"/>
          <p:nvPr/>
        </p:nvSpPr>
        <p:spPr>
          <a:xfrm>
            <a:off x="6753858" y="1307866"/>
            <a:ext cx="4557541" cy="3970318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0000CC"/>
                </a:solidFill>
                <a:latin typeface="+mj-lt"/>
              </a:rPr>
              <a:t>Đàn chiền chiện bay quanh</a:t>
            </a:r>
          </a:p>
          <a:p>
            <a:r>
              <a:rPr lang="vi-VN" sz="2800" dirty="0">
                <a:solidFill>
                  <a:srgbClr val="0000CC"/>
                </a:solidFill>
                <a:latin typeface="+mj-lt"/>
              </a:rPr>
              <a:t>Hót tích ri tích rích</a:t>
            </a:r>
          </a:p>
          <a:p>
            <a:r>
              <a:rPr lang="vi-VN" sz="2800" dirty="0">
                <a:solidFill>
                  <a:srgbClr val="0000CC"/>
                </a:solidFill>
                <a:latin typeface="+mj-lt"/>
              </a:rPr>
              <a:t>Lũ châu chấu tinh nghịch</a:t>
            </a:r>
          </a:p>
          <a:p>
            <a:r>
              <a:rPr lang="vi-VN" sz="2800" dirty="0">
                <a:solidFill>
                  <a:srgbClr val="0000CC"/>
                </a:solidFill>
                <a:latin typeface="+mj-lt"/>
              </a:rPr>
              <a:t>Đu cỏ uống sương rơi.</a:t>
            </a:r>
          </a:p>
          <a:p>
            <a:endParaRPr lang="vi-VN" sz="2800" dirty="0">
              <a:solidFill>
                <a:srgbClr val="0000CC"/>
              </a:solidFill>
              <a:latin typeface="+mj-lt"/>
            </a:endParaRPr>
          </a:p>
          <a:p>
            <a:r>
              <a:rPr lang="vi-VN" sz="2800" dirty="0">
                <a:solidFill>
                  <a:srgbClr val="0000CC"/>
                </a:solidFill>
                <a:latin typeface="+mj-lt"/>
              </a:rPr>
              <a:t>Sóng xanh cuộn chân trời</a:t>
            </a:r>
          </a:p>
          <a:p>
            <a:r>
              <a:rPr lang="vi-VN" sz="2800" dirty="0">
                <a:solidFill>
                  <a:srgbClr val="0000CC"/>
                </a:solidFill>
                <a:latin typeface="+mj-lt"/>
              </a:rPr>
              <a:t>Cánh đồng như tranh vẽ</a:t>
            </a:r>
          </a:p>
          <a:p>
            <a:r>
              <a:rPr lang="vi-VN" sz="2800" dirty="0">
                <a:solidFill>
                  <a:srgbClr val="0000CC"/>
                </a:solidFill>
                <a:latin typeface="+mj-lt"/>
              </a:rPr>
              <a:t>Bé ngân nga hát khê</a:t>
            </a:r>
          </a:p>
          <a:p>
            <a:r>
              <a:rPr lang="vi-VN" sz="2800" dirty="0">
                <a:solidFill>
                  <a:srgbClr val="0000CC"/>
                </a:solidFill>
                <a:latin typeface="+mj-lt"/>
              </a:rPr>
              <a:t>Trong hương lúa mênh mông.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C9A991-5238-4C46-B05B-7995781D6580}"/>
              </a:ext>
            </a:extLst>
          </p:cNvPr>
          <p:cNvSpPr txBox="1"/>
          <p:nvPr/>
        </p:nvSpPr>
        <p:spPr>
          <a:xfrm>
            <a:off x="4907219" y="5468205"/>
            <a:ext cx="2479415" cy="57996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chemeClr val="tx1"/>
                </a:solidFill>
                <a:latin typeface="+mj-lt"/>
              </a:rPr>
              <a:t>(Bùi Minh Huế)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4C4469C-2779-49FB-8F5E-338A9CA3B0C9}"/>
              </a:ext>
            </a:extLst>
          </p:cNvPr>
          <p:cNvSpPr/>
          <p:nvPr/>
        </p:nvSpPr>
        <p:spPr>
          <a:xfrm>
            <a:off x="1479178" y="1307866"/>
            <a:ext cx="433370" cy="435857"/>
          </a:xfrm>
          <a:prstGeom prst="ellipse">
            <a:avLst/>
          </a:prstGeom>
          <a:solidFill>
            <a:srgbClr val="00B0F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EBB9BB9-6A88-4BFC-A6B8-D8511C3D161C}"/>
              </a:ext>
            </a:extLst>
          </p:cNvPr>
          <p:cNvSpPr/>
          <p:nvPr/>
        </p:nvSpPr>
        <p:spPr>
          <a:xfrm>
            <a:off x="1479178" y="3446911"/>
            <a:ext cx="433370" cy="435857"/>
          </a:xfrm>
          <a:prstGeom prst="ellipse">
            <a:avLst/>
          </a:prstGeom>
          <a:solidFill>
            <a:srgbClr val="00B0F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1F901D9-DB63-4BBC-8302-2D640C6126CC}"/>
              </a:ext>
            </a:extLst>
          </p:cNvPr>
          <p:cNvSpPr/>
          <p:nvPr/>
        </p:nvSpPr>
        <p:spPr>
          <a:xfrm>
            <a:off x="6372889" y="1350565"/>
            <a:ext cx="433370" cy="435857"/>
          </a:xfrm>
          <a:prstGeom prst="ellipse">
            <a:avLst/>
          </a:prstGeom>
          <a:solidFill>
            <a:srgbClr val="00B0F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E17F7B7-4A9C-486F-90D0-330E5D7AED8D}"/>
              </a:ext>
            </a:extLst>
          </p:cNvPr>
          <p:cNvSpPr/>
          <p:nvPr/>
        </p:nvSpPr>
        <p:spPr>
          <a:xfrm>
            <a:off x="6372889" y="3500440"/>
            <a:ext cx="433370" cy="435857"/>
          </a:xfrm>
          <a:prstGeom prst="ellipse">
            <a:avLst/>
          </a:prstGeom>
          <a:solidFill>
            <a:srgbClr val="00B0F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79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1" grpId="0" animBg="1"/>
      <p:bldP spid="12" grpId="0" animBg="1"/>
      <p:bldP spid="10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79D234F-530A-44B0-8C0B-D7E30AC1FB5D}"/>
              </a:ext>
            </a:extLst>
          </p:cNvPr>
          <p:cNvSpPr txBox="1"/>
          <p:nvPr/>
        </p:nvSpPr>
        <p:spPr>
          <a:xfrm>
            <a:off x="2249424" y="594831"/>
            <a:ext cx="62534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4CAE37-C031-447C-A0D4-4B3695F007FD}"/>
              </a:ext>
            </a:extLst>
          </p:cNvPr>
          <p:cNvSpPr/>
          <p:nvPr/>
        </p:nvSpPr>
        <p:spPr>
          <a:xfrm>
            <a:off x="1406136" y="1648131"/>
            <a:ext cx="799568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Vầng dương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F1432A-BE85-4E86-9EFF-105953948C84}"/>
              </a:ext>
            </a:extLst>
          </p:cNvPr>
          <p:cNvSpPr txBox="1"/>
          <p:nvPr/>
        </p:nvSpPr>
        <p:spPr>
          <a:xfrm>
            <a:off x="4318091" y="1639707"/>
            <a:ext cx="44688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mặt trời.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2FE4DCB-1A11-4AF5-B4C2-037AA6BE7E5A}"/>
              </a:ext>
            </a:extLst>
          </p:cNvPr>
          <p:cNvSpPr/>
          <p:nvPr/>
        </p:nvSpPr>
        <p:spPr>
          <a:xfrm>
            <a:off x="1406135" y="2640688"/>
            <a:ext cx="7995683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rgbClr val="FF0000"/>
                </a:solidFill>
                <a:latin typeface="+mj-lt"/>
              </a:rPr>
              <a:t>     Tích ri tích rích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2DBBAF-0F3A-495B-B9AB-432F77976EC4}"/>
              </a:ext>
            </a:extLst>
          </p:cNvPr>
          <p:cNvSpPr txBox="1"/>
          <p:nvPr/>
        </p:nvSpPr>
        <p:spPr>
          <a:xfrm>
            <a:off x="4318091" y="2640380"/>
            <a:ext cx="5643912" cy="1315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b="1" dirty="0">
                <a:solidFill>
                  <a:srgbClr val="0000CC"/>
                </a:solidFill>
                <a:latin typeface="+mj-lt"/>
              </a:rPr>
              <a:t>: tiếng kêu nhỏ liên tiếp của chim chiền chiện.</a:t>
            </a:r>
            <a:endParaRPr lang="en-US" sz="2800" b="1" dirty="0">
              <a:solidFill>
                <a:srgbClr val="0000CC"/>
              </a:solidFill>
              <a:latin typeface="+mj-lt"/>
            </a:endParaRPr>
          </a:p>
        </p:txBody>
      </p:sp>
      <p:pic>
        <p:nvPicPr>
          <p:cNvPr id="1026" name="Picture 2" descr="View full size Sun Clip Art - Transparent Background Sun Clipart - Png  Download and download transparent clipart for free!… | Sun clip art, Cute  sun, Apple clip art">
            <a:extLst>
              <a:ext uri="{FF2B5EF4-FFF2-40B4-BE49-F238E27FC236}">
                <a16:creationId xmlns:a16="http://schemas.microsoft.com/office/drawing/2014/main" id="{1FECB392-4DE5-4A2A-89FB-2EABC35E6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216" y="203664"/>
            <a:ext cx="2467535" cy="225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ý thuyết tập đọc: con chim chiền chiệntiếng việt 4">
            <a:extLst>
              <a:ext uri="{FF2B5EF4-FFF2-40B4-BE49-F238E27FC236}">
                <a16:creationId xmlns:a16="http://schemas.microsoft.com/office/drawing/2014/main" id="{3A0F1396-CD19-49BD-8746-CFDB515FA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664" y="3796314"/>
            <a:ext cx="4150457" cy="265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094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  <p:bldP spid="15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211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4E9DDC9-E934-4592-8C12-BC6B769B1494}"/>
              </a:ext>
            </a:extLst>
          </p:cNvPr>
          <p:cNvGrpSpPr/>
          <p:nvPr/>
        </p:nvGrpSpPr>
        <p:grpSpPr>
          <a:xfrm>
            <a:off x="794873" y="714134"/>
            <a:ext cx="10768972" cy="5834637"/>
            <a:chOff x="321547" y="1155560"/>
            <a:chExt cx="6260123" cy="3739908"/>
          </a:xfrm>
        </p:grpSpPr>
        <p:pic>
          <p:nvPicPr>
            <p:cNvPr id="1026" name="Picture 2" descr="kỹ thuật vẽ tranh phong cảnh _quê hương với những cánh đồng lúa chín _ sơn  dầu | Tổng hợp những bức tranh đẹp nhất">
              <a:extLst>
                <a:ext uri="{FF2B5EF4-FFF2-40B4-BE49-F238E27FC236}">
                  <a16:creationId xmlns:a16="http://schemas.microsoft.com/office/drawing/2014/main" id="{609FE20E-1AB5-49A0-8772-AD678A16FF6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24" r="9157"/>
            <a:stretch/>
          </p:blipFill>
          <p:spPr bwMode="auto">
            <a:xfrm>
              <a:off x="321547" y="1155560"/>
              <a:ext cx="6260123" cy="3739908"/>
            </a:xfrm>
            <a:prstGeom prst="roundRect">
              <a:avLst>
                <a:gd name="adj" fmla="val 22398"/>
              </a:avLst>
            </a:prstGeom>
            <a:noFill/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0E70CD7-86DF-4C93-9F3F-B972AFC47C3E}"/>
                </a:ext>
              </a:extLst>
            </p:cNvPr>
            <p:cNvSpPr/>
            <p:nvPr/>
          </p:nvSpPr>
          <p:spPr>
            <a:xfrm>
              <a:off x="3610277" y="1187539"/>
              <a:ext cx="452176" cy="452176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latin typeface="+mj-lt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68399AD-AE89-4EED-A460-06ADC397BD6D}"/>
              </a:ext>
            </a:extLst>
          </p:cNvPr>
          <p:cNvSpPr txBox="1"/>
          <p:nvPr/>
        </p:nvSpPr>
        <p:spPr>
          <a:xfrm>
            <a:off x="3401023" y="121221"/>
            <a:ext cx="5304225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b="1" dirty="0">
                <a:solidFill>
                  <a:srgbClr val="FF0000"/>
                </a:solidFill>
                <a:latin typeface="+mj-lt"/>
              </a:rPr>
              <a:t>CÁNH ĐỒNG QUÊ EM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4323E9-2EA2-4233-9B1F-98A1F577AFCE}"/>
              </a:ext>
            </a:extLst>
          </p:cNvPr>
          <p:cNvSpPr txBox="1"/>
          <p:nvPr/>
        </p:nvSpPr>
        <p:spPr>
          <a:xfrm>
            <a:off x="1933567" y="1272389"/>
            <a:ext cx="4281494" cy="3970318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0000CC"/>
                </a:solidFill>
                <a:latin typeface="+mj-lt"/>
              </a:rPr>
              <a:t>Bé theo mẹ ra đồng</a:t>
            </a:r>
          </a:p>
          <a:p>
            <a:r>
              <a:rPr lang="vi-VN" sz="2800" dirty="0">
                <a:solidFill>
                  <a:srgbClr val="0000CC"/>
                </a:solidFill>
                <a:latin typeface="+mj-lt"/>
              </a:rPr>
              <a:t>Vầng dương lên rực đỏ</a:t>
            </a:r>
          </a:p>
          <a:p>
            <a:r>
              <a:rPr lang="vi-VN" sz="2800" dirty="0">
                <a:solidFill>
                  <a:srgbClr val="0000CC"/>
                </a:solidFill>
                <a:latin typeface="+mj-lt"/>
              </a:rPr>
              <a:t>Muôn vàn kim cương nhỏ</a:t>
            </a:r>
          </a:p>
          <a:p>
            <a:r>
              <a:rPr lang="vi-VN" sz="2800" dirty="0">
                <a:solidFill>
                  <a:srgbClr val="0000CC"/>
                </a:solidFill>
                <a:latin typeface="+mj-lt"/>
              </a:rPr>
              <a:t>Lấp lánh ngọn cỏ hoa.</a:t>
            </a:r>
          </a:p>
          <a:p>
            <a:endParaRPr lang="vi-VN" sz="2800" dirty="0">
              <a:solidFill>
                <a:srgbClr val="0000CC"/>
              </a:solidFill>
              <a:latin typeface="+mj-lt"/>
            </a:endParaRPr>
          </a:p>
          <a:p>
            <a:r>
              <a:rPr lang="vi-VN" sz="2800" dirty="0">
                <a:solidFill>
                  <a:srgbClr val="0000CC"/>
                </a:solidFill>
                <a:latin typeface="+mj-lt"/>
              </a:rPr>
              <a:t>Nắng ban mai hiền hòa</a:t>
            </a:r>
          </a:p>
          <a:p>
            <a:r>
              <a:rPr lang="vi-VN" sz="2800" dirty="0">
                <a:solidFill>
                  <a:srgbClr val="0000CC"/>
                </a:solidFill>
                <a:latin typeface="+mj-lt"/>
              </a:rPr>
              <a:t>Tung lụa tơ vàng óng</a:t>
            </a:r>
          </a:p>
          <a:p>
            <a:r>
              <a:rPr lang="vi-VN" sz="2800" dirty="0">
                <a:solidFill>
                  <a:srgbClr val="0000CC"/>
                </a:solidFill>
                <a:latin typeface="+mj-lt"/>
              </a:rPr>
              <a:t>Trải lên muôn con sóng</a:t>
            </a:r>
          </a:p>
          <a:p>
            <a:r>
              <a:rPr lang="vi-VN" sz="2800" dirty="0">
                <a:solidFill>
                  <a:srgbClr val="0000CC"/>
                </a:solidFill>
                <a:latin typeface="+mj-lt"/>
              </a:rPr>
              <a:t>Dập dờn đồng lúa xanh.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1D8C6D-2DE7-4825-A122-BAE89977BE69}"/>
              </a:ext>
            </a:extLst>
          </p:cNvPr>
          <p:cNvSpPr txBox="1"/>
          <p:nvPr/>
        </p:nvSpPr>
        <p:spPr>
          <a:xfrm>
            <a:off x="6753858" y="1307866"/>
            <a:ext cx="4557541" cy="3970318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0000CC"/>
                </a:solidFill>
                <a:latin typeface="+mj-lt"/>
              </a:rPr>
              <a:t>Đàn chiền chiện bay quanh</a:t>
            </a:r>
          </a:p>
          <a:p>
            <a:r>
              <a:rPr lang="vi-VN" sz="2800" dirty="0">
                <a:solidFill>
                  <a:srgbClr val="0000CC"/>
                </a:solidFill>
                <a:latin typeface="+mj-lt"/>
              </a:rPr>
              <a:t>Hót tích ri tích rích</a:t>
            </a:r>
          </a:p>
          <a:p>
            <a:r>
              <a:rPr lang="vi-VN" sz="2800" dirty="0">
                <a:solidFill>
                  <a:srgbClr val="0000CC"/>
                </a:solidFill>
                <a:latin typeface="+mj-lt"/>
              </a:rPr>
              <a:t>Lũ châu chấu tinh nghịch</a:t>
            </a:r>
          </a:p>
          <a:p>
            <a:r>
              <a:rPr lang="vi-VN" sz="2800" dirty="0">
                <a:solidFill>
                  <a:srgbClr val="0000CC"/>
                </a:solidFill>
                <a:latin typeface="+mj-lt"/>
              </a:rPr>
              <a:t>Đu cỏ uống sương rơi.</a:t>
            </a:r>
          </a:p>
          <a:p>
            <a:endParaRPr lang="vi-VN" sz="2800" dirty="0">
              <a:solidFill>
                <a:srgbClr val="0000CC"/>
              </a:solidFill>
              <a:latin typeface="+mj-lt"/>
            </a:endParaRPr>
          </a:p>
          <a:p>
            <a:r>
              <a:rPr lang="vi-VN" sz="2800" dirty="0">
                <a:solidFill>
                  <a:srgbClr val="0000CC"/>
                </a:solidFill>
                <a:latin typeface="+mj-lt"/>
              </a:rPr>
              <a:t>Sóng xanh cuộn chân trời</a:t>
            </a:r>
          </a:p>
          <a:p>
            <a:r>
              <a:rPr lang="vi-VN" sz="2800" dirty="0">
                <a:solidFill>
                  <a:srgbClr val="0000CC"/>
                </a:solidFill>
                <a:latin typeface="+mj-lt"/>
              </a:rPr>
              <a:t>Cánh đồng như tranh vẽ</a:t>
            </a:r>
          </a:p>
          <a:p>
            <a:r>
              <a:rPr lang="vi-VN" sz="2800" dirty="0">
                <a:solidFill>
                  <a:srgbClr val="0000CC"/>
                </a:solidFill>
                <a:latin typeface="+mj-lt"/>
              </a:rPr>
              <a:t>Bé ngân nga hát khê</a:t>
            </a:r>
          </a:p>
          <a:p>
            <a:r>
              <a:rPr lang="vi-VN" sz="2800" dirty="0">
                <a:solidFill>
                  <a:srgbClr val="0000CC"/>
                </a:solidFill>
                <a:latin typeface="+mj-lt"/>
              </a:rPr>
              <a:t>Trong hương lúa mênh mông.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C9A991-5238-4C46-B05B-7995781D6580}"/>
              </a:ext>
            </a:extLst>
          </p:cNvPr>
          <p:cNvSpPr txBox="1"/>
          <p:nvPr/>
        </p:nvSpPr>
        <p:spPr>
          <a:xfrm>
            <a:off x="4907219" y="5468205"/>
            <a:ext cx="2479415" cy="57996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chemeClr val="tx1"/>
                </a:solidFill>
                <a:latin typeface="+mj-lt"/>
              </a:rPr>
              <a:t>(Bùi Minh Huế)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4C4469C-2779-49FB-8F5E-338A9CA3B0C9}"/>
              </a:ext>
            </a:extLst>
          </p:cNvPr>
          <p:cNvSpPr/>
          <p:nvPr/>
        </p:nvSpPr>
        <p:spPr>
          <a:xfrm>
            <a:off x="1479178" y="1307866"/>
            <a:ext cx="433370" cy="435857"/>
          </a:xfrm>
          <a:prstGeom prst="ellipse">
            <a:avLst/>
          </a:prstGeom>
          <a:solidFill>
            <a:srgbClr val="00B0F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EBB9BB9-6A88-4BFC-A6B8-D8511C3D161C}"/>
              </a:ext>
            </a:extLst>
          </p:cNvPr>
          <p:cNvSpPr/>
          <p:nvPr/>
        </p:nvSpPr>
        <p:spPr>
          <a:xfrm>
            <a:off x="1479178" y="3446911"/>
            <a:ext cx="433370" cy="435857"/>
          </a:xfrm>
          <a:prstGeom prst="ellipse">
            <a:avLst/>
          </a:prstGeom>
          <a:solidFill>
            <a:srgbClr val="00B0F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1F901D9-DB63-4BBC-8302-2D640C6126CC}"/>
              </a:ext>
            </a:extLst>
          </p:cNvPr>
          <p:cNvSpPr/>
          <p:nvPr/>
        </p:nvSpPr>
        <p:spPr>
          <a:xfrm>
            <a:off x="6372889" y="1350565"/>
            <a:ext cx="433370" cy="435857"/>
          </a:xfrm>
          <a:prstGeom prst="ellipse">
            <a:avLst/>
          </a:prstGeom>
          <a:solidFill>
            <a:srgbClr val="00B0F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E17F7B7-4A9C-486F-90D0-330E5D7AED8D}"/>
              </a:ext>
            </a:extLst>
          </p:cNvPr>
          <p:cNvSpPr/>
          <p:nvPr/>
        </p:nvSpPr>
        <p:spPr>
          <a:xfrm>
            <a:off x="6372889" y="3500440"/>
            <a:ext cx="433370" cy="435857"/>
          </a:xfrm>
          <a:prstGeom prst="ellipse">
            <a:avLst/>
          </a:prstGeom>
          <a:solidFill>
            <a:srgbClr val="00B0F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16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1" grpId="0" animBg="1"/>
      <p:bldP spid="12" grpId="0" animBg="1"/>
      <p:bldP spid="10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660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4E9DDC9-E934-4592-8C12-BC6B769B1494}"/>
              </a:ext>
            </a:extLst>
          </p:cNvPr>
          <p:cNvGrpSpPr/>
          <p:nvPr/>
        </p:nvGrpSpPr>
        <p:grpSpPr>
          <a:xfrm>
            <a:off x="762440" y="965449"/>
            <a:ext cx="10768972" cy="5834637"/>
            <a:chOff x="321547" y="1155560"/>
            <a:chExt cx="6260123" cy="3739908"/>
          </a:xfrm>
        </p:grpSpPr>
        <p:pic>
          <p:nvPicPr>
            <p:cNvPr id="1026" name="Picture 2" descr="kỹ thuật vẽ tranh phong cảnh _quê hương với những cánh đồng lúa chín _ sơn  dầu | Tổng hợp những bức tranh đẹp nhất">
              <a:extLst>
                <a:ext uri="{FF2B5EF4-FFF2-40B4-BE49-F238E27FC236}">
                  <a16:creationId xmlns:a16="http://schemas.microsoft.com/office/drawing/2014/main" id="{609FE20E-1AB5-49A0-8772-AD678A16FF6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24" r="9157"/>
            <a:stretch/>
          </p:blipFill>
          <p:spPr bwMode="auto">
            <a:xfrm>
              <a:off x="321547" y="1155560"/>
              <a:ext cx="6260123" cy="3739908"/>
            </a:xfrm>
            <a:prstGeom prst="roundRect">
              <a:avLst>
                <a:gd name="adj" fmla="val 22398"/>
              </a:avLst>
            </a:prstGeom>
            <a:noFill/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0E70CD7-86DF-4C93-9F3F-B972AFC47C3E}"/>
                </a:ext>
              </a:extLst>
            </p:cNvPr>
            <p:cNvSpPr/>
            <p:nvPr/>
          </p:nvSpPr>
          <p:spPr>
            <a:xfrm>
              <a:off x="3610277" y="1187539"/>
              <a:ext cx="452176" cy="452176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latin typeface="+mj-lt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68399AD-AE89-4EED-A460-06ADC397BD6D}"/>
              </a:ext>
            </a:extLst>
          </p:cNvPr>
          <p:cNvSpPr txBox="1"/>
          <p:nvPr/>
        </p:nvSpPr>
        <p:spPr>
          <a:xfrm>
            <a:off x="3401023" y="121221"/>
            <a:ext cx="5304225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b="1" dirty="0">
                <a:solidFill>
                  <a:srgbClr val="FF0000"/>
                </a:solidFill>
                <a:latin typeface="+mj-lt"/>
              </a:rPr>
              <a:t>CÁNH ĐỒNG QUÊ EM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4323E9-2EA2-4233-9B1F-98A1F577AFCE}"/>
              </a:ext>
            </a:extLst>
          </p:cNvPr>
          <p:cNvSpPr txBox="1"/>
          <p:nvPr/>
        </p:nvSpPr>
        <p:spPr>
          <a:xfrm>
            <a:off x="1933567" y="1272389"/>
            <a:ext cx="4281494" cy="3970318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0000CC"/>
                </a:solidFill>
                <a:latin typeface="+mj-lt"/>
              </a:rPr>
              <a:t>Bé theo mẹ ra đồng</a:t>
            </a:r>
          </a:p>
          <a:p>
            <a:r>
              <a:rPr lang="vi-VN" sz="2800" dirty="0">
                <a:solidFill>
                  <a:srgbClr val="0000CC"/>
                </a:solidFill>
                <a:latin typeface="+mj-lt"/>
              </a:rPr>
              <a:t>Vầng dương lên rực đỏ</a:t>
            </a:r>
          </a:p>
          <a:p>
            <a:r>
              <a:rPr lang="vi-VN" sz="2800" dirty="0">
                <a:solidFill>
                  <a:srgbClr val="0000CC"/>
                </a:solidFill>
                <a:latin typeface="+mj-lt"/>
              </a:rPr>
              <a:t>Muôn vàn kim cương nhỏ</a:t>
            </a:r>
          </a:p>
          <a:p>
            <a:r>
              <a:rPr lang="vi-VN" sz="2800" dirty="0">
                <a:solidFill>
                  <a:srgbClr val="0000CC"/>
                </a:solidFill>
                <a:latin typeface="+mj-lt"/>
              </a:rPr>
              <a:t>Lấp lánh ngọn cỏ hoa.</a:t>
            </a:r>
          </a:p>
          <a:p>
            <a:endParaRPr lang="vi-VN" sz="2800" dirty="0">
              <a:solidFill>
                <a:srgbClr val="0000CC"/>
              </a:solidFill>
              <a:latin typeface="+mj-lt"/>
            </a:endParaRPr>
          </a:p>
          <a:p>
            <a:r>
              <a:rPr lang="vi-VN" sz="2800" dirty="0">
                <a:solidFill>
                  <a:srgbClr val="0000CC"/>
                </a:solidFill>
                <a:latin typeface="+mj-lt"/>
              </a:rPr>
              <a:t>Nắng ban mai hiền hòa</a:t>
            </a:r>
          </a:p>
          <a:p>
            <a:r>
              <a:rPr lang="vi-VN" sz="2800" dirty="0">
                <a:solidFill>
                  <a:srgbClr val="0000CC"/>
                </a:solidFill>
                <a:latin typeface="+mj-lt"/>
              </a:rPr>
              <a:t>Tung lụa tơ vàng óng</a:t>
            </a:r>
          </a:p>
          <a:p>
            <a:r>
              <a:rPr lang="vi-VN" sz="2800" dirty="0">
                <a:solidFill>
                  <a:srgbClr val="0000CC"/>
                </a:solidFill>
                <a:latin typeface="+mj-lt"/>
              </a:rPr>
              <a:t>Trải lên muôn con sóng</a:t>
            </a:r>
          </a:p>
          <a:p>
            <a:r>
              <a:rPr lang="vi-VN" sz="2800" dirty="0">
                <a:solidFill>
                  <a:srgbClr val="0000CC"/>
                </a:solidFill>
                <a:latin typeface="+mj-lt"/>
              </a:rPr>
              <a:t>Dập dờn đồng lúa xanh.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1D8C6D-2DE7-4825-A122-BAE89977BE69}"/>
              </a:ext>
            </a:extLst>
          </p:cNvPr>
          <p:cNvSpPr txBox="1"/>
          <p:nvPr/>
        </p:nvSpPr>
        <p:spPr>
          <a:xfrm>
            <a:off x="6753858" y="1307866"/>
            <a:ext cx="4557541" cy="3970318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0000CC"/>
                </a:solidFill>
                <a:latin typeface="+mj-lt"/>
              </a:rPr>
              <a:t>Đàn chiền chiện bay quanh</a:t>
            </a:r>
          </a:p>
          <a:p>
            <a:r>
              <a:rPr lang="vi-VN" sz="2800" dirty="0">
                <a:solidFill>
                  <a:srgbClr val="0000CC"/>
                </a:solidFill>
                <a:latin typeface="+mj-lt"/>
              </a:rPr>
              <a:t>Hót tích ri tích rích</a:t>
            </a:r>
          </a:p>
          <a:p>
            <a:r>
              <a:rPr lang="vi-VN" sz="2800" dirty="0">
                <a:solidFill>
                  <a:srgbClr val="0000CC"/>
                </a:solidFill>
                <a:latin typeface="+mj-lt"/>
              </a:rPr>
              <a:t>Lũ châu chấu tinh nghịch</a:t>
            </a:r>
          </a:p>
          <a:p>
            <a:r>
              <a:rPr lang="vi-VN" sz="2800" dirty="0">
                <a:solidFill>
                  <a:srgbClr val="0000CC"/>
                </a:solidFill>
                <a:latin typeface="+mj-lt"/>
              </a:rPr>
              <a:t>Đu cỏ uống sương rơi.</a:t>
            </a:r>
          </a:p>
          <a:p>
            <a:endParaRPr lang="vi-VN" sz="2800" dirty="0">
              <a:solidFill>
                <a:srgbClr val="0000CC"/>
              </a:solidFill>
              <a:latin typeface="+mj-lt"/>
            </a:endParaRPr>
          </a:p>
          <a:p>
            <a:r>
              <a:rPr lang="vi-VN" sz="2800" dirty="0">
                <a:solidFill>
                  <a:srgbClr val="0000CC"/>
                </a:solidFill>
                <a:latin typeface="+mj-lt"/>
              </a:rPr>
              <a:t>Sóng xanh cuộn chân trời</a:t>
            </a:r>
          </a:p>
          <a:p>
            <a:r>
              <a:rPr lang="vi-VN" sz="2800" dirty="0">
                <a:solidFill>
                  <a:srgbClr val="0000CC"/>
                </a:solidFill>
                <a:latin typeface="+mj-lt"/>
              </a:rPr>
              <a:t>Cánh đồng như tranh vẽ</a:t>
            </a:r>
          </a:p>
          <a:p>
            <a:r>
              <a:rPr lang="vi-VN" sz="2800" dirty="0">
                <a:solidFill>
                  <a:srgbClr val="0000CC"/>
                </a:solidFill>
                <a:latin typeface="+mj-lt"/>
              </a:rPr>
              <a:t>Bé ngân nga hát khê</a:t>
            </a:r>
          </a:p>
          <a:p>
            <a:r>
              <a:rPr lang="vi-VN" sz="2800" dirty="0">
                <a:solidFill>
                  <a:srgbClr val="0000CC"/>
                </a:solidFill>
                <a:latin typeface="+mj-lt"/>
              </a:rPr>
              <a:t>Trong hương lúa mênh mông.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C9A991-5238-4C46-B05B-7995781D6580}"/>
              </a:ext>
            </a:extLst>
          </p:cNvPr>
          <p:cNvSpPr txBox="1"/>
          <p:nvPr/>
        </p:nvSpPr>
        <p:spPr>
          <a:xfrm>
            <a:off x="4907219" y="5468205"/>
            <a:ext cx="2479415" cy="57996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chemeClr val="tx1"/>
                </a:solidFill>
                <a:latin typeface="+mj-lt"/>
              </a:rPr>
              <a:t>(Bùi Minh Huế)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4C4469C-2779-49FB-8F5E-338A9CA3B0C9}"/>
              </a:ext>
            </a:extLst>
          </p:cNvPr>
          <p:cNvSpPr/>
          <p:nvPr/>
        </p:nvSpPr>
        <p:spPr>
          <a:xfrm>
            <a:off x="1479178" y="1307866"/>
            <a:ext cx="433370" cy="435857"/>
          </a:xfrm>
          <a:prstGeom prst="ellipse">
            <a:avLst/>
          </a:prstGeom>
          <a:solidFill>
            <a:srgbClr val="00B0F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EBB9BB9-6A88-4BFC-A6B8-D8511C3D161C}"/>
              </a:ext>
            </a:extLst>
          </p:cNvPr>
          <p:cNvSpPr/>
          <p:nvPr/>
        </p:nvSpPr>
        <p:spPr>
          <a:xfrm>
            <a:off x="1479178" y="3446911"/>
            <a:ext cx="433370" cy="435857"/>
          </a:xfrm>
          <a:prstGeom prst="ellipse">
            <a:avLst/>
          </a:prstGeom>
          <a:solidFill>
            <a:srgbClr val="00B0F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1F901D9-DB63-4BBC-8302-2D640C6126CC}"/>
              </a:ext>
            </a:extLst>
          </p:cNvPr>
          <p:cNvSpPr/>
          <p:nvPr/>
        </p:nvSpPr>
        <p:spPr>
          <a:xfrm>
            <a:off x="6372889" y="1350565"/>
            <a:ext cx="433370" cy="435857"/>
          </a:xfrm>
          <a:prstGeom prst="ellipse">
            <a:avLst/>
          </a:prstGeom>
          <a:solidFill>
            <a:srgbClr val="00B0F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E17F7B7-4A9C-486F-90D0-330E5D7AED8D}"/>
              </a:ext>
            </a:extLst>
          </p:cNvPr>
          <p:cNvSpPr/>
          <p:nvPr/>
        </p:nvSpPr>
        <p:spPr>
          <a:xfrm>
            <a:off x="6372889" y="3500440"/>
            <a:ext cx="433370" cy="435857"/>
          </a:xfrm>
          <a:prstGeom prst="ellipse">
            <a:avLst/>
          </a:prstGeom>
          <a:solidFill>
            <a:srgbClr val="00B0F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97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1" grpId="0" animBg="1"/>
      <p:bldP spid="12" grpId="0" animBg="1"/>
      <p:bldP spid="10" grpId="0" animBg="1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0666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8D0C1AAB-5855-4544-A0FC-0DE6260C5AF2}"/>
              </a:ext>
            </a:extLst>
          </p:cNvPr>
          <p:cNvGrpSpPr/>
          <p:nvPr/>
        </p:nvGrpSpPr>
        <p:grpSpPr>
          <a:xfrm>
            <a:off x="1576950" y="1920930"/>
            <a:ext cx="8413820" cy="4703839"/>
            <a:chOff x="321547" y="1155560"/>
            <a:chExt cx="6260123" cy="3739908"/>
          </a:xfrm>
        </p:grpSpPr>
        <p:pic>
          <p:nvPicPr>
            <p:cNvPr id="24" name="Picture 2" descr="kỹ thuật vẽ tranh phong cảnh _quê hương với những cánh đồng lúa chín _ sơn  dầu | Tổng hợp những bức tranh đẹp nhất">
              <a:extLst>
                <a:ext uri="{FF2B5EF4-FFF2-40B4-BE49-F238E27FC236}">
                  <a16:creationId xmlns:a16="http://schemas.microsoft.com/office/drawing/2014/main" id="{69ADA467-0A9A-4A4D-AB79-D46BA20C373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24" r="9157"/>
            <a:stretch/>
          </p:blipFill>
          <p:spPr bwMode="auto">
            <a:xfrm>
              <a:off x="321547" y="1155560"/>
              <a:ext cx="6260123" cy="3739908"/>
            </a:xfrm>
            <a:prstGeom prst="cloud">
              <a:avLst/>
            </a:prstGeom>
            <a:noFill/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EB73862-55B5-44C0-9646-51E51B3955C9}"/>
                </a:ext>
              </a:extLst>
            </p:cNvPr>
            <p:cNvSpPr/>
            <p:nvPr/>
          </p:nvSpPr>
          <p:spPr>
            <a:xfrm>
              <a:off x="3610277" y="1187539"/>
              <a:ext cx="452176" cy="452176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dirty="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C33E36AB-714E-4BC3-850C-E6AC6384CFB5}"/>
              </a:ext>
            </a:extLst>
          </p:cNvPr>
          <p:cNvSpPr txBox="1"/>
          <p:nvPr/>
        </p:nvSpPr>
        <p:spPr>
          <a:xfrm>
            <a:off x="3223465" y="330710"/>
            <a:ext cx="7607445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Trong bài thơ, bé nhìn thấy vầng dương đẹp như thế nào?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C36F76A-6252-47E4-8B1B-6CED9B173497}"/>
              </a:ext>
            </a:extLst>
          </p:cNvPr>
          <p:cNvGrpSpPr/>
          <p:nvPr/>
        </p:nvGrpSpPr>
        <p:grpSpPr>
          <a:xfrm>
            <a:off x="3686287" y="1443877"/>
            <a:ext cx="5165325" cy="954107"/>
            <a:chOff x="1632114" y="2260669"/>
            <a:chExt cx="4362659" cy="715580"/>
          </a:xfrm>
          <a:solidFill>
            <a:schemeClr val="accent5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73A1917C-DB26-4D44-8B40-F4DC1E459D38}"/>
                </a:ext>
              </a:extLst>
            </p:cNvPr>
            <p:cNvSpPr/>
            <p:nvPr/>
          </p:nvSpPr>
          <p:spPr>
            <a:xfrm>
              <a:off x="1680421" y="2312017"/>
              <a:ext cx="4314352" cy="630361"/>
            </a:xfrm>
            <a:prstGeom prst="roundRect">
              <a:avLst>
                <a:gd name="adj" fmla="val 50000"/>
              </a:avLst>
            </a:prstGeom>
            <a:grpFill/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 sz="3200" b="1" dirty="0">
                <a:solidFill>
                  <a:srgbClr val="0000CC"/>
                </a:solidFill>
                <a:latin typeface="+mj-lt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D2C0B07-88F2-4EB8-A192-505F9198A276}"/>
                </a:ext>
              </a:extLst>
            </p:cNvPr>
            <p:cNvSpPr/>
            <p:nvPr/>
          </p:nvSpPr>
          <p:spPr>
            <a:xfrm>
              <a:off x="1632114" y="2260669"/>
              <a:ext cx="4229100" cy="715580"/>
            </a:xfrm>
            <a:prstGeom prst="rect">
              <a:avLst/>
            </a:prstGeom>
            <a:grp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indent="228594" algn="ctr"/>
              <a:r>
                <a:rPr lang="vi-VN" sz="2800" b="1" dirty="0">
                  <a:solidFill>
                    <a:srgbClr val="0000CC"/>
                  </a:solidFill>
                  <a:latin typeface="+mj-lt"/>
                </a:rPr>
                <a:t>Bé theo mẹ ra đồng</a:t>
              </a:r>
            </a:p>
            <a:p>
              <a:pPr indent="228594" algn="ctr"/>
              <a:r>
                <a:rPr lang="vi-VN" sz="2800" b="1" dirty="0">
                  <a:solidFill>
                    <a:srgbClr val="0000CC"/>
                  </a:solidFill>
                  <a:latin typeface="+mj-lt"/>
                </a:rPr>
                <a:t>Vầng dương lên rực đỏ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31719D7-2D91-47D8-9B43-519219176893}"/>
              </a:ext>
            </a:extLst>
          </p:cNvPr>
          <p:cNvGrpSpPr/>
          <p:nvPr/>
        </p:nvGrpSpPr>
        <p:grpSpPr>
          <a:xfrm>
            <a:off x="388977" y="330710"/>
            <a:ext cx="2598005" cy="1920000"/>
            <a:chOff x="2301074" y="2431701"/>
            <a:chExt cx="2421651" cy="2463766"/>
          </a:xfrm>
        </p:grpSpPr>
        <p:pic>
          <p:nvPicPr>
            <p:cNvPr id="27" name="Picture 2" descr="kỹ thuật vẽ tranh phong cảnh _quê hương với những cánh đồng lúa chín _ sơn  dầu | Tổng hợp những bức tranh đẹp nhất">
              <a:extLst>
                <a:ext uri="{FF2B5EF4-FFF2-40B4-BE49-F238E27FC236}">
                  <a16:creationId xmlns:a16="http://schemas.microsoft.com/office/drawing/2014/main" id="{8EEDD9AD-7BB1-4E6E-99AD-C6C5428E83F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92" t="17990" r="32296"/>
            <a:stretch/>
          </p:blipFill>
          <p:spPr bwMode="auto">
            <a:xfrm>
              <a:off x="2301074" y="2431701"/>
              <a:ext cx="2421651" cy="2463766"/>
            </a:xfrm>
            <a:prstGeom prst="ellipse">
              <a:avLst/>
            </a:prstGeom>
            <a:noFill/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B7112EF-AFB9-4FDF-BF54-A468A8F2E6F2}"/>
                </a:ext>
              </a:extLst>
            </p:cNvPr>
            <p:cNvSpPr/>
            <p:nvPr/>
          </p:nvSpPr>
          <p:spPr>
            <a:xfrm>
              <a:off x="3680507" y="2621827"/>
              <a:ext cx="452176" cy="452176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9120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54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448CFF2-805A-4A27-975D-D8060A00B1C4}"/>
              </a:ext>
            </a:extLst>
          </p:cNvPr>
          <p:cNvGrpSpPr/>
          <p:nvPr/>
        </p:nvGrpSpPr>
        <p:grpSpPr>
          <a:xfrm>
            <a:off x="1952730" y="1823451"/>
            <a:ext cx="8413820" cy="4703839"/>
            <a:chOff x="321547" y="1155560"/>
            <a:chExt cx="6260123" cy="3739908"/>
          </a:xfrm>
          <a:solidFill>
            <a:schemeClr val="bg1"/>
          </a:solidFill>
        </p:grpSpPr>
        <p:pic>
          <p:nvPicPr>
            <p:cNvPr id="7" name="Picture 2" descr="kỹ thuật vẽ tranh phong cảnh _quê hương với những cánh đồng lúa chín _ sơn  dầu | Tổng hợp những bức tranh đẹp nhất">
              <a:extLst>
                <a:ext uri="{FF2B5EF4-FFF2-40B4-BE49-F238E27FC236}">
                  <a16:creationId xmlns:a16="http://schemas.microsoft.com/office/drawing/2014/main" id="{3160EF96-1400-4BDA-8036-04F6E537CEB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24" r="9157"/>
            <a:stretch/>
          </p:blipFill>
          <p:spPr bwMode="auto">
            <a:xfrm>
              <a:off x="321547" y="1155560"/>
              <a:ext cx="6260123" cy="3739908"/>
            </a:xfrm>
            <a:prstGeom prst="cloud">
              <a:avLst/>
            </a:prstGeom>
            <a:grpFill/>
            <a:effectLst>
              <a:softEdge rad="63500"/>
            </a:effectLst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44EBF97-D470-4911-B1F8-ED7501C0D636}"/>
                </a:ext>
              </a:extLst>
            </p:cNvPr>
            <p:cNvSpPr/>
            <p:nvPr/>
          </p:nvSpPr>
          <p:spPr>
            <a:xfrm>
              <a:off x="3610277" y="1187539"/>
              <a:ext cx="452176" cy="452176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A7B794B-232A-4CE7-AFF7-C5A9E6DC9F9D}"/>
              </a:ext>
            </a:extLst>
          </p:cNvPr>
          <p:cNvGrpSpPr/>
          <p:nvPr/>
        </p:nvGrpSpPr>
        <p:grpSpPr>
          <a:xfrm>
            <a:off x="464128" y="1023884"/>
            <a:ext cx="2598005" cy="1920000"/>
            <a:chOff x="2301074" y="2431701"/>
            <a:chExt cx="2421651" cy="2463766"/>
          </a:xfrm>
        </p:grpSpPr>
        <p:pic>
          <p:nvPicPr>
            <p:cNvPr id="10" name="Picture 2" descr="kỹ thuật vẽ tranh phong cảnh _quê hương với những cánh đồng lúa chín _ sơn  dầu | Tổng hợp những bức tranh đẹp nhất">
              <a:extLst>
                <a:ext uri="{FF2B5EF4-FFF2-40B4-BE49-F238E27FC236}">
                  <a16:creationId xmlns:a16="http://schemas.microsoft.com/office/drawing/2014/main" id="{0B9325EE-A6AE-40AF-88B1-1FD935974BF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92" t="17990" r="32296"/>
            <a:stretch/>
          </p:blipFill>
          <p:spPr bwMode="auto">
            <a:xfrm>
              <a:off x="2301074" y="2431701"/>
              <a:ext cx="2421651" cy="2463766"/>
            </a:xfrm>
            <a:prstGeom prst="ellipse">
              <a:avLst/>
            </a:prstGeom>
            <a:noFill/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EC75D8D-68E1-4843-A112-D4090B6441F2}"/>
                </a:ext>
              </a:extLst>
            </p:cNvPr>
            <p:cNvSpPr/>
            <p:nvPr/>
          </p:nvSpPr>
          <p:spPr>
            <a:xfrm>
              <a:off x="3680507" y="2621827"/>
              <a:ext cx="452176" cy="452176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dirty="0">
                <a:latin typeface="+mj-lt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C2DD9FC-C8AE-4A36-A561-E729EE9A7C15}"/>
              </a:ext>
            </a:extLst>
          </p:cNvPr>
          <p:cNvSpPr txBox="1"/>
          <p:nvPr/>
        </p:nvSpPr>
        <p:spPr>
          <a:xfrm>
            <a:off x="2123604" y="1345113"/>
            <a:ext cx="7284682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FF0000"/>
                </a:solidFill>
                <a:latin typeface="+mj-lt"/>
              </a:rPr>
              <a:t>2. Nắng ban mai được tả như thế nào?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AE38D1B-9F11-45F6-9EA6-10EB86C71FB2}"/>
              </a:ext>
            </a:extLst>
          </p:cNvPr>
          <p:cNvGrpSpPr/>
          <p:nvPr/>
        </p:nvGrpSpPr>
        <p:grpSpPr>
          <a:xfrm>
            <a:off x="3128872" y="2444570"/>
            <a:ext cx="5274149" cy="3018063"/>
            <a:chOff x="1829681" y="3239721"/>
            <a:chExt cx="4454572" cy="1240340"/>
          </a:xfrm>
          <a:solidFill>
            <a:schemeClr val="accent5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E401CDB2-467A-4B8D-8B49-354C40F33CA9}"/>
                </a:ext>
              </a:extLst>
            </p:cNvPr>
            <p:cNvSpPr/>
            <p:nvPr/>
          </p:nvSpPr>
          <p:spPr>
            <a:xfrm>
              <a:off x="1829681" y="3239721"/>
              <a:ext cx="4454572" cy="1240340"/>
            </a:xfrm>
            <a:prstGeom prst="roundRect">
              <a:avLst>
                <a:gd name="adj" fmla="val 20835"/>
              </a:avLst>
            </a:prstGeom>
            <a:solidFill>
              <a:schemeClr val="bg1">
                <a:alpha val="50000"/>
              </a:schemeClr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vi-VN" sz="3200" dirty="0">
                <a:solidFill>
                  <a:srgbClr val="0000CC"/>
                </a:solidFill>
                <a:latin typeface="+mj-lt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165C8E9-37D0-4E8A-A877-37F4A01EB619}"/>
                </a:ext>
              </a:extLst>
            </p:cNvPr>
            <p:cNvSpPr/>
            <p:nvPr/>
          </p:nvSpPr>
          <p:spPr>
            <a:xfrm>
              <a:off x="1942416" y="3325586"/>
              <a:ext cx="4229100" cy="11004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indent="228594" algn="ctr">
                <a:lnSpc>
                  <a:spcPct val="150000"/>
                </a:lnSpc>
              </a:pPr>
              <a:r>
                <a:rPr lang="vi-VN" sz="2800" dirty="0">
                  <a:solidFill>
                    <a:srgbClr val="0000CC"/>
                  </a:solidFill>
                  <a:latin typeface="+mj-lt"/>
                </a:rPr>
                <a:t>Nắng ban mai hiền hòa</a:t>
              </a:r>
              <a:endParaRPr lang="en-US" sz="2800" dirty="0">
                <a:solidFill>
                  <a:srgbClr val="0000CC"/>
                </a:solidFill>
                <a:latin typeface="+mj-lt"/>
              </a:endParaRPr>
            </a:p>
            <a:p>
              <a:pPr indent="228594" algn="ctr">
                <a:lnSpc>
                  <a:spcPct val="150000"/>
                </a:lnSpc>
              </a:pPr>
              <a:r>
                <a:rPr lang="vi-VN" sz="2800" dirty="0">
                  <a:solidFill>
                    <a:srgbClr val="0000CC"/>
                  </a:solidFill>
                  <a:latin typeface="+mj-lt"/>
                </a:rPr>
                <a:t>Tung lụa tơ vàng óng</a:t>
              </a:r>
            </a:p>
            <a:p>
              <a:pPr indent="228594" algn="ctr">
                <a:lnSpc>
                  <a:spcPct val="150000"/>
                </a:lnSpc>
              </a:pPr>
              <a:r>
                <a:rPr lang="vi-VN" sz="2800" dirty="0">
                  <a:solidFill>
                    <a:srgbClr val="0000CC"/>
                  </a:solidFill>
                  <a:latin typeface="+mj-lt"/>
                </a:rPr>
                <a:t>Trải lên muôn con sóng</a:t>
              </a:r>
            </a:p>
            <a:p>
              <a:pPr indent="228594" algn="ctr">
                <a:lnSpc>
                  <a:spcPct val="150000"/>
                </a:lnSpc>
              </a:pPr>
              <a:r>
                <a:rPr lang="vi-VN" sz="2800" dirty="0">
                  <a:solidFill>
                    <a:srgbClr val="0000CC"/>
                  </a:solidFill>
                  <a:latin typeface="+mj-lt"/>
                </a:rPr>
                <a:t>Dập dờn đồng lúa xanh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2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62226B8-7748-445A-A52F-A09A55B1D360}"/>
              </a:ext>
            </a:extLst>
          </p:cNvPr>
          <p:cNvSpPr txBox="1"/>
          <p:nvPr/>
        </p:nvSpPr>
        <p:spPr>
          <a:xfrm>
            <a:off x="1480006" y="223337"/>
            <a:ext cx="9739422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rgbClr val="FF0000"/>
                </a:solidFill>
                <a:latin typeface="+mj-lt"/>
              </a:rPr>
              <a:t>3. Đàn chiền chiện và lũ châu chấu làm gì trên cánh đồng?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5BAEC7C-5D2A-451C-A786-CF79250C08D7}"/>
              </a:ext>
            </a:extLst>
          </p:cNvPr>
          <p:cNvGrpSpPr/>
          <p:nvPr/>
        </p:nvGrpSpPr>
        <p:grpSpPr>
          <a:xfrm>
            <a:off x="511177" y="979345"/>
            <a:ext cx="11293436" cy="3946614"/>
            <a:chOff x="1144935" y="640354"/>
            <a:chExt cx="5305518" cy="2775354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974918A-FBE2-486F-9884-DCCBC8CEB3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BFFFF"/>
                </a:clrFrom>
                <a:clrTo>
                  <a:srgbClr val="FB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56852"/>
            <a:stretch/>
          </p:blipFill>
          <p:spPr>
            <a:xfrm>
              <a:off x="1144935" y="640355"/>
              <a:ext cx="2606351" cy="277535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85BA022-F043-4CCB-B5CE-6FF7B263B0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BFFFF"/>
                </a:clrFrom>
                <a:clrTo>
                  <a:srgbClr val="FB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57158" t="912" r="-306" b="-912"/>
            <a:stretch/>
          </p:blipFill>
          <p:spPr>
            <a:xfrm>
              <a:off x="3785948" y="640354"/>
              <a:ext cx="2664505" cy="2775353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7497ECD-1519-4E0F-BDA8-5AA881CBD566}"/>
              </a:ext>
            </a:extLst>
          </p:cNvPr>
          <p:cNvGrpSpPr/>
          <p:nvPr/>
        </p:nvGrpSpPr>
        <p:grpSpPr>
          <a:xfrm>
            <a:off x="-579245" y="4998151"/>
            <a:ext cx="7518658" cy="1202043"/>
            <a:chOff x="1394727" y="3239721"/>
            <a:chExt cx="5260546" cy="901532"/>
          </a:xfr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CCDC29E9-CC8B-40D3-AF4E-BE889A57802D}"/>
                </a:ext>
              </a:extLst>
            </p:cNvPr>
            <p:cNvSpPr/>
            <p:nvPr/>
          </p:nvSpPr>
          <p:spPr>
            <a:xfrm>
              <a:off x="2137020" y="3239721"/>
              <a:ext cx="3791556" cy="901532"/>
            </a:xfrm>
            <a:prstGeom prst="roundRect">
              <a:avLst>
                <a:gd name="adj" fmla="val 19713"/>
              </a:avLst>
            </a:prstGeom>
            <a:grpFill/>
            <a:ln w="28575">
              <a:solidFill>
                <a:srgbClr val="3099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vi-VN" sz="3200" dirty="0">
                <a:solidFill>
                  <a:srgbClr val="00B050"/>
                </a:solidFill>
                <a:latin typeface="+mj-lt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0381FD1-5E9D-4010-A329-04C4F31B2F71}"/>
                </a:ext>
              </a:extLst>
            </p:cNvPr>
            <p:cNvSpPr/>
            <p:nvPr/>
          </p:nvSpPr>
          <p:spPr>
            <a:xfrm>
              <a:off x="1394727" y="3277145"/>
              <a:ext cx="5260546" cy="81099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indent="228594" algn="ctr">
                <a:lnSpc>
                  <a:spcPct val="120000"/>
                </a:lnSpc>
              </a:pPr>
              <a:r>
                <a:rPr lang="vi-VN" sz="2800" b="1" dirty="0">
                  <a:solidFill>
                    <a:srgbClr val="0000CC"/>
                  </a:solidFill>
                  <a:latin typeface="+mj-lt"/>
                </a:rPr>
                <a:t>Đàn chiền chiện bay quanh</a:t>
              </a:r>
            </a:p>
            <a:p>
              <a:pPr indent="228594" algn="ctr">
                <a:lnSpc>
                  <a:spcPct val="120000"/>
                </a:lnSpc>
              </a:pPr>
              <a:r>
                <a:rPr lang="vi-VN" sz="2800" b="1" dirty="0">
                  <a:solidFill>
                    <a:srgbClr val="0000CC"/>
                  </a:solidFill>
                  <a:latin typeface="+mj-lt"/>
                </a:rPr>
                <a:t>Hót tích ri tích rích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55C63E7-830D-42DB-8A27-90B1874A7FA8}"/>
              </a:ext>
            </a:extLst>
          </p:cNvPr>
          <p:cNvGrpSpPr/>
          <p:nvPr/>
        </p:nvGrpSpPr>
        <p:grpSpPr>
          <a:xfrm>
            <a:off x="6128989" y="5002072"/>
            <a:ext cx="5930273" cy="1202042"/>
            <a:chOff x="1901945" y="3310953"/>
            <a:chExt cx="4565331" cy="709543"/>
          </a:xfr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EBD6D154-B63C-4E48-8724-FD67BF3F82DA}"/>
                </a:ext>
              </a:extLst>
            </p:cNvPr>
            <p:cNvSpPr/>
            <p:nvPr/>
          </p:nvSpPr>
          <p:spPr>
            <a:xfrm>
              <a:off x="2042658" y="3310953"/>
              <a:ext cx="4171811" cy="709543"/>
            </a:xfrm>
            <a:prstGeom prst="roundRect">
              <a:avLst>
                <a:gd name="adj" fmla="val 19713"/>
              </a:avLst>
            </a:prstGeom>
            <a:grp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vi-VN" sz="3200" dirty="0">
                <a:solidFill>
                  <a:srgbClr val="00B050"/>
                </a:solidFill>
                <a:latin typeface="+mj-lt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70AFE8D-8207-4D5A-BA15-166D2475CDD0}"/>
                </a:ext>
              </a:extLst>
            </p:cNvPr>
            <p:cNvSpPr/>
            <p:nvPr/>
          </p:nvSpPr>
          <p:spPr>
            <a:xfrm>
              <a:off x="1901945" y="3338094"/>
              <a:ext cx="4565331" cy="638284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indent="228594" algn="ctr">
                <a:lnSpc>
                  <a:spcPct val="120000"/>
                </a:lnSpc>
              </a:pPr>
              <a:r>
                <a:rPr lang="vi-VN" sz="2800" b="1" dirty="0">
                  <a:solidFill>
                    <a:srgbClr val="0000CC"/>
                  </a:solidFill>
                  <a:latin typeface="+mj-lt"/>
                </a:rPr>
                <a:t>Lũ châu chấu tinh nghịch</a:t>
              </a:r>
            </a:p>
            <a:p>
              <a:pPr indent="228594" algn="ctr">
                <a:lnSpc>
                  <a:spcPct val="120000"/>
                </a:lnSpc>
              </a:pPr>
              <a:r>
                <a:rPr lang="vi-VN" sz="2800" b="1" dirty="0">
                  <a:solidFill>
                    <a:srgbClr val="0000CC"/>
                  </a:solidFill>
                  <a:latin typeface="+mj-lt"/>
                </a:rPr>
                <a:t>Đu cỏ uống sương rơi.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73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740"/>
            <a:ext cx="12479964" cy="7019980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2441915" y="1022577"/>
            <a:ext cx="4442813" cy="662745"/>
          </a:xfrm>
          <a:prstGeom prst="rect">
            <a:avLst/>
          </a:prstGeom>
        </p:spPr>
        <p:txBody>
          <a:bodyPr wrap="square" lIns="68580" tIns="34291" rIns="68580" bIns="34291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3300" b="1" kern="0" dirty="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3300" b="1" kern="0" dirty="0">
              <a:ln w="635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isḻîḓè">
            <a:extLst>
              <a:ext uri="{FF2B5EF4-FFF2-40B4-BE49-F238E27FC236}">
                <a16:creationId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3044876" y="1968335"/>
            <a:ext cx="616733" cy="430171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1 </a:t>
            </a:r>
            <a:endParaRPr lang="zh-CN" altLang="en-US" sz="24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3661609" y="1803362"/>
            <a:ext cx="5490657" cy="879327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rõ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ràng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hơi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lí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4800444" y="3429000"/>
            <a:ext cx="616733" cy="491421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2</a:t>
            </a:r>
            <a:endParaRPr lang="zh-CN" altLang="en-US" sz="24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5418365" y="3067416"/>
            <a:ext cx="5249635" cy="1310032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4830686" y="4878050"/>
            <a:ext cx="616733" cy="491421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3</a:t>
            </a:r>
            <a:endParaRPr lang="zh-CN" altLang="en-US" sz="24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10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5447419" y="4709641"/>
            <a:ext cx="5249634" cy="1640359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Hiểu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nhận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vẻ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quê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hương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tranh,ảnh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minh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họa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15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BA06B666-72C0-4C8C-AFDB-8B4E750B849E}"/>
              </a:ext>
            </a:extLst>
          </p:cNvPr>
          <p:cNvGrpSpPr/>
          <p:nvPr/>
        </p:nvGrpSpPr>
        <p:grpSpPr>
          <a:xfrm>
            <a:off x="1822043" y="2745814"/>
            <a:ext cx="9298241" cy="4008946"/>
            <a:chOff x="321547" y="1155560"/>
            <a:chExt cx="6260123" cy="3739908"/>
          </a:xfrm>
        </p:grpSpPr>
        <p:pic>
          <p:nvPicPr>
            <p:cNvPr id="20" name="Picture 2" descr="kỹ thuật vẽ tranh phong cảnh _quê hương với những cánh đồng lúa chín _ sơn  dầu | Tổng hợp những bức tranh đẹp nhất">
              <a:extLst>
                <a:ext uri="{FF2B5EF4-FFF2-40B4-BE49-F238E27FC236}">
                  <a16:creationId xmlns:a16="http://schemas.microsoft.com/office/drawing/2014/main" id="{F4BFCE38-F16A-4099-BFFA-26AAD4B4DAB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24" r="9157"/>
            <a:stretch/>
          </p:blipFill>
          <p:spPr bwMode="auto">
            <a:xfrm>
              <a:off x="321547" y="1155560"/>
              <a:ext cx="6260123" cy="3739908"/>
            </a:xfrm>
            <a:prstGeom prst="cloud">
              <a:avLst/>
            </a:prstGeom>
            <a:noFill/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5ED839E-85B8-4E0E-A229-2722516E18FC}"/>
                </a:ext>
              </a:extLst>
            </p:cNvPr>
            <p:cNvSpPr/>
            <p:nvPr/>
          </p:nvSpPr>
          <p:spPr>
            <a:xfrm>
              <a:off x="3610277" y="1187539"/>
              <a:ext cx="452176" cy="452176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dirty="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7495DB1-DD77-4EA1-B3CC-54C8D19DACCA}"/>
              </a:ext>
            </a:extLst>
          </p:cNvPr>
          <p:cNvSpPr txBox="1"/>
          <p:nvPr/>
        </p:nvSpPr>
        <p:spPr>
          <a:xfrm>
            <a:off x="2190522" y="59260"/>
            <a:ext cx="8649543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rgbClr val="FF0000"/>
                </a:solidFill>
                <a:latin typeface="+mj-lt"/>
              </a:rPr>
              <a:t>4. Theo em, vì sao bé ngân nga hát giữa cánh đồng?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2400C69-DDC8-4B0B-9AA9-C73FDBAF324A}"/>
              </a:ext>
            </a:extLst>
          </p:cNvPr>
          <p:cNvSpPr txBox="1"/>
          <p:nvPr/>
        </p:nvSpPr>
        <p:spPr>
          <a:xfrm>
            <a:off x="2190522" y="889315"/>
            <a:ext cx="7810955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b="1" dirty="0">
                <a:solidFill>
                  <a:srgbClr val="0000CC"/>
                </a:solidFill>
                <a:latin typeface="+mj-lt"/>
                <a:sym typeface="Wingdings" panose="05000000000000000000" pitchFamily="2" charset="2"/>
              </a:rPr>
              <a:t> Vì bé cảm thấy quê hương mình thật đẹp, bé cảm thấy hạnh phúc trong lòng.</a:t>
            </a:r>
            <a:endParaRPr lang="vi-VN" sz="2800" b="1" dirty="0">
              <a:solidFill>
                <a:srgbClr val="0000CC"/>
              </a:solidFill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D7FBC39-650A-4D29-A337-68584FAAB0AE}"/>
              </a:ext>
            </a:extLst>
          </p:cNvPr>
          <p:cNvSpPr txBox="1"/>
          <p:nvPr/>
        </p:nvSpPr>
        <p:spPr>
          <a:xfrm>
            <a:off x="2224934" y="2208734"/>
            <a:ext cx="6808390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rgbClr val="FF0000"/>
                </a:solidFill>
                <a:latin typeface="+mj-lt"/>
              </a:rPr>
              <a:t>*</a:t>
            </a:r>
            <a:r>
              <a:rPr lang="vi-VN" sz="2800" b="1" dirty="0">
                <a:latin typeface="+mj-lt"/>
              </a:rPr>
              <a:t> Học thuộc lòng 2 khổ thơ em yêu thích.</a:t>
            </a:r>
          </a:p>
        </p:txBody>
      </p:sp>
    </p:spTree>
    <p:extLst>
      <p:ext uri="{BB962C8B-B14F-4D97-AF65-F5344CB8AC3E}">
        <p14:creationId xmlns:p14="http://schemas.microsoft.com/office/powerpoint/2010/main" val="41969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79968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49AD6B8-939A-4DB1-92C9-B7BC88E1ACE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3000"/>
                    </a14:imgEffect>
                    <a14:imgEffect>
                      <a14:brightnessContrast contrast="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8286" y="249500"/>
            <a:ext cx="866623" cy="79938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52FBFD4-15DB-49E9-A7C6-FC744F56D9F1}"/>
              </a:ext>
            </a:extLst>
          </p:cNvPr>
          <p:cNvSpPr txBox="1"/>
          <p:nvPr/>
        </p:nvSpPr>
        <p:spPr>
          <a:xfrm>
            <a:off x="706666" y="785145"/>
            <a:ext cx="7810955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1. </a:t>
            </a:r>
            <a:r>
              <a:rPr lang="vi-VN" sz="3200" dirty="0">
                <a:latin typeface="+mj-lt"/>
              </a:rPr>
              <a:t>Tìm trong bài từ ngữ: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73472A-B7A3-423B-8719-8E70DF07DF61}"/>
              </a:ext>
            </a:extLst>
          </p:cNvPr>
          <p:cNvSpPr txBox="1"/>
          <p:nvPr/>
        </p:nvSpPr>
        <p:spPr>
          <a:xfrm>
            <a:off x="4765175" y="504167"/>
            <a:ext cx="49446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 algn="just">
              <a:buAutoNum type="alphaLcPeriod"/>
            </a:pPr>
            <a:r>
              <a:rPr lang="vi-VN" sz="2800" dirty="0">
                <a:latin typeface="+mj-lt"/>
              </a:rPr>
              <a:t>chỉ màu sắc của mặt trời</a:t>
            </a:r>
          </a:p>
          <a:p>
            <a:pPr marL="457189" indent="-457189" algn="just">
              <a:buAutoNum type="alphaLcPeriod"/>
            </a:pPr>
            <a:r>
              <a:rPr lang="vi-VN" sz="2800" dirty="0">
                <a:latin typeface="+mj-lt"/>
              </a:rPr>
              <a:t>chỉ màu sắc của ánh nắng</a:t>
            </a:r>
          </a:p>
          <a:p>
            <a:pPr marL="457189" indent="-457189" algn="just">
              <a:buAutoNum type="alphaLcPeriod"/>
            </a:pPr>
            <a:r>
              <a:rPr lang="vi-VN" sz="2800" dirty="0">
                <a:latin typeface="+mj-lt"/>
              </a:rPr>
              <a:t>chỉ màu sắc của đồng lúa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FFE5CE-B71F-4461-991C-B5F03787E71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8019" t="19212" r="17162" b="10652"/>
          <a:stretch/>
        </p:blipFill>
        <p:spPr>
          <a:xfrm>
            <a:off x="2482212" y="1943683"/>
            <a:ext cx="7377496" cy="4488141"/>
          </a:xfrm>
          <a:prstGeom prst="round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654FCAB-A8D2-4A45-95C4-01331D4450F8}"/>
              </a:ext>
            </a:extLst>
          </p:cNvPr>
          <p:cNvSpPr/>
          <p:nvPr/>
        </p:nvSpPr>
        <p:spPr>
          <a:xfrm>
            <a:off x="9468897" y="700743"/>
            <a:ext cx="240891" cy="240891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>
              <a:latin typeface="+mj-lt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1A9ECFF-3F0A-4170-89AC-3C43206BCDFD}"/>
              </a:ext>
            </a:extLst>
          </p:cNvPr>
          <p:cNvSpPr/>
          <p:nvPr/>
        </p:nvSpPr>
        <p:spPr>
          <a:xfrm>
            <a:off x="9468897" y="1140823"/>
            <a:ext cx="240891" cy="240891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>
              <a:latin typeface="+mj-lt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12A3CD6-35F9-4FB2-BCDE-A2B66FA73FC8}"/>
              </a:ext>
            </a:extLst>
          </p:cNvPr>
          <p:cNvSpPr/>
          <p:nvPr/>
        </p:nvSpPr>
        <p:spPr>
          <a:xfrm>
            <a:off x="9468897" y="1561553"/>
            <a:ext cx="240891" cy="240891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4371D94-47F0-4921-BF2F-FD64F1AEAEC5}"/>
              </a:ext>
            </a:extLst>
          </p:cNvPr>
          <p:cNvSpPr/>
          <p:nvPr/>
        </p:nvSpPr>
        <p:spPr>
          <a:xfrm>
            <a:off x="4512254" y="2773345"/>
            <a:ext cx="814684" cy="32154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>
              <a:latin typeface="+mj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0B9FCD6-3DA3-4390-8C6D-2367F99B0E98}"/>
              </a:ext>
            </a:extLst>
          </p:cNvPr>
          <p:cNvSpPr/>
          <p:nvPr/>
        </p:nvSpPr>
        <p:spPr>
          <a:xfrm>
            <a:off x="3987191" y="4785249"/>
            <a:ext cx="1084344" cy="321547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>
              <a:latin typeface="+mj-l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4D874EF-BBF4-4940-A0A7-EA78AB7EBCF7}"/>
              </a:ext>
            </a:extLst>
          </p:cNvPr>
          <p:cNvSpPr/>
          <p:nvPr/>
        </p:nvSpPr>
        <p:spPr>
          <a:xfrm>
            <a:off x="4765175" y="5581740"/>
            <a:ext cx="612084" cy="32154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97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4" grpId="0"/>
      <p:bldP spid="7" grpId="0" animBg="1"/>
      <p:bldP spid="17" grpId="0" animBg="1"/>
      <p:bldP spid="18" grpId="0" animBg="1"/>
      <p:bldP spid="8" grpId="0" animBg="1"/>
      <p:bldP spid="20" grpId="0" animBg="1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49AD6B8-939A-4DB1-92C9-B7BC88E1ACE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33000"/>
                    </a14:imgEffect>
                    <a14:imgEffect>
                      <a14:brightnessContrast contrast="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0186" y="368529"/>
            <a:ext cx="997190" cy="79938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52FBFD4-15DB-49E9-A7C6-FC744F56D9F1}"/>
              </a:ext>
            </a:extLst>
          </p:cNvPr>
          <p:cNvSpPr txBox="1"/>
          <p:nvPr/>
        </p:nvSpPr>
        <p:spPr>
          <a:xfrm>
            <a:off x="1943080" y="540231"/>
            <a:ext cx="8987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FF0000"/>
                </a:solidFill>
                <a:latin typeface="+mj-lt"/>
              </a:rPr>
              <a:t>1. Tìm trong bài từ ngữ: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73472A-B7A3-423B-8719-8E70DF07DF61}"/>
              </a:ext>
            </a:extLst>
          </p:cNvPr>
          <p:cNvSpPr txBox="1"/>
          <p:nvPr/>
        </p:nvSpPr>
        <p:spPr>
          <a:xfrm>
            <a:off x="2657775" y="1067374"/>
            <a:ext cx="4919230" cy="1953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 algn="just">
              <a:lnSpc>
                <a:spcPct val="150000"/>
              </a:lnSpc>
              <a:buAutoNum type="alphaLcPeriod"/>
            </a:pPr>
            <a:r>
              <a:rPr lang="vi-VN" sz="2800" dirty="0">
                <a:latin typeface="+mj-lt"/>
              </a:rPr>
              <a:t>chỉ màu sắc của mặt trời</a:t>
            </a:r>
          </a:p>
          <a:p>
            <a:pPr marL="457189" indent="-457189" algn="just">
              <a:lnSpc>
                <a:spcPct val="150000"/>
              </a:lnSpc>
              <a:buAutoNum type="alphaLcPeriod"/>
            </a:pPr>
            <a:r>
              <a:rPr lang="vi-VN" sz="2800" dirty="0">
                <a:latin typeface="+mj-lt"/>
              </a:rPr>
              <a:t>chỉ màu sắc của ánh nắng</a:t>
            </a:r>
          </a:p>
          <a:p>
            <a:pPr marL="457189" indent="-457189" algn="just">
              <a:lnSpc>
                <a:spcPct val="150000"/>
              </a:lnSpc>
              <a:buAutoNum type="alphaLcPeriod"/>
            </a:pPr>
            <a:r>
              <a:rPr lang="vi-VN" sz="2800" dirty="0">
                <a:latin typeface="+mj-lt"/>
              </a:rPr>
              <a:t>chỉ màu sắc của đồng lúa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5399A4-5E8B-4847-8A20-400250741B1E}"/>
              </a:ext>
            </a:extLst>
          </p:cNvPr>
          <p:cNvSpPr txBox="1"/>
          <p:nvPr/>
        </p:nvSpPr>
        <p:spPr>
          <a:xfrm>
            <a:off x="7145204" y="1164398"/>
            <a:ext cx="1800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 r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ực đỏ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18FB367-B033-4AFF-8AF0-390D18059D7D}"/>
              </a:ext>
            </a:extLst>
          </p:cNvPr>
          <p:cNvSpPr txBox="1"/>
          <p:nvPr/>
        </p:nvSpPr>
        <p:spPr>
          <a:xfrm>
            <a:off x="7073717" y="1858319"/>
            <a:ext cx="2346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 vàng óng</a:t>
            </a:r>
            <a:endParaRPr lang="vi-VN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A3A030-313A-41E4-8EAB-86CFC7F64656}"/>
              </a:ext>
            </a:extLst>
          </p:cNvPr>
          <p:cNvSpPr txBox="1"/>
          <p:nvPr/>
        </p:nvSpPr>
        <p:spPr>
          <a:xfrm>
            <a:off x="7112342" y="2525695"/>
            <a:ext cx="2051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 xanh</a:t>
            </a:r>
            <a:endParaRPr lang="vi-VN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BC1A14C-844A-4986-9E89-345C1790E518}"/>
              </a:ext>
            </a:extLst>
          </p:cNvPr>
          <p:cNvSpPr txBox="1"/>
          <p:nvPr/>
        </p:nvSpPr>
        <p:spPr>
          <a:xfrm>
            <a:off x="2007245" y="3287532"/>
            <a:ext cx="8987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FF0000"/>
                </a:solidFill>
                <a:latin typeface="+mj-lt"/>
              </a:rPr>
              <a:t>2. Tìm thêm từ ngữ tả: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78FE444-A7F9-4C80-B26C-1009FFE36F07}"/>
              </a:ext>
            </a:extLst>
          </p:cNvPr>
          <p:cNvSpPr txBox="1"/>
          <p:nvPr/>
        </p:nvSpPr>
        <p:spPr>
          <a:xfrm>
            <a:off x="1899738" y="3901089"/>
            <a:ext cx="49192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 algn="just">
              <a:buFontTx/>
              <a:buChar char="-"/>
            </a:pPr>
            <a:r>
              <a:rPr lang="vi-VN" sz="3200" dirty="0">
                <a:latin typeface="+mj-lt"/>
              </a:rPr>
              <a:t>mặt trời</a:t>
            </a:r>
          </a:p>
          <a:p>
            <a:pPr marL="380990" indent="-380990" algn="just">
              <a:buFontTx/>
              <a:buChar char="-"/>
            </a:pPr>
            <a:r>
              <a:rPr lang="vi-VN" sz="3200" dirty="0">
                <a:latin typeface="+mj-lt"/>
              </a:rPr>
              <a:t>ánh nắng</a:t>
            </a:r>
          </a:p>
          <a:p>
            <a:pPr marL="380990" indent="-380990" algn="just">
              <a:buFontTx/>
              <a:buChar char="-"/>
            </a:pPr>
            <a:r>
              <a:rPr lang="vi-VN" sz="3200" dirty="0">
                <a:latin typeface="+mj-lt"/>
              </a:rPr>
              <a:t>đồng lúa</a:t>
            </a: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1032" name="TextBox1" r:id="rId3" imgW="5623560" imgH="525960"/>
        </mc:Choice>
        <mc:Fallback>
          <p:control name="TextBox1" r:id="rId3" imgW="5623560" imgH="525960">
            <p:pic>
              <p:nvPicPr>
                <p:cNvPr id="3" name="TextBox1">
                  <a:extLst>
                    <a:ext uri="{FF2B5EF4-FFF2-40B4-BE49-F238E27FC236}">
                      <a16:creationId xmlns:a16="http://schemas.microsoft.com/office/drawing/2014/main" id="{1E008438-30F8-4C94-B1D5-1F5E7E55495A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359353" y="3937857"/>
                  <a:ext cx="5625313" cy="52281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3" name="TextBox2" r:id="rId4" imgW="5623560" imgH="525960"/>
        </mc:Choice>
        <mc:Fallback>
          <p:control name="TextBox2" r:id="rId4" imgW="5623560" imgH="525960">
            <p:pic>
              <p:nvPicPr>
                <p:cNvPr id="27" name="TextBox2">
                  <a:extLst>
                    <a:ext uri="{FF2B5EF4-FFF2-40B4-BE49-F238E27FC236}">
                      <a16:creationId xmlns:a16="http://schemas.microsoft.com/office/drawing/2014/main" id="{36372802-F131-4D19-AE49-398C3502FC4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359353" y="4538093"/>
                  <a:ext cx="5625313" cy="52281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4" name="TextBox3" r:id="rId5" imgW="5623560" imgH="525960"/>
        </mc:Choice>
        <mc:Fallback>
          <p:control name="TextBox3" r:id="rId5" imgW="5623560" imgH="525960">
            <p:pic>
              <p:nvPicPr>
                <p:cNvPr id="28" name="TextBox3">
                  <a:extLst>
                    <a:ext uri="{FF2B5EF4-FFF2-40B4-BE49-F238E27FC236}">
                      <a16:creationId xmlns:a16="http://schemas.microsoft.com/office/drawing/2014/main" id="{07A781DF-8A3D-48CC-8FFE-F443D331A50D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359353" y="5138332"/>
                  <a:ext cx="5625313" cy="522817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19494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2" grpId="0"/>
      <p:bldP spid="23" grpId="0"/>
      <p:bldP spid="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4E9DDC9-E934-4592-8C12-BC6B769B1494}"/>
              </a:ext>
            </a:extLst>
          </p:cNvPr>
          <p:cNvGrpSpPr/>
          <p:nvPr/>
        </p:nvGrpSpPr>
        <p:grpSpPr>
          <a:xfrm>
            <a:off x="837737" y="642694"/>
            <a:ext cx="10768972" cy="5834637"/>
            <a:chOff x="321547" y="1155560"/>
            <a:chExt cx="6260123" cy="3739908"/>
          </a:xfrm>
        </p:grpSpPr>
        <p:pic>
          <p:nvPicPr>
            <p:cNvPr id="1026" name="Picture 2" descr="kỹ thuật vẽ tranh phong cảnh _quê hương với những cánh đồng lúa chín _ sơn  dầu | Tổng hợp những bức tranh đẹp nhất">
              <a:extLst>
                <a:ext uri="{FF2B5EF4-FFF2-40B4-BE49-F238E27FC236}">
                  <a16:creationId xmlns:a16="http://schemas.microsoft.com/office/drawing/2014/main" id="{609FE20E-1AB5-49A0-8772-AD678A16FF6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24" r="9157"/>
            <a:stretch/>
          </p:blipFill>
          <p:spPr bwMode="auto">
            <a:xfrm>
              <a:off x="321547" y="1155560"/>
              <a:ext cx="6260123" cy="3739908"/>
            </a:xfrm>
            <a:prstGeom prst="roundRect">
              <a:avLst>
                <a:gd name="adj" fmla="val 22398"/>
              </a:avLst>
            </a:prstGeom>
            <a:noFill/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0E70CD7-86DF-4C93-9F3F-B972AFC47C3E}"/>
                </a:ext>
              </a:extLst>
            </p:cNvPr>
            <p:cNvSpPr/>
            <p:nvPr/>
          </p:nvSpPr>
          <p:spPr>
            <a:xfrm>
              <a:off x="3610277" y="1187539"/>
              <a:ext cx="452176" cy="452176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CFC9CB9-2DD5-4EEB-9FD9-DDB35D091E0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497994" y="424380"/>
            <a:ext cx="776410" cy="7002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8399AD-AE89-4EED-A460-06ADC397BD6D}"/>
              </a:ext>
            </a:extLst>
          </p:cNvPr>
          <p:cNvSpPr txBox="1"/>
          <p:nvPr/>
        </p:nvSpPr>
        <p:spPr>
          <a:xfrm>
            <a:off x="3606558" y="582133"/>
            <a:ext cx="53042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/>
                <a:cs typeface="+mn-cs"/>
              </a:rPr>
              <a:t>CÁNH ĐỒNG QUÊ EM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Arial-Rounded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4323E9-2EA2-4233-9B1F-98A1F577AFCE}"/>
              </a:ext>
            </a:extLst>
          </p:cNvPr>
          <p:cNvSpPr txBox="1"/>
          <p:nvPr/>
        </p:nvSpPr>
        <p:spPr>
          <a:xfrm>
            <a:off x="1976431" y="1443841"/>
            <a:ext cx="3916457" cy="39703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Arial-Rounded"/>
                <a:cs typeface="+mn-cs"/>
              </a:rPr>
              <a:t>Bé theo mẹ ra đồng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Arial-Rounded"/>
                <a:cs typeface="+mn-cs"/>
              </a:rPr>
              <a:t>Vầng dương lên rực đỏ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Arial-Rounded"/>
                <a:cs typeface="+mn-cs"/>
              </a:rPr>
              <a:t>Muôn vàn kim cương nhỏ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Arial-Rounded"/>
                <a:cs typeface="+mn-cs"/>
              </a:rPr>
              <a:t>Lấp lánh ngọn cỏ hoa.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Arial-Rounded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Arial-Rounded"/>
                <a:cs typeface="+mn-cs"/>
              </a:rPr>
              <a:t>Nắng ban mai hiền hòa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Arial-Rounded"/>
                <a:cs typeface="+mn-cs"/>
              </a:rPr>
              <a:t>Tung lụa tơ vàng óng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Arial-Rounded"/>
                <a:cs typeface="+mn-cs"/>
              </a:rPr>
              <a:t>Trải lên muôn con sóng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Arial-Rounded"/>
                <a:cs typeface="+mn-cs"/>
              </a:rPr>
              <a:t>Dập dờn đồng lúa xanh.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1D8C6D-2DE7-4825-A122-BAE89977BE69}"/>
              </a:ext>
            </a:extLst>
          </p:cNvPr>
          <p:cNvSpPr txBox="1"/>
          <p:nvPr/>
        </p:nvSpPr>
        <p:spPr>
          <a:xfrm>
            <a:off x="6796722" y="1479318"/>
            <a:ext cx="4472891" cy="39703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Arial-Rounded"/>
                <a:cs typeface="+mn-cs"/>
              </a:rPr>
              <a:t>Đàn chiền chiện bay quanh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Arial-Rounded"/>
                <a:cs typeface="+mn-cs"/>
              </a:rPr>
              <a:t>Hót tích ri tích rích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Arial-Rounded"/>
                <a:cs typeface="+mn-cs"/>
              </a:rPr>
              <a:t>Lũ châu chấu tinh nghịch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Arial-Rounded"/>
                <a:cs typeface="+mn-cs"/>
              </a:rPr>
              <a:t>Đu cỏ uống sương rơi.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Arial-Rounded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Arial-Rounded"/>
                <a:cs typeface="+mn-cs"/>
              </a:rPr>
              <a:t>Sóng xanh cuộn chân trời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Arial-Rounded"/>
                <a:cs typeface="+mn-cs"/>
              </a:rPr>
              <a:t>Cánh đồng như tranh vẽ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Arial-Rounded"/>
                <a:cs typeface="+mn-cs"/>
              </a:rPr>
              <a:t>Bé ngân nga hát khê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Arial-Rounded"/>
                <a:cs typeface="+mn-cs"/>
              </a:rPr>
              <a:t>Trong hương lúa mênh môn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Arial-Rounded"/>
                <a:cs typeface="+mn-cs"/>
              </a:rPr>
              <a:t>g.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C9A991-5238-4C46-B05B-7995781D6580}"/>
              </a:ext>
            </a:extLst>
          </p:cNvPr>
          <p:cNvSpPr txBox="1"/>
          <p:nvPr/>
        </p:nvSpPr>
        <p:spPr>
          <a:xfrm>
            <a:off x="5035810" y="5625368"/>
            <a:ext cx="2029723" cy="570734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(Bùi Minh Huế)</a:t>
            </a:r>
          </a:p>
        </p:txBody>
      </p:sp>
      <p:sp>
        <p:nvSpPr>
          <p:cNvPr id="2" name="Cloud 1">
            <a:extLst>
              <a:ext uri="{FF2B5EF4-FFF2-40B4-BE49-F238E27FC236}">
                <a16:creationId xmlns:a16="http://schemas.microsoft.com/office/drawing/2014/main" id="{C28598C6-DA64-4F43-83B4-84164FA2050B}"/>
              </a:ext>
            </a:extLst>
          </p:cNvPr>
          <p:cNvSpPr/>
          <p:nvPr/>
        </p:nvSpPr>
        <p:spPr>
          <a:xfrm>
            <a:off x="8832752" y="332342"/>
            <a:ext cx="3048000" cy="928662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4BA265-DAFD-42FC-AB0D-F3C6A90E2B0C}"/>
              </a:ext>
            </a:extLst>
          </p:cNvPr>
          <p:cNvSpPr txBox="1"/>
          <p:nvPr/>
        </p:nvSpPr>
        <p:spPr>
          <a:xfrm>
            <a:off x="8959321" y="373122"/>
            <a:ext cx="27549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+mj-lt"/>
                <a:ea typeface="Arial-Rounded"/>
                <a:cs typeface="+mn-cs"/>
              </a:rPr>
              <a:t>Luyện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+mj-lt"/>
                <a:ea typeface="Arial-Rounded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+mj-lt"/>
                <a:ea typeface="Arial-Rounded"/>
                <a:cs typeface="+mn-cs"/>
              </a:rPr>
              <a:t>đọc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+mj-lt"/>
                <a:ea typeface="Arial-Rounded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+mj-lt"/>
                <a:ea typeface="Arial-Rounded"/>
                <a:cs typeface="+mn-cs"/>
              </a:rPr>
              <a:t>lại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7479D"/>
              </a:solidFill>
              <a:effectLst/>
              <a:uLnTx/>
              <a:uFillTx/>
              <a:latin typeface="+mj-lt"/>
              <a:ea typeface="Arial-Rounded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179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024A65F-1E08-663E-ACB6-5C0ABF210B20}"/>
              </a:ext>
            </a:extLst>
          </p:cNvPr>
          <p:cNvSpPr txBox="1"/>
          <p:nvPr/>
        </p:nvSpPr>
        <p:spPr>
          <a:xfrm>
            <a:off x="9554817" y="6243546"/>
            <a:ext cx="1421678" cy="5035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4E9DDC9-E934-4592-8C12-BC6B769B1494}"/>
              </a:ext>
            </a:extLst>
          </p:cNvPr>
          <p:cNvGrpSpPr/>
          <p:nvPr/>
        </p:nvGrpSpPr>
        <p:grpSpPr>
          <a:xfrm>
            <a:off x="837737" y="642694"/>
            <a:ext cx="10768972" cy="5834637"/>
            <a:chOff x="321547" y="1155560"/>
            <a:chExt cx="6260123" cy="3739908"/>
          </a:xfrm>
        </p:grpSpPr>
        <p:pic>
          <p:nvPicPr>
            <p:cNvPr id="1026" name="Picture 2" descr="kỹ thuật vẽ tranh phong cảnh _quê hương với những cánh đồng lúa chín _ sơn  dầu | Tổng hợp những bức tranh đẹp nhất">
              <a:extLst>
                <a:ext uri="{FF2B5EF4-FFF2-40B4-BE49-F238E27FC236}">
                  <a16:creationId xmlns:a16="http://schemas.microsoft.com/office/drawing/2014/main" id="{609FE20E-1AB5-49A0-8772-AD678A16FF6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24" r="9157"/>
            <a:stretch/>
          </p:blipFill>
          <p:spPr bwMode="auto">
            <a:xfrm>
              <a:off x="321547" y="1155560"/>
              <a:ext cx="6260123" cy="3739908"/>
            </a:xfrm>
            <a:prstGeom prst="roundRect">
              <a:avLst>
                <a:gd name="adj" fmla="val 22398"/>
              </a:avLst>
            </a:prstGeom>
            <a:noFill/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0E70CD7-86DF-4C93-9F3F-B972AFC47C3E}"/>
                </a:ext>
              </a:extLst>
            </p:cNvPr>
            <p:cNvSpPr/>
            <p:nvPr/>
          </p:nvSpPr>
          <p:spPr>
            <a:xfrm>
              <a:off x="3610277" y="1187539"/>
              <a:ext cx="452176" cy="452176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latin typeface="+mj-lt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CFC9CB9-2DD5-4EEB-9FD9-DDB35D091E0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497994" y="424380"/>
            <a:ext cx="776410" cy="7002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8399AD-AE89-4EED-A460-06ADC397BD6D}"/>
              </a:ext>
            </a:extLst>
          </p:cNvPr>
          <p:cNvSpPr txBox="1"/>
          <p:nvPr/>
        </p:nvSpPr>
        <p:spPr>
          <a:xfrm>
            <a:off x="3443887" y="49781"/>
            <a:ext cx="5304225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b="1" dirty="0">
                <a:solidFill>
                  <a:srgbClr val="FF0000"/>
                </a:solidFill>
                <a:latin typeface="+mj-lt"/>
              </a:rPr>
              <a:t>CÁNH ĐỒNG QUÊ EM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4323E9-2EA2-4233-9B1F-98A1F577AFCE}"/>
              </a:ext>
            </a:extLst>
          </p:cNvPr>
          <p:cNvSpPr txBox="1"/>
          <p:nvPr/>
        </p:nvSpPr>
        <p:spPr>
          <a:xfrm>
            <a:off x="1976431" y="1200949"/>
            <a:ext cx="4281494" cy="3970318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0000CC"/>
                </a:solidFill>
                <a:latin typeface="+mj-lt"/>
              </a:rPr>
              <a:t>Bé theo mẹ ra đồng</a:t>
            </a:r>
          </a:p>
          <a:p>
            <a:r>
              <a:rPr lang="vi-VN" sz="2800" dirty="0">
                <a:solidFill>
                  <a:srgbClr val="0000CC"/>
                </a:solidFill>
                <a:latin typeface="+mj-lt"/>
              </a:rPr>
              <a:t>Vầng dương lên rực đỏ</a:t>
            </a:r>
          </a:p>
          <a:p>
            <a:r>
              <a:rPr lang="vi-VN" sz="2800" dirty="0">
                <a:solidFill>
                  <a:srgbClr val="0000CC"/>
                </a:solidFill>
                <a:latin typeface="+mj-lt"/>
              </a:rPr>
              <a:t>Muôn vàn kim cương nhỏ</a:t>
            </a:r>
          </a:p>
          <a:p>
            <a:r>
              <a:rPr lang="vi-VN" sz="2800" dirty="0">
                <a:solidFill>
                  <a:srgbClr val="0000CC"/>
                </a:solidFill>
                <a:latin typeface="+mj-lt"/>
              </a:rPr>
              <a:t>Lấp lánh ngọn cỏ hoa.</a:t>
            </a:r>
          </a:p>
          <a:p>
            <a:endParaRPr lang="vi-VN" sz="2800" dirty="0">
              <a:solidFill>
                <a:srgbClr val="0000CC"/>
              </a:solidFill>
              <a:latin typeface="+mj-lt"/>
            </a:endParaRPr>
          </a:p>
          <a:p>
            <a:r>
              <a:rPr lang="vi-VN" sz="2800" dirty="0">
                <a:solidFill>
                  <a:srgbClr val="0000CC"/>
                </a:solidFill>
                <a:latin typeface="+mj-lt"/>
              </a:rPr>
              <a:t>Nắng ban mai hiền hòa</a:t>
            </a:r>
          </a:p>
          <a:p>
            <a:r>
              <a:rPr lang="vi-VN" sz="2800" dirty="0">
                <a:solidFill>
                  <a:srgbClr val="0000CC"/>
                </a:solidFill>
                <a:latin typeface="+mj-lt"/>
              </a:rPr>
              <a:t>Tung lụa tơ vàng óng</a:t>
            </a:r>
          </a:p>
          <a:p>
            <a:r>
              <a:rPr lang="vi-VN" sz="2800" dirty="0">
                <a:solidFill>
                  <a:srgbClr val="0000CC"/>
                </a:solidFill>
                <a:latin typeface="+mj-lt"/>
              </a:rPr>
              <a:t>Trải lên muôn con sóng</a:t>
            </a:r>
          </a:p>
          <a:p>
            <a:r>
              <a:rPr lang="vi-VN" sz="2800" dirty="0">
                <a:solidFill>
                  <a:srgbClr val="0000CC"/>
                </a:solidFill>
                <a:latin typeface="+mj-lt"/>
              </a:rPr>
              <a:t>Dập dờn đồng lúa xanh.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1D8C6D-2DE7-4825-A122-BAE89977BE69}"/>
              </a:ext>
            </a:extLst>
          </p:cNvPr>
          <p:cNvSpPr txBox="1"/>
          <p:nvPr/>
        </p:nvSpPr>
        <p:spPr>
          <a:xfrm>
            <a:off x="6796722" y="1236426"/>
            <a:ext cx="4557541" cy="3970318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0000CC"/>
                </a:solidFill>
                <a:latin typeface="+mj-lt"/>
              </a:rPr>
              <a:t>Đàn chiền chiện bay quanh</a:t>
            </a:r>
          </a:p>
          <a:p>
            <a:r>
              <a:rPr lang="vi-VN" sz="2800" dirty="0">
                <a:solidFill>
                  <a:srgbClr val="0000CC"/>
                </a:solidFill>
                <a:latin typeface="+mj-lt"/>
              </a:rPr>
              <a:t>Hót tích ri tích rích</a:t>
            </a:r>
          </a:p>
          <a:p>
            <a:r>
              <a:rPr lang="vi-VN" sz="2800" dirty="0">
                <a:solidFill>
                  <a:srgbClr val="0000CC"/>
                </a:solidFill>
                <a:latin typeface="+mj-lt"/>
              </a:rPr>
              <a:t>Lũ châu chấu tinh nghịch</a:t>
            </a:r>
          </a:p>
          <a:p>
            <a:r>
              <a:rPr lang="vi-VN" sz="2800" dirty="0">
                <a:solidFill>
                  <a:srgbClr val="0000CC"/>
                </a:solidFill>
                <a:latin typeface="+mj-lt"/>
              </a:rPr>
              <a:t>Đu cỏ uống sương rơi.</a:t>
            </a:r>
          </a:p>
          <a:p>
            <a:endParaRPr lang="vi-VN" sz="2800" dirty="0">
              <a:solidFill>
                <a:srgbClr val="0000CC"/>
              </a:solidFill>
              <a:latin typeface="+mj-lt"/>
            </a:endParaRPr>
          </a:p>
          <a:p>
            <a:r>
              <a:rPr lang="vi-VN" sz="2800" dirty="0">
                <a:solidFill>
                  <a:srgbClr val="0000CC"/>
                </a:solidFill>
                <a:latin typeface="+mj-lt"/>
              </a:rPr>
              <a:t>Sóng xanh cuộn chân trời</a:t>
            </a:r>
          </a:p>
          <a:p>
            <a:r>
              <a:rPr lang="vi-VN" sz="2800" dirty="0">
                <a:solidFill>
                  <a:srgbClr val="0000CC"/>
                </a:solidFill>
                <a:latin typeface="+mj-lt"/>
              </a:rPr>
              <a:t>Cánh đồng như tranh vẽ</a:t>
            </a:r>
          </a:p>
          <a:p>
            <a:r>
              <a:rPr lang="vi-VN" sz="2800" dirty="0">
                <a:solidFill>
                  <a:srgbClr val="0000CC"/>
                </a:solidFill>
                <a:latin typeface="+mj-lt"/>
              </a:rPr>
              <a:t>Bé ngân nga hát khê</a:t>
            </a:r>
          </a:p>
          <a:p>
            <a:r>
              <a:rPr lang="vi-VN" sz="2800" dirty="0">
                <a:solidFill>
                  <a:srgbClr val="0000CC"/>
                </a:solidFill>
                <a:latin typeface="+mj-lt"/>
              </a:rPr>
              <a:t>Trong hương lúa mênh mông.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C9A991-5238-4C46-B05B-7995781D6580}"/>
              </a:ext>
            </a:extLst>
          </p:cNvPr>
          <p:cNvSpPr txBox="1"/>
          <p:nvPr/>
        </p:nvSpPr>
        <p:spPr>
          <a:xfrm>
            <a:off x="4950083" y="5396765"/>
            <a:ext cx="2479415" cy="57996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chemeClr val="tx1"/>
                </a:solidFill>
                <a:latin typeface="+mj-lt"/>
              </a:rPr>
              <a:t>(Bùi Minh Huế)</a:t>
            </a:r>
          </a:p>
        </p:txBody>
      </p:sp>
    </p:spTree>
    <p:extLst>
      <p:ext uri="{BB962C8B-B14F-4D97-AF65-F5344CB8AC3E}">
        <p14:creationId xmlns:p14="http://schemas.microsoft.com/office/powerpoint/2010/main" val="263437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DDD95E-E9C0-41EE-AE17-BD8A3A5A90B1}"/>
              </a:ext>
            </a:extLst>
          </p:cNvPr>
          <p:cNvSpPr txBox="1"/>
          <p:nvPr/>
        </p:nvSpPr>
        <p:spPr>
          <a:xfrm>
            <a:off x="2222695" y="2180493"/>
            <a:ext cx="74318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90AAAC-12E8-0320-D28D-B88DF595996B}"/>
              </a:ext>
            </a:extLst>
          </p:cNvPr>
          <p:cNvSpPr txBox="1"/>
          <p:nvPr/>
        </p:nvSpPr>
        <p:spPr>
          <a:xfrm>
            <a:off x="9554817" y="6243546"/>
            <a:ext cx="1421678" cy="5035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35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4E9DDC9-E934-4592-8C12-BC6B769B1494}"/>
              </a:ext>
            </a:extLst>
          </p:cNvPr>
          <p:cNvGrpSpPr/>
          <p:nvPr/>
        </p:nvGrpSpPr>
        <p:grpSpPr>
          <a:xfrm>
            <a:off x="809161" y="714134"/>
            <a:ext cx="10768972" cy="5834637"/>
            <a:chOff x="321547" y="1155560"/>
            <a:chExt cx="6260123" cy="3739908"/>
          </a:xfrm>
        </p:grpSpPr>
        <p:pic>
          <p:nvPicPr>
            <p:cNvPr id="1026" name="Picture 2" descr="kỹ thuật vẽ tranh phong cảnh _quê hương với những cánh đồng lúa chín _ sơn  dầu | Tổng hợp những bức tranh đẹp nhất">
              <a:extLst>
                <a:ext uri="{FF2B5EF4-FFF2-40B4-BE49-F238E27FC236}">
                  <a16:creationId xmlns:a16="http://schemas.microsoft.com/office/drawing/2014/main" id="{609FE20E-1AB5-49A0-8772-AD678A16FF6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24" r="9157"/>
            <a:stretch/>
          </p:blipFill>
          <p:spPr bwMode="auto">
            <a:xfrm>
              <a:off x="321547" y="1155560"/>
              <a:ext cx="6260123" cy="3739908"/>
            </a:xfrm>
            <a:prstGeom prst="roundRect">
              <a:avLst>
                <a:gd name="adj" fmla="val 22398"/>
              </a:avLst>
            </a:prstGeom>
            <a:noFill/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0E70CD7-86DF-4C93-9F3F-B972AFC47C3E}"/>
                </a:ext>
              </a:extLst>
            </p:cNvPr>
            <p:cNvSpPr/>
            <p:nvPr/>
          </p:nvSpPr>
          <p:spPr>
            <a:xfrm>
              <a:off x="3610277" y="1187539"/>
              <a:ext cx="452176" cy="452176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latin typeface="+mj-lt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68399AD-AE89-4EED-A460-06ADC397BD6D}"/>
              </a:ext>
            </a:extLst>
          </p:cNvPr>
          <p:cNvSpPr txBox="1"/>
          <p:nvPr/>
        </p:nvSpPr>
        <p:spPr>
          <a:xfrm>
            <a:off x="3415311" y="121221"/>
            <a:ext cx="5304225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b="1" dirty="0">
                <a:solidFill>
                  <a:srgbClr val="FF0000"/>
                </a:solidFill>
                <a:latin typeface="+mj-lt"/>
              </a:rPr>
              <a:t>CÁNH ĐỒNG QUÊ EM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4323E9-2EA2-4233-9B1F-98A1F577AFCE}"/>
              </a:ext>
            </a:extLst>
          </p:cNvPr>
          <p:cNvSpPr txBox="1"/>
          <p:nvPr/>
        </p:nvSpPr>
        <p:spPr>
          <a:xfrm>
            <a:off x="1947855" y="1272389"/>
            <a:ext cx="4281494" cy="3970318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0000CC"/>
                </a:solidFill>
                <a:latin typeface="+mj-lt"/>
              </a:rPr>
              <a:t>Bé theo mẹ ra đồng</a:t>
            </a:r>
          </a:p>
          <a:p>
            <a:r>
              <a:rPr lang="vi-VN" sz="2800" dirty="0">
                <a:solidFill>
                  <a:srgbClr val="0000CC"/>
                </a:solidFill>
                <a:latin typeface="+mj-lt"/>
              </a:rPr>
              <a:t>Vầng dương lên rực đỏ</a:t>
            </a:r>
          </a:p>
          <a:p>
            <a:r>
              <a:rPr lang="vi-VN" sz="2800" dirty="0">
                <a:solidFill>
                  <a:srgbClr val="0000CC"/>
                </a:solidFill>
                <a:latin typeface="+mj-lt"/>
              </a:rPr>
              <a:t>Muôn vàn kim cương nhỏ</a:t>
            </a:r>
          </a:p>
          <a:p>
            <a:r>
              <a:rPr lang="vi-VN" sz="2800" dirty="0">
                <a:solidFill>
                  <a:srgbClr val="0000CC"/>
                </a:solidFill>
                <a:latin typeface="+mj-lt"/>
              </a:rPr>
              <a:t>Lấp lánh ngọn cỏ hoa.</a:t>
            </a:r>
          </a:p>
          <a:p>
            <a:endParaRPr lang="vi-VN" sz="2800" dirty="0">
              <a:solidFill>
                <a:srgbClr val="0000CC"/>
              </a:solidFill>
              <a:latin typeface="+mj-lt"/>
            </a:endParaRPr>
          </a:p>
          <a:p>
            <a:r>
              <a:rPr lang="vi-VN" sz="2800" dirty="0">
                <a:solidFill>
                  <a:srgbClr val="0000CC"/>
                </a:solidFill>
                <a:latin typeface="+mj-lt"/>
              </a:rPr>
              <a:t>Nắng ban mai hiền hòa</a:t>
            </a:r>
          </a:p>
          <a:p>
            <a:r>
              <a:rPr lang="vi-VN" sz="2800" dirty="0">
                <a:solidFill>
                  <a:srgbClr val="0000CC"/>
                </a:solidFill>
                <a:latin typeface="+mj-lt"/>
              </a:rPr>
              <a:t>Tung lụa tơ vàng óng</a:t>
            </a:r>
          </a:p>
          <a:p>
            <a:r>
              <a:rPr lang="vi-VN" sz="2800" dirty="0">
                <a:solidFill>
                  <a:srgbClr val="0000CC"/>
                </a:solidFill>
                <a:latin typeface="+mj-lt"/>
              </a:rPr>
              <a:t>Trải lên muôn con sóng</a:t>
            </a:r>
          </a:p>
          <a:p>
            <a:r>
              <a:rPr lang="vi-VN" sz="2800" dirty="0">
                <a:solidFill>
                  <a:srgbClr val="0000CC"/>
                </a:solidFill>
                <a:latin typeface="+mj-lt"/>
              </a:rPr>
              <a:t>Dập dờn đồng lúa xanh.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1D8C6D-2DE7-4825-A122-BAE89977BE69}"/>
              </a:ext>
            </a:extLst>
          </p:cNvPr>
          <p:cNvSpPr txBox="1"/>
          <p:nvPr/>
        </p:nvSpPr>
        <p:spPr>
          <a:xfrm>
            <a:off x="6768146" y="1307866"/>
            <a:ext cx="4557541" cy="3970318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0000CC"/>
                </a:solidFill>
                <a:latin typeface="+mj-lt"/>
              </a:rPr>
              <a:t>Đàn chiền chiện bay quanh</a:t>
            </a:r>
          </a:p>
          <a:p>
            <a:r>
              <a:rPr lang="vi-VN" sz="2800" dirty="0">
                <a:solidFill>
                  <a:srgbClr val="0000CC"/>
                </a:solidFill>
                <a:latin typeface="+mj-lt"/>
              </a:rPr>
              <a:t>Hót tích ri tích rích</a:t>
            </a:r>
          </a:p>
          <a:p>
            <a:r>
              <a:rPr lang="vi-VN" sz="2800" dirty="0">
                <a:solidFill>
                  <a:srgbClr val="0000CC"/>
                </a:solidFill>
                <a:latin typeface="+mj-lt"/>
              </a:rPr>
              <a:t>Lũ châu chấu tinh nghịch</a:t>
            </a:r>
          </a:p>
          <a:p>
            <a:r>
              <a:rPr lang="vi-VN" sz="2800" dirty="0">
                <a:solidFill>
                  <a:srgbClr val="0000CC"/>
                </a:solidFill>
                <a:latin typeface="+mj-lt"/>
              </a:rPr>
              <a:t>Đu cỏ uống sương rơi.</a:t>
            </a:r>
          </a:p>
          <a:p>
            <a:endParaRPr lang="vi-VN" sz="2800" dirty="0">
              <a:solidFill>
                <a:srgbClr val="0000CC"/>
              </a:solidFill>
              <a:latin typeface="+mj-lt"/>
            </a:endParaRPr>
          </a:p>
          <a:p>
            <a:r>
              <a:rPr lang="vi-VN" sz="2800" dirty="0">
                <a:solidFill>
                  <a:srgbClr val="0000CC"/>
                </a:solidFill>
                <a:latin typeface="+mj-lt"/>
              </a:rPr>
              <a:t>Sóng xanh cuộn chân trời</a:t>
            </a:r>
          </a:p>
          <a:p>
            <a:r>
              <a:rPr lang="vi-VN" sz="2800" dirty="0">
                <a:solidFill>
                  <a:srgbClr val="0000CC"/>
                </a:solidFill>
                <a:latin typeface="+mj-lt"/>
              </a:rPr>
              <a:t>Cánh đồng như tranh vẽ</a:t>
            </a:r>
          </a:p>
          <a:p>
            <a:r>
              <a:rPr lang="vi-VN" sz="2800" dirty="0">
                <a:solidFill>
                  <a:srgbClr val="0000CC"/>
                </a:solidFill>
                <a:latin typeface="+mj-lt"/>
              </a:rPr>
              <a:t>Bé ngân nga </a:t>
            </a:r>
            <a:r>
              <a:rPr lang="vi-VN" sz="2800">
                <a:solidFill>
                  <a:srgbClr val="0000CC"/>
                </a:solidFill>
                <a:latin typeface="+mj-lt"/>
              </a:rPr>
              <a:t>hát kh</a:t>
            </a:r>
            <a:r>
              <a:rPr lang="en-US" sz="2800">
                <a:solidFill>
                  <a:srgbClr val="0000CC"/>
                </a:solidFill>
                <a:latin typeface="+mj-lt"/>
              </a:rPr>
              <a:t>ẽ</a:t>
            </a:r>
            <a:endParaRPr lang="vi-VN" sz="2800" dirty="0">
              <a:solidFill>
                <a:srgbClr val="0000CC"/>
              </a:solidFill>
              <a:latin typeface="+mj-lt"/>
            </a:endParaRPr>
          </a:p>
          <a:p>
            <a:r>
              <a:rPr lang="vi-VN" sz="2800" dirty="0">
                <a:solidFill>
                  <a:srgbClr val="0000CC"/>
                </a:solidFill>
                <a:latin typeface="+mj-lt"/>
              </a:rPr>
              <a:t>Trong hương lúa mênh mông.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C9A991-5238-4C46-B05B-7995781D6580}"/>
              </a:ext>
            </a:extLst>
          </p:cNvPr>
          <p:cNvSpPr txBox="1"/>
          <p:nvPr/>
        </p:nvSpPr>
        <p:spPr>
          <a:xfrm>
            <a:off x="4921507" y="5468205"/>
            <a:ext cx="2479415" cy="57996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chemeClr val="tx1"/>
                </a:solidFill>
                <a:latin typeface="+mj-lt"/>
              </a:rPr>
              <a:t>(Bùi Minh Huế)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4C4469C-2779-49FB-8F5E-338A9CA3B0C9}"/>
              </a:ext>
            </a:extLst>
          </p:cNvPr>
          <p:cNvSpPr/>
          <p:nvPr/>
        </p:nvSpPr>
        <p:spPr>
          <a:xfrm>
            <a:off x="1493466" y="1307866"/>
            <a:ext cx="433370" cy="435857"/>
          </a:xfrm>
          <a:prstGeom prst="ellipse">
            <a:avLst/>
          </a:prstGeom>
          <a:solidFill>
            <a:srgbClr val="00B0F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EBB9BB9-6A88-4BFC-A6B8-D8511C3D161C}"/>
              </a:ext>
            </a:extLst>
          </p:cNvPr>
          <p:cNvSpPr/>
          <p:nvPr/>
        </p:nvSpPr>
        <p:spPr>
          <a:xfrm>
            <a:off x="1493466" y="3446911"/>
            <a:ext cx="433370" cy="435857"/>
          </a:xfrm>
          <a:prstGeom prst="ellipse">
            <a:avLst/>
          </a:prstGeom>
          <a:solidFill>
            <a:srgbClr val="00B0F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1F901D9-DB63-4BBC-8302-2D640C6126CC}"/>
              </a:ext>
            </a:extLst>
          </p:cNvPr>
          <p:cNvSpPr/>
          <p:nvPr/>
        </p:nvSpPr>
        <p:spPr>
          <a:xfrm>
            <a:off x="6387177" y="1350565"/>
            <a:ext cx="433370" cy="435857"/>
          </a:xfrm>
          <a:prstGeom prst="ellipse">
            <a:avLst/>
          </a:prstGeom>
          <a:solidFill>
            <a:srgbClr val="00B0F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E17F7B7-4A9C-486F-90D0-330E5D7AED8D}"/>
              </a:ext>
            </a:extLst>
          </p:cNvPr>
          <p:cNvSpPr/>
          <p:nvPr/>
        </p:nvSpPr>
        <p:spPr>
          <a:xfrm>
            <a:off x="6387177" y="3500440"/>
            <a:ext cx="433370" cy="435857"/>
          </a:xfrm>
          <a:prstGeom prst="ellipse">
            <a:avLst/>
          </a:prstGeom>
          <a:solidFill>
            <a:srgbClr val="00B0F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87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1" grpId="0" animBg="1"/>
      <p:bldP spid="12" grpId="0" animBg="1"/>
      <p:bldP spid="10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37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4E9DDC9-E934-4592-8C12-BC6B769B1494}"/>
              </a:ext>
            </a:extLst>
          </p:cNvPr>
          <p:cNvGrpSpPr/>
          <p:nvPr/>
        </p:nvGrpSpPr>
        <p:grpSpPr>
          <a:xfrm>
            <a:off x="694860" y="714134"/>
            <a:ext cx="10768972" cy="5834637"/>
            <a:chOff x="321547" y="1155560"/>
            <a:chExt cx="6260123" cy="3739908"/>
          </a:xfrm>
        </p:grpSpPr>
        <p:pic>
          <p:nvPicPr>
            <p:cNvPr id="1026" name="Picture 2" descr="kỹ thuật vẽ tranh phong cảnh _quê hương với những cánh đồng lúa chín _ sơn  dầu | Tổng hợp những bức tranh đẹp nhất">
              <a:extLst>
                <a:ext uri="{FF2B5EF4-FFF2-40B4-BE49-F238E27FC236}">
                  <a16:creationId xmlns:a16="http://schemas.microsoft.com/office/drawing/2014/main" id="{609FE20E-1AB5-49A0-8772-AD678A16FF6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24" r="9157"/>
            <a:stretch/>
          </p:blipFill>
          <p:spPr bwMode="auto">
            <a:xfrm>
              <a:off x="321547" y="1155560"/>
              <a:ext cx="6260123" cy="3739908"/>
            </a:xfrm>
            <a:prstGeom prst="roundRect">
              <a:avLst>
                <a:gd name="adj" fmla="val 22398"/>
              </a:avLst>
            </a:prstGeom>
            <a:noFill/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0E70CD7-86DF-4C93-9F3F-B972AFC47C3E}"/>
                </a:ext>
              </a:extLst>
            </p:cNvPr>
            <p:cNvSpPr/>
            <p:nvPr/>
          </p:nvSpPr>
          <p:spPr>
            <a:xfrm>
              <a:off x="3610277" y="1187539"/>
              <a:ext cx="452176" cy="452176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latin typeface="+mj-lt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68399AD-AE89-4EED-A460-06ADC397BD6D}"/>
              </a:ext>
            </a:extLst>
          </p:cNvPr>
          <p:cNvSpPr txBox="1"/>
          <p:nvPr/>
        </p:nvSpPr>
        <p:spPr>
          <a:xfrm>
            <a:off x="3301010" y="121221"/>
            <a:ext cx="5304225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b="1" dirty="0">
                <a:solidFill>
                  <a:srgbClr val="FF0000"/>
                </a:solidFill>
                <a:latin typeface="+mj-lt"/>
              </a:rPr>
              <a:t>CÁNH ĐỒNG QUÊ EM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4323E9-2EA2-4233-9B1F-98A1F577AFCE}"/>
              </a:ext>
            </a:extLst>
          </p:cNvPr>
          <p:cNvSpPr txBox="1"/>
          <p:nvPr/>
        </p:nvSpPr>
        <p:spPr>
          <a:xfrm>
            <a:off x="1833554" y="1272389"/>
            <a:ext cx="4281494" cy="3970318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0000CC"/>
                </a:solidFill>
                <a:latin typeface="+mj-lt"/>
              </a:rPr>
              <a:t>Bé theo mẹ ra đồng</a:t>
            </a:r>
          </a:p>
          <a:p>
            <a:r>
              <a:rPr lang="vi-VN" sz="2800" dirty="0">
                <a:solidFill>
                  <a:srgbClr val="0000CC"/>
                </a:solidFill>
                <a:latin typeface="+mj-lt"/>
              </a:rPr>
              <a:t>Vầng dương lên rực đỏ</a:t>
            </a:r>
          </a:p>
          <a:p>
            <a:r>
              <a:rPr lang="vi-VN" sz="2800" dirty="0">
                <a:solidFill>
                  <a:srgbClr val="0000CC"/>
                </a:solidFill>
                <a:latin typeface="+mj-lt"/>
              </a:rPr>
              <a:t>Muôn vàn kim cương nhỏ</a:t>
            </a:r>
          </a:p>
          <a:p>
            <a:r>
              <a:rPr lang="vi-VN" sz="2800" dirty="0">
                <a:solidFill>
                  <a:srgbClr val="0000CC"/>
                </a:solidFill>
                <a:latin typeface="+mj-lt"/>
              </a:rPr>
              <a:t>Lấp lánh ngọn cỏ hoa.</a:t>
            </a:r>
          </a:p>
          <a:p>
            <a:endParaRPr lang="vi-VN" sz="2800" dirty="0">
              <a:solidFill>
                <a:srgbClr val="0000CC"/>
              </a:solidFill>
              <a:latin typeface="+mj-lt"/>
            </a:endParaRPr>
          </a:p>
          <a:p>
            <a:r>
              <a:rPr lang="vi-VN" sz="2800" dirty="0">
                <a:solidFill>
                  <a:srgbClr val="0000CC"/>
                </a:solidFill>
                <a:latin typeface="+mj-lt"/>
              </a:rPr>
              <a:t>Nắng ban mai hiền hòa</a:t>
            </a:r>
          </a:p>
          <a:p>
            <a:r>
              <a:rPr lang="vi-VN" sz="2800" dirty="0">
                <a:solidFill>
                  <a:srgbClr val="0000CC"/>
                </a:solidFill>
                <a:latin typeface="+mj-lt"/>
              </a:rPr>
              <a:t>Tung lụa tơ vàng óng</a:t>
            </a:r>
          </a:p>
          <a:p>
            <a:r>
              <a:rPr lang="vi-VN" sz="2800" dirty="0">
                <a:solidFill>
                  <a:srgbClr val="0000CC"/>
                </a:solidFill>
                <a:latin typeface="+mj-lt"/>
              </a:rPr>
              <a:t>Trải lên muôn con sóng</a:t>
            </a:r>
          </a:p>
          <a:p>
            <a:r>
              <a:rPr lang="vi-VN" sz="2800" dirty="0">
                <a:solidFill>
                  <a:srgbClr val="0000CC"/>
                </a:solidFill>
                <a:latin typeface="+mj-lt"/>
              </a:rPr>
              <a:t>Dập dờn đồng lúa xanh.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1D8C6D-2DE7-4825-A122-BAE89977BE69}"/>
              </a:ext>
            </a:extLst>
          </p:cNvPr>
          <p:cNvSpPr txBox="1"/>
          <p:nvPr/>
        </p:nvSpPr>
        <p:spPr>
          <a:xfrm>
            <a:off x="6653845" y="1307866"/>
            <a:ext cx="4557541" cy="3970318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0000CC"/>
                </a:solidFill>
                <a:latin typeface="+mj-lt"/>
              </a:rPr>
              <a:t>Đàn chiền chiện bay quanh</a:t>
            </a:r>
          </a:p>
          <a:p>
            <a:r>
              <a:rPr lang="vi-VN" sz="2800" dirty="0">
                <a:solidFill>
                  <a:srgbClr val="0000CC"/>
                </a:solidFill>
                <a:latin typeface="+mj-lt"/>
              </a:rPr>
              <a:t>Hót tích ri tích rích</a:t>
            </a:r>
          </a:p>
          <a:p>
            <a:r>
              <a:rPr lang="vi-VN" sz="2800" dirty="0">
                <a:solidFill>
                  <a:srgbClr val="0000CC"/>
                </a:solidFill>
                <a:latin typeface="+mj-lt"/>
              </a:rPr>
              <a:t>Lũ châu chấu tinh nghịch</a:t>
            </a:r>
          </a:p>
          <a:p>
            <a:r>
              <a:rPr lang="vi-VN" sz="2800" dirty="0">
                <a:solidFill>
                  <a:srgbClr val="0000CC"/>
                </a:solidFill>
                <a:latin typeface="+mj-lt"/>
              </a:rPr>
              <a:t>Đu cỏ uống sương rơi.</a:t>
            </a:r>
          </a:p>
          <a:p>
            <a:endParaRPr lang="vi-VN" sz="2800" dirty="0">
              <a:solidFill>
                <a:srgbClr val="0000CC"/>
              </a:solidFill>
              <a:latin typeface="+mj-lt"/>
            </a:endParaRPr>
          </a:p>
          <a:p>
            <a:r>
              <a:rPr lang="vi-VN" sz="2800" dirty="0">
                <a:solidFill>
                  <a:srgbClr val="0000CC"/>
                </a:solidFill>
                <a:latin typeface="+mj-lt"/>
              </a:rPr>
              <a:t>Sóng xanh cuộn chân trời</a:t>
            </a:r>
          </a:p>
          <a:p>
            <a:r>
              <a:rPr lang="vi-VN" sz="2800" dirty="0">
                <a:solidFill>
                  <a:srgbClr val="0000CC"/>
                </a:solidFill>
                <a:latin typeface="+mj-lt"/>
              </a:rPr>
              <a:t>Cánh đồng như tranh vẽ</a:t>
            </a:r>
          </a:p>
          <a:p>
            <a:r>
              <a:rPr lang="vi-VN" sz="2800" dirty="0">
                <a:solidFill>
                  <a:srgbClr val="0000CC"/>
                </a:solidFill>
                <a:latin typeface="+mj-lt"/>
              </a:rPr>
              <a:t>Bé ngân nga hát khê</a:t>
            </a:r>
          </a:p>
          <a:p>
            <a:r>
              <a:rPr lang="vi-VN" sz="2800" dirty="0">
                <a:solidFill>
                  <a:srgbClr val="0000CC"/>
                </a:solidFill>
                <a:latin typeface="+mj-lt"/>
              </a:rPr>
              <a:t>Trong hương lúa mênh mông.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C9A991-5238-4C46-B05B-7995781D6580}"/>
              </a:ext>
            </a:extLst>
          </p:cNvPr>
          <p:cNvSpPr txBox="1"/>
          <p:nvPr/>
        </p:nvSpPr>
        <p:spPr>
          <a:xfrm>
            <a:off x="4807206" y="5468205"/>
            <a:ext cx="2479415" cy="57996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chemeClr val="tx1"/>
                </a:solidFill>
                <a:latin typeface="+mj-lt"/>
              </a:rPr>
              <a:t>(Bùi Minh Huế)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4C4469C-2779-49FB-8F5E-338A9CA3B0C9}"/>
              </a:ext>
            </a:extLst>
          </p:cNvPr>
          <p:cNvSpPr/>
          <p:nvPr/>
        </p:nvSpPr>
        <p:spPr>
          <a:xfrm>
            <a:off x="1379165" y="1307866"/>
            <a:ext cx="433370" cy="435857"/>
          </a:xfrm>
          <a:prstGeom prst="ellipse">
            <a:avLst/>
          </a:prstGeom>
          <a:solidFill>
            <a:srgbClr val="00B0F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EBB9BB9-6A88-4BFC-A6B8-D8511C3D161C}"/>
              </a:ext>
            </a:extLst>
          </p:cNvPr>
          <p:cNvSpPr/>
          <p:nvPr/>
        </p:nvSpPr>
        <p:spPr>
          <a:xfrm>
            <a:off x="1379165" y="3446911"/>
            <a:ext cx="433370" cy="435857"/>
          </a:xfrm>
          <a:prstGeom prst="ellipse">
            <a:avLst/>
          </a:prstGeom>
          <a:solidFill>
            <a:srgbClr val="00B0F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1F901D9-DB63-4BBC-8302-2D640C6126CC}"/>
              </a:ext>
            </a:extLst>
          </p:cNvPr>
          <p:cNvSpPr/>
          <p:nvPr/>
        </p:nvSpPr>
        <p:spPr>
          <a:xfrm>
            <a:off x="6272876" y="1350565"/>
            <a:ext cx="433370" cy="435857"/>
          </a:xfrm>
          <a:prstGeom prst="ellipse">
            <a:avLst/>
          </a:prstGeom>
          <a:solidFill>
            <a:srgbClr val="00B0F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E17F7B7-4A9C-486F-90D0-330E5D7AED8D}"/>
              </a:ext>
            </a:extLst>
          </p:cNvPr>
          <p:cNvSpPr/>
          <p:nvPr/>
        </p:nvSpPr>
        <p:spPr>
          <a:xfrm>
            <a:off x="6272876" y="3500440"/>
            <a:ext cx="433370" cy="435857"/>
          </a:xfrm>
          <a:prstGeom prst="ellipse">
            <a:avLst/>
          </a:prstGeom>
          <a:solidFill>
            <a:srgbClr val="00B0F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99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1" grpId="0" animBg="1"/>
      <p:bldP spid="12" grpId="0" animBg="1"/>
      <p:bldP spid="10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15497B-40DA-42C2-B463-ABA6AB8A0756}"/>
              </a:ext>
            </a:extLst>
          </p:cNvPr>
          <p:cNvSpPr txBox="1"/>
          <p:nvPr/>
        </p:nvSpPr>
        <p:spPr>
          <a:xfrm>
            <a:off x="3296249" y="478408"/>
            <a:ext cx="5304225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B131B1-9E91-487F-A0A0-66ED6B275009}"/>
              </a:ext>
            </a:extLst>
          </p:cNvPr>
          <p:cNvSpPr txBox="1"/>
          <p:nvPr/>
        </p:nvSpPr>
        <p:spPr>
          <a:xfrm>
            <a:off x="1857370" y="1429543"/>
            <a:ext cx="4281494" cy="4539191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b="1" dirty="0">
                <a:solidFill>
                  <a:srgbClr val="0000CC"/>
                </a:solidFill>
                <a:latin typeface="+mj-lt"/>
              </a:rPr>
              <a:t>Vầng dương </a:t>
            </a:r>
            <a:endParaRPr lang="en-US" sz="2800" b="1" dirty="0">
              <a:solidFill>
                <a:srgbClr val="0000CC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vi-VN" sz="2800" b="1" dirty="0">
                <a:solidFill>
                  <a:srgbClr val="0000CC"/>
                </a:solidFill>
                <a:latin typeface="+mj-lt"/>
              </a:rPr>
              <a:t>rực đỏ</a:t>
            </a:r>
          </a:p>
          <a:p>
            <a:pPr>
              <a:lnSpc>
                <a:spcPct val="150000"/>
              </a:lnSpc>
            </a:pPr>
            <a:r>
              <a:rPr lang="vi-VN" sz="2800" b="1" dirty="0">
                <a:solidFill>
                  <a:srgbClr val="0000CC"/>
                </a:solidFill>
                <a:latin typeface="+mj-lt"/>
              </a:rPr>
              <a:t>Lấp lánh</a:t>
            </a:r>
          </a:p>
          <a:p>
            <a:pPr>
              <a:lnSpc>
                <a:spcPct val="150000"/>
              </a:lnSpc>
            </a:pPr>
            <a:r>
              <a:rPr lang="vi-VN" sz="2800" b="1" dirty="0">
                <a:solidFill>
                  <a:srgbClr val="0000CC"/>
                </a:solidFill>
                <a:latin typeface="+mj-lt"/>
              </a:rPr>
              <a:t>lụa tơ </a:t>
            </a:r>
            <a:endParaRPr lang="en-US" sz="2800" b="1" dirty="0">
              <a:solidFill>
                <a:srgbClr val="0000CC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vi-VN" sz="2800" b="1" dirty="0">
                <a:solidFill>
                  <a:srgbClr val="0000CC"/>
                </a:solidFill>
                <a:latin typeface="+mj-lt"/>
              </a:rPr>
              <a:t>vàng óng</a:t>
            </a:r>
          </a:p>
          <a:p>
            <a:pPr>
              <a:lnSpc>
                <a:spcPct val="150000"/>
              </a:lnSpc>
            </a:pPr>
            <a:r>
              <a:rPr lang="vi-VN" sz="2800" b="1" dirty="0">
                <a:solidFill>
                  <a:srgbClr val="0000CC"/>
                </a:solidFill>
                <a:latin typeface="+mj-lt"/>
              </a:rPr>
              <a:t>Trải lên</a:t>
            </a:r>
          </a:p>
          <a:p>
            <a:pPr>
              <a:lnSpc>
                <a:spcPct val="150000"/>
              </a:lnSpc>
            </a:pPr>
            <a:r>
              <a:rPr lang="vi-VN" sz="2800" b="1" dirty="0">
                <a:solidFill>
                  <a:srgbClr val="0000CC"/>
                </a:solidFill>
                <a:latin typeface="+mj-lt"/>
              </a:rPr>
              <a:t>Dập dờn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EED401-2320-4690-AC17-1457C64108EA}"/>
              </a:ext>
            </a:extLst>
          </p:cNvPr>
          <p:cNvSpPr txBox="1"/>
          <p:nvPr/>
        </p:nvSpPr>
        <p:spPr>
          <a:xfrm>
            <a:off x="6677661" y="1465020"/>
            <a:ext cx="4557541" cy="4539191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 chiện bay quanh</a:t>
            </a:r>
          </a:p>
          <a:p>
            <a:pPr>
              <a:lnSpc>
                <a:spcPct val="150000"/>
              </a:lnSpc>
            </a:pP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 ri tích rích</a:t>
            </a:r>
          </a:p>
          <a:p>
            <a:pPr>
              <a:lnSpc>
                <a:spcPct val="150000"/>
              </a:lnSpc>
            </a:pP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 chấu</a:t>
            </a:r>
          </a:p>
          <a:p>
            <a:pPr>
              <a:lnSpc>
                <a:spcPct val="150000"/>
              </a:lnSpc>
            </a:pP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sương rơi</a:t>
            </a:r>
          </a:p>
          <a:p>
            <a:pPr>
              <a:lnSpc>
                <a:spcPct val="150000"/>
              </a:lnSpc>
            </a:pP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 xanh 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 trời</a:t>
            </a:r>
          </a:p>
          <a:p>
            <a:pPr>
              <a:lnSpc>
                <a:spcPct val="150000"/>
              </a:lnSpc>
            </a:pP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 vẽ</a:t>
            </a:r>
          </a:p>
        </p:txBody>
      </p:sp>
    </p:spTree>
    <p:extLst>
      <p:ext uri="{BB962C8B-B14F-4D97-AF65-F5344CB8AC3E}">
        <p14:creationId xmlns:p14="http://schemas.microsoft.com/office/powerpoint/2010/main" val="422686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228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818</TotalTime>
  <Words>1259</Words>
  <Application>Microsoft Office PowerPoint</Application>
  <PresentationFormat>Widescreen</PresentationFormat>
  <Paragraphs>253</Paragraphs>
  <Slides>24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Arial-Rounded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DELL</cp:lastModifiedBy>
  <cp:revision>90</cp:revision>
  <dcterms:created xsi:type="dcterms:W3CDTF">2021-07-20T01:55:21Z</dcterms:created>
  <dcterms:modified xsi:type="dcterms:W3CDTF">2025-05-17T11:03:20Z</dcterms:modified>
</cp:coreProperties>
</file>