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notesMasterIdLst>
    <p:notesMasterId r:id="rId14"/>
  </p:notesMasterIdLst>
  <p:sldIdLst>
    <p:sldId id="259" r:id="rId3"/>
    <p:sldId id="305" r:id="rId4"/>
    <p:sldId id="306" r:id="rId5"/>
    <p:sldId id="308" r:id="rId6"/>
    <p:sldId id="310" r:id="rId7"/>
    <p:sldId id="296" r:id="rId8"/>
    <p:sldId id="309" r:id="rId9"/>
    <p:sldId id="312" r:id="rId10"/>
    <p:sldId id="294" r:id="rId11"/>
    <p:sldId id="313" r:id="rId12"/>
    <p:sldId id="271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6"/>
    <a:srgbClr val="07060A"/>
    <a:srgbClr val="98D5CD"/>
    <a:srgbClr val="F6BABB"/>
    <a:srgbClr val="E4BBD6"/>
    <a:srgbClr val="F7C188"/>
    <a:srgbClr val="FFFAD9"/>
    <a:srgbClr val="E89A5C"/>
    <a:srgbClr val="DA8B37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60CB-74B6-48B0-895D-92CE252775C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AE1F7-BA3A-462C-8A7F-8DAAB0F4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918226" y="1165742"/>
            <a:ext cx="7941895" cy="123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09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12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1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53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7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0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72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76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2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49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66431" y="0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2"/>
                </a:solidFill>
                <a:latin typeface="+mj-lt"/>
              </a:rPr>
              <a:t>ÔN TẬP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8815755" y="461665"/>
            <a:ext cx="33762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>
                <a:solidFill>
                  <a:schemeClr val="accent2"/>
                </a:solidFill>
                <a:latin typeface="+mj-lt"/>
              </a:rPr>
              <a:t>ÔN </a:t>
            </a:r>
          </a:p>
          <a:p>
            <a:pPr algn="ctr"/>
            <a:r>
              <a:rPr lang="en-US" sz="6000">
                <a:solidFill>
                  <a:schemeClr val="accent2"/>
                </a:solidFill>
                <a:latin typeface="+mj-lt"/>
              </a:rPr>
              <a:t>TẬP </a:t>
            </a:r>
          </a:p>
          <a:p>
            <a:pPr algn="ctr"/>
            <a:r>
              <a:rPr lang="en-US" sz="6000">
                <a:solidFill>
                  <a:schemeClr val="accent2"/>
                </a:solidFill>
                <a:latin typeface="+mj-lt"/>
              </a:rPr>
              <a:t>THỰC </a:t>
            </a:r>
          </a:p>
          <a:p>
            <a:pPr algn="ctr"/>
            <a:r>
              <a:rPr lang="en-US" sz="6000">
                <a:solidFill>
                  <a:schemeClr val="accent2"/>
                </a:solidFill>
                <a:latin typeface="+mj-lt"/>
              </a:rPr>
              <a:t>HÀNH</a:t>
            </a:r>
          </a:p>
          <a:p>
            <a:pPr algn="ctr"/>
            <a:r>
              <a:rPr lang="en-US" sz="6000">
                <a:solidFill>
                  <a:schemeClr val="accent2"/>
                </a:solidFill>
                <a:latin typeface="+mj-lt"/>
              </a:rPr>
              <a:t>KĨ NĂNG</a:t>
            </a:r>
          </a:p>
          <a:p>
            <a:pPr algn="ctr"/>
            <a:r>
              <a:rPr lang="en-US" sz="6000">
                <a:solidFill>
                  <a:schemeClr val="accent2"/>
                </a:solidFill>
                <a:latin typeface="+mj-lt"/>
              </a:rPr>
              <a:t> HỌC KÌ II</a:t>
            </a:r>
            <a:endParaRPr lang="vi-VN" sz="6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920" y="3229897"/>
            <a:ext cx="5162592" cy="5162592"/>
          </a:xfrm>
          <a:prstGeom prst="rect">
            <a:avLst/>
          </a:prstGeom>
        </p:spPr>
      </p:pic>
      <p:sp>
        <p:nvSpPr>
          <p:cNvPr id="6" name="文本框 18"/>
          <p:cNvSpPr txBox="1"/>
          <p:nvPr/>
        </p:nvSpPr>
        <p:spPr>
          <a:xfrm>
            <a:off x="1323168" y="1216176"/>
            <a:ext cx="7990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Đạo Đức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738689" y="492329"/>
            <a:ext cx="1075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33440" y="2645779"/>
            <a:ext cx="8246743" cy="3824947"/>
            <a:chOff x="2791280" y="2870402"/>
            <a:chExt cx="8246743" cy="3824947"/>
          </a:xfrm>
        </p:grpSpPr>
        <p:pic>
          <p:nvPicPr>
            <p:cNvPr id="7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792092" cy="731157"/>
              <a:chOff x="3995808" y="4507239"/>
              <a:chExt cx="792092" cy="73115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115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792092" cy="731157"/>
              <a:chOff x="3995808" y="4507239"/>
              <a:chExt cx="792092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113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792092" cy="731157"/>
              <a:chOff x="3995808" y="4507239"/>
              <a:chExt cx="792092" cy="73115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114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792092" cy="731157"/>
              <a:chOff x="3995808" y="4507239"/>
              <a:chExt cx="792092" cy="7311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112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792092" cy="731157"/>
              <a:chOff x="3995808" y="4507239"/>
              <a:chExt cx="792092" cy="73115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966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111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6377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Địa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5771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thoại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34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9" y="578959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746553" y="1415572"/>
            <a:ext cx="583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  <a:p>
            <a:pPr algn="ctr"/>
            <a:r>
              <a:rPr lang="vi-VN" sz="72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</a:p>
          <a:p>
            <a:pPr algn="ctr"/>
            <a:r>
              <a:rPr lang="vi-VN" sz="72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</a:t>
            </a:r>
            <a:r>
              <a:rPr lang="vi-VN" sz="720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72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0FDAC7-8EE5-4489-B41F-570A0527EB4C}"/>
              </a:ext>
            </a:extLst>
          </p:cNvPr>
          <p:cNvSpPr txBox="1"/>
          <p:nvPr/>
        </p:nvSpPr>
        <p:spPr>
          <a:xfrm>
            <a:off x="2351583" y="99083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HP001 4 hàng" panose="020B0603050302020204" pitchFamily="34" charset="0"/>
              </a:rPr>
              <a:t>Thứ  ngày  tháng  năm 2022</a:t>
            </a:r>
            <a:endParaRPr lang="en-US" sz="3600" b="1" dirty="0">
              <a:solidFill>
                <a:schemeClr val="accent2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BCE27-6545-4B9E-AF66-99B538F5B932}"/>
              </a:ext>
            </a:extLst>
          </p:cNvPr>
          <p:cNvSpPr txBox="1"/>
          <p:nvPr/>
        </p:nvSpPr>
        <p:spPr>
          <a:xfrm>
            <a:off x="2351583" y="2304831"/>
            <a:ext cx="994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Ôn tập, thực hành kĩ năng học kì 2</a:t>
            </a:r>
            <a:endParaRPr lang="en-US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A1C999-14B1-4C6F-8C9F-3F7C33D2A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99" y="5042191"/>
            <a:ext cx="3171023" cy="1572571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0E5BFC20-46B0-4FE9-BA24-32B353EC2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0" y="4659239"/>
            <a:ext cx="1581185" cy="170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B9829E-3C37-4A57-A68F-A8FCD3B2FC89}"/>
              </a:ext>
            </a:extLst>
          </p:cNvPr>
          <p:cNvSpPr txBox="1"/>
          <p:nvPr/>
        </p:nvSpPr>
        <p:spPr>
          <a:xfrm>
            <a:off x="4500837" y="1611618"/>
            <a:ext cx="252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Đạo đức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17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707" r="27901"/>
          <a:stretch/>
        </p:blipFill>
        <p:spPr>
          <a:xfrm>
            <a:off x="-249596" y="391348"/>
            <a:ext cx="4691099" cy="6466652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/>
        </p:blipFill>
        <p:spPr>
          <a:xfrm>
            <a:off x="770732" y="3427612"/>
            <a:ext cx="2829748" cy="249860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/>
        </p:blipFill>
        <p:spPr>
          <a:xfrm>
            <a:off x="303300" y="202549"/>
            <a:ext cx="2648107" cy="2378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651" y="1537082"/>
            <a:ext cx="47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5"/>
                </a:solidFill>
                <a:latin typeface="Showcard Gothic" panose="04020904020102020604" pitchFamily="82" charset="0"/>
                <a:ea typeface="方正粗圆_GBK" pitchFamily="65" charset="-122"/>
              </a:rPr>
              <a:t>1</a:t>
            </a:r>
            <a:endParaRPr lang="zh-CN" altLang="en-US" sz="5400" dirty="0">
              <a:solidFill>
                <a:schemeClr val="accent5"/>
              </a:solidFill>
              <a:latin typeface="Showcard Gothic" panose="04020904020102020604" pitchFamily="82" charset="0"/>
              <a:ea typeface="方正粗圆_GBK" pitchFamily="65" charset="-122"/>
            </a:endParaRPr>
          </a:p>
        </p:txBody>
      </p:sp>
      <p:cxnSp>
        <p:nvCxnSpPr>
          <p:cNvPr id="6" name="12"/>
          <p:cNvCxnSpPr/>
          <p:nvPr/>
        </p:nvCxnSpPr>
        <p:spPr>
          <a:xfrm>
            <a:off x="2637033" y="1537082"/>
            <a:ext cx="2784309" cy="788529"/>
          </a:xfrm>
          <a:prstGeom prst="bentConnector3">
            <a:avLst>
              <a:gd name="adj1" fmla="val 7757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43"/>
          <p:cNvCxnSpPr/>
          <p:nvPr/>
        </p:nvCxnSpPr>
        <p:spPr>
          <a:xfrm flipV="1">
            <a:off x="2054836" y="4930568"/>
            <a:ext cx="2907359" cy="1649080"/>
          </a:xfrm>
          <a:prstGeom prst="bentConnector3">
            <a:avLst>
              <a:gd name="adj1" fmla="val 83259"/>
            </a:avLst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8350" y="4142039"/>
            <a:ext cx="50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0070C0"/>
                </a:solidFill>
                <a:latin typeface="Showcard Gothic" panose="04020904020102020604" pitchFamily="82" charset="0"/>
                <a:ea typeface="方正粗圆_GBK" pitchFamily="65" charset="-122"/>
              </a:rPr>
              <a:t>2</a:t>
            </a:r>
            <a:endParaRPr lang="zh-CN" altLang="en-US" sz="5400" b="1" dirty="0">
              <a:solidFill>
                <a:srgbClr val="0070C0"/>
              </a:solidFill>
              <a:latin typeface="Showcard Gothic" panose="04020904020102020604" pitchFamily="82" charset="0"/>
              <a:ea typeface="方正粗圆_GBK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20585212">
            <a:off x="796439" y="2379706"/>
            <a:ext cx="295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4239" y="1679280"/>
            <a:ext cx="650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Ôn tập kiến thức đã học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8850" y="4330403"/>
            <a:ext cx="658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Liên hệ bản thân về những điều đã học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空心弧 40"/>
          <p:cNvSpPr>
            <a:spLocks noChangeArrowheads="1"/>
          </p:cNvSpPr>
          <p:nvPr/>
        </p:nvSpPr>
        <p:spPr bwMode="auto">
          <a:xfrm rot="5400000">
            <a:off x="345902" y="1122620"/>
            <a:ext cx="4261166" cy="4262821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95235" tIns="47617" rIns="95235" bIns="47617" anchor="ctr"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直接连接符 52"/>
          <p:cNvSpPr>
            <a:spLocks noChangeShapeType="1"/>
          </p:cNvSpPr>
          <p:nvPr/>
        </p:nvSpPr>
        <p:spPr bwMode="auto">
          <a:xfrm>
            <a:off x="3072437" y="974191"/>
            <a:ext cx="1499790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" name="直接连接符 58"/>
          <p:cNvSpPr>
            <a:spLocks noChangeShapeType="1"/>
          </p:cNvSpPr>
          <p:nvPr/>
        </p:nvSpPr>
        <p:spPr bwMode="auto">
          <a:xfrm flipV="1">
            <a:off x="4697697" y="3393474"/>
            <a:ext cx="1778491" cy="752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59" name="直接连接符 62"/>
          <p:cNvCxnSpPr>
            <a:cxnSpLocks noChangeShapeType="1"/>
          </p:cNvCxnSpPr>
          <p:nvPr/>
        </p:nvCxnSpPr>
        <p:spPr bwMode="auto">
          <a:xfrm flipV="1">
            <a:off x="3874164" y="1612171"/>
            <a:ext cx="1598754" cy="1483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直接连接符 66"/>
          <p:cNvSpPr>
            <a:spLocks noChangeShapeType="1"/>
          </p:cNvSpPr>
          <p:nvPr/>
        </p:nvSpPr>
        <p:spPr bwMode="auto">
          <a:xfrm flipV="1">
            <a:off x="4343575" y="2496305"/>
            <a:ext cx="1829997" cy="55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1" name="组合 17"/>
          <p:cNvGrpSpPr/>
          <p:nvPr/>
        </p:nvGrpSpPr>
        <p:grpSpPr>
          <a:xfrm>
            <a:off x="796195" y="1476288"/>
            <a:ext cx="3468415" cy="34684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3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4" name="椭圆 21"/>
          <p:cNvSpPr/>
          <p:nvPr/>
        </p:nvSpPr>
        <p:spPr>
          <a:xfrm>
            <a:off x="2680980" y="832154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5" name="椭圆 22"/>
          <p:cNvSpPr/>
          <p:nvPr/>
        </p:nvSpPr>
        <p:spPr>
          <a:xfrm>
            <a:off x="3494319" y="1364315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6" name="椭圆 23"/>
          <p:cNvSpPr/>
          <p:nvPr/>
        </p:nvSpPr>
        <p:spPr>
          <a:xfrm>
            <a:off x="4091705" y="2148965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7" name="椭圆 24"/>
          <p:cNvSpPr/>
          <p:nvPr/>
        </p:nvSpPr>
        <p:spPr>
          <a:xfrm>
            <a:off x="4350670" y="3111340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C568950-4E58-4E16-9CB5-3DB9FAE92311}"/>
              </a:ext>
            </a:extLst>
          </p:cNvPr>
          <p:cNvSpPr txBox="1"/>
          <p:nvPr/>
        </p:nvSpPr>
        <p:spPr>
          <a:xfrm>
            <a:off x="730635" y="2464640"/>
            <a:ext cx="3541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tên các bài đạo đức đã học ở kì 2</a:t>
            </a:r>
          </a:p>
        </p:txBody>
      </p:sp>
      <p:sp>
        <p:nvSpPr>
          <p:cNvPr id="76" name="椭圆 23"/>
          <p:cNvSpPr/>
          <p:nvPr/>
        </p:nvSpPr>
        <p:spPr>
          <a:xfrm>
            <a:off x="4076697" y="4015479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7" name="椭圆 23"/>
          <p:cNvSpPr/>
          <p:nvPr/>
        </p:nvSpPr>
        <p:spPr>
          <a:xfrm>
            <a:off x="2179388" y="5144353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8" name="椭圆 24"/>
          <p:cNvSpPr/>
          <p:nvPr/>
        </p:nvSpPr>
        <p:spPr>
          <a:xfrm>
            <a:off x="3393642" y="4714035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9" name="直接连接符 58"/>
          <p:cNvSpPr>
            <a:spLocks noChangeShapeType="1"/>
          </p:cNvSpPr>
          <p:nvPr/>
        </p:nvSpPr>
        <p:spPr bwMode="auto">
          <a:xfrm flipV="1">
            <a:off x="4501489" y="4248220"/>
            <a:ext cx="1778491" cy="752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0" name="直接连接符 58"/>
          <p:cNvSpPr>
            <a:spLocks noChangeShapeType="1"/>
          </p:cNvSpPr>
          <p:nvPr/>
        </p:nvSpPr>
        <p:spPr bwMode="auto">
          <a:xfrm>
            <a:off x="3803451" y="4978483"/>
            <a:ext cx="2128380" cy="19217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1" name="直接连接符 58"/>
          <p:cNvSpPr>
            <a:spLocks noChangeShapeType="1"/>
          </p:cNvSpPr>
          <p:nvPr/>
        </p:nvSpPr>
        <p:spPr bwMode="auto">
          <a:xfrm>
            <a:off x="2374926" y="5674965"/>
            <a:ext cx="1767001" cy="62489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141927" y="457081"/>
            <a:ext cx="5912819" cy="636652"/>
            <a:chOff x="4908416" y="788613"/>
            <a:chExt cx="5912819" cy="760236"/>
          </a:xfrm>
        </p:grpSpPr>
        <p:sp>
          <p:nvSpPr>
            <p:cNvPr id="97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60314" y="894807"/>
              <a:ext cx="5060921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9: Cảm xúc của em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84638" y="1288625"/>
            <a:ext cx="6168893" cy="636652"/>
            <a:chOff x="4908416" y="788613"/>
            <a:chExt cx="6168893" cy="760236"/>
          </a:xfrm>
        </p:grpSpPr>
        <p:sp>
          <p:nvSpPr>
            <p:cNvPr id="100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26097" y="892437"/>
              <a:ext cx="5851212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10: Kiềm chế cảm xúc tiêu cực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59017" y="2177979"/>
            <a:ext cx="5750876" cy="636652"/>
            <a:chOff x="4908416" y="788613"/>
            <a:chExt cx="5750876" cy="760236"/>
          </a:xfrm>
        </p:grpSpPr>
        <p:sp>
          <p:nvSpPr>
            <p:cNvPr id="103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1326" y="908315"/>
              <a:ext cx="5667966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11: Tìm kiếm sự hỗ trợ khi ở nhà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390734" y="2982436"/>
            <a:ext cx="6172910" cy="636652"/>
            <a:chOff x="4826232" y="788613"/>
            <a:chExt cx="6172910" cy="760236"/>
          </a:xfrm>
        </p:grpSpPr>
        <p:sp>
          <p:nvSpPr>
            <p:cNvPr id="106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891768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26232" y="923719"/>
              <a:ext cx="6172910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12: Tìm kiếm sự hỗ trợ khi ở trường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916279" y="3913665"/>
            <a:ext cx="6791371" cy="636652"/>
            <a:chOff x="4765678" y="788613"/>
            <a:chExt cx="6791371" cy="760236"/>
          </a:xfrm>
        </p:grpSpPr>
        <p:sp>
          <p:nvSpPr>
            <p:cNvPr id="109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5" y="788613"/>
              <a:ext cx="6504627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65678" y="908731"/>
              <a:ext cx="6791371" cy="55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13: Tìm kiếm sự hỗ trợ ở nơi công cộng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572227" y="4784640"/>
            <a:ext cx="6247952" cy="636652"/>
            <a:chOff x="4831795" y="788613"/>
            <a:chExt cx="6247952" cy="760236"/>
          </a:xfrm>
        </p:grpSpPr>
        <p:sp>
          <p:nvSpPr>
            <p:cNvPr id="112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5" y="788613"/>
              <a:ext cx="6104683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831795" y="860394"/>
              <a:ext cx="6247952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14: Tìm hiểu quy định nơi công cộng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50299" y="5615135"/>
            <a:ext cx="6947971" cy="636652"/>
            <a:chOff x="4882018" y="788613"/>
            <a:chExt cx="6947971" cy="760236"/>
          </a:xfrm>
        </p:grpSpPr>
        <p:sp>
          <p:nvSpPr>
            <p:cNvPr id="115" name="isḻîḓè">
              <a:extLst>
                <a:ext uri="{FF2B5EF4-FFF2-40B4-BE49-F238E27FC236}">
                  <a16:creationId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6676834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882018" y="910643"/>
              <a:ext cx="6947971" cy="55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15: Em tuân thủ quy định nơi công cộng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6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0" y="-2589"/>
            <a:ext cx="2176970" cy="756480"/>
            <a:chOff x="694783" y="3073620"/>
            <a:chExt cx="4118023" cy="10333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783" y="3073620"/>
              <a:ext cx="3237063" cy="10333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25365" y="3350375"/>
              <a:ext cx="3687441" cy="54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6603" y="164455"/>
            <a:ext cx="10585397" cy="831630"/>
            <a:chOff x="2315497" y="261600"/>
            <a:chExt cx="10585397" cy="8316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B5BE0-68B5-6044-9F41-174A37510CC1}"/>
                </a:ext>
              </a:extLst>
            </p:cNvPr>
            <p:cNvGrpSpPr/>
            <p:nvPr/>
          </p:nvGrpSpPr>
          <p:grpSpPr>
            <a:xfrm>
              <a:off x="2315497" y="354566"/>
              <a:ext cx="10585397" cy="738664"/>
              <a:chOff x="569406" y="5723585"/>
              <a:chExt cx="10585397" cy="738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24593-08C3-254B-B0A6-8C374A2E0576}"/>
                  </a:ext>
                </a:extLst>
              </p:cNvPr>
              <p:cNvSpPr txBox="1"/>
              <p:nvPr/>
            </p:nvSpPr>
            <p:spPr>
              <a:xfrm flipH="1">
                <a:off x="1145567" y="5723585"/>
                <a:ext cx="100092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dấu      vào ô trống trước cách ứng xử phù hợp nhất.</a:t>
                </a:r>
                <a:r>
                  <a:rPr lang="vi-VN" sz="2800" b="1" i="1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b="1" i="1" dirty="0">
                  <a:ln w="0">
                    <a:noFill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345AAD12-8C72-274D-8CF8-AE2F865DA341}"/>
                  </a:ext>
                </a:extLst>
              </p:cNvPr>
              <p:cNvSpPr/>
              <p:nvPr/>
            </p:nvSpPr>
            <p:spPr>
              <a:xfrm>
                <a:off x="569406" y="5825254"/>
                <a:ext cx="576161" cy="535326"/>
              </a:xfrm>
              <a:prstGeom prst="wedgeEllipseCallout">
                <a:avLst>
                  <a:gd name="adj1" fmla="val -43505"/>
                  <a:gd name="adj2" fmla="val 55845"/>
                </a:avLst>
              </a:prstGeom>
              <a:solidFill>
                <a:srgbClr val="E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0" name="Picture 2" descr="Bright Green Tick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665C8C3A-AB32-BC4E-9DA3-EC64CC711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288" y="261600"/>
              <a:ext cx="615772" cy="64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046720" y="2933720"/>
            <a:ext cx="3856704" cy="3856297"/>
            <a:chOff x="1069258" y="3185652"/>
            <a:chExt cx="4616246" cy="3539613"/>
          </a:xfrm>
        </p:grpSpPr>
        <p:pic>
          <p:nvPicPr>
            <p:cNvPr id="16" name="Picture 2" descr="10 Bảo Tàng lịch sử nổi tiếng nhất ở Hà Nội - Vntrip.v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r="19168" b="14389"/>
            <a:stretch/>
          </p:blipFill>
          <p:spPr bwMode="auto">
            <a:xfrm>
              <a:off x="1069258" y="3185652"/>
              <a:ext cx="4616246" cy="340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806" y="4513007"/>
              <a:ext cx="2212258" cy="221225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07446" y="1053497"/>
            <a:ext cx="1000923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cùng Lan, Nam tới thăm bảo tàng quân đội, ở đó mọi người đang lắng nghe cô hướng dẫn viên nói về chiến công của bộ đội. Lan cười nói tự do. Em sẽ: </a:t>
            </a:r>
            <a:endParaRPr lang="vi-VN" sz="2800" dirty="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446" y="3204486"/>
            <a:ext cx="694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tình, cười nói cùng bạn.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cho bạn cười, nói còn mình nghe cô hướng dẫn viên nói.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nhở bạn cùng im lặng lắng nghe.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00354" y="3304599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72594" y="4560068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32765" y="5207422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88" y="5055366"/>
            <a:ext cx="615772" cy="6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0" y="-2589"/>
            <a:ext cx="2176970" cy="756480"/>
            <a:chOff x="694783" y="3073620"/>
            <a:chExt cx="4118023" cy="10333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783" y="3073620"/>
              <a:ext cx="3237063" cy="10333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25365" y="3350375"/>
              <a:ext cx="3687441" cy="54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6603" y="164455"/>
            <a:ext cx="10585397" cy="751801"/>
            <a:chOff x="2315497" y="261600"/>
            <a:chExt cx="10585397" cy="7518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B5BE0-68B5-6044-9F41-174A37510CC1}"/>
                </a:ext>
              </a:extLst>
            </p:cNvPr>
            <p:cNvGrpSpPr/>
            <p:nvPr/>
          </p:nvGrpSpPr>
          <p:grpSpPr>
            <a:xfrm>
              <a:off x="2315497" y="354566"/>
              <a:ext cx="10585397" cy="658835"/>
              <a:chOff x="569406" y="5723585"/>
              <a:chExt cx="10585397" cy="65883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24593-08C3-254B-B0A6-8C374A2E0576}"/>
                  </a:ext>
                </a:extLst>
              </p:cNvPr>
              <p:cNvSpPr txBox="1"/>
              <p:nvPr/>
            </p:nvSpPr>
            <p:spPr>
              <a:xfrm flipH="1">
                <a:off x="1145567" y="5723585"/>
                <a:ext cx="1000923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dấu      vào ô trống trước cách ứng xử phù hợp nhất.</a:t>
                </a:r>
                <a:r>
                  <a:rPr lang="vi-VN" sz="2800" b="1" i="1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b="1" i="1" dirty="0">
                  <a:ln w="0">
                    <a:noFill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345AAD12-8C72-274D-8CF8-AE2F865DA341}"/>
                  </a:ext>
                </a:extLst>
              </p:cNvPr>
              <p:cNvSpPr/>
              <p:nvPr/>
            </p:nvSpPr>
            <p:spPr>
              <a:xfrm>
                <a:off x="569406" y="5825254"/>
                <a:ext cx="576161" cy="535326"/>
              </a:xfrm>
              <a:prstGeom prst="wedgeEllipseCallout">
                <a:avLst>
                  <a:gd name="adj1" fmla="val -43505"/>
                  <a:gd name="adj2" fmla="val 55845"/>
                </a:avLst>
              </a:prstGeom>
              <a:solidFill>
                <a:srgbClr val="E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0" name="Picture 2" descr="Bright Green Tick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665C8C3A-AB32-BC4E-9DA3-EC64CC711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288" y="261600"/>
              <a:ext cx="615772" cy="64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07446" y="857440"/>
            <a:ext cx="10766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Đang giờ vui chơi ở trường, em nhìn thấy Nam, Minh đuổi nhau làm em lớp một bị ngã. Nam và Minh tiếp tục đuổi nhau. Em sẽ: </a:t>
            </a:r>
            <a:endParaRPr lang="vi-VN" sz="2800" dirty="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75" y="2295041"/>
            <a:ext cx="7918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Chạy tới nhắc Nam, Minh xin lỡi em bé.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Mặc kệ em bé ngã và cũng không nói gì với hai bạn.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Chạy tới đỡ em bé và đưa xuống phòng y tế.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tới đỡ em bé, nhắc nhở hai bạn và cùng đưa em bé tới phòng y tế.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76970" y="3737174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87382" y="2363939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63885" y="5650058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37" y="5500384"/>
            <a:ext cx="615772" cy="6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50" y="2625348"/>
            <a:ext cx="3552250" cy="354752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955954" y="4301691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2614402" y="333766"/>
            <a:ext cx="8024387" cy="669464"/>
            <a:chOff x="569406" y="5629695"/>
            <a:chExt cx="8024387" cy="6694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7" y="5629695"/>
              <a:ext cx="7448226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sẽ làm gì trong mỗi tình huống sau.</a:t>
              </a:r>
              <a:r>
                <a:rPr lang="vi-VN" sz="2800" i="1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763833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7108" y="0"/>
            <a:ext cx="2094482" cy="1072430"/>
            <a:chOff x="-175668" y="3472413"/>
            <a:chExt cx="2740788" cy="127445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75668" y="3472413"/>
              <a:ext cx="2677424" cy="127445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519492" y="3871899"/>
              <a:ext cx="2045628" cy="47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30369" y="1081791"/>
            <a:ext cx="1000923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Bố mẹ đi vắng, một người lạ đến nói là bác ở quê lên chơi, nói em mở cửa. Em sẽ: ………………………………………......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Lớp em có một bạn mới đến. Em sẽ: ………………………...</a:t>
            </a:r>
            <a:r>
              <a:rPr lang="vi-VN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E6A1C999-14B1-4C6F-8C9F-3F7C33D2A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" y="5071688"/>
            <a:ext cx="3171023" cy="157257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54551" y="3228846"/>
            <a:ext cx="4380436" cy="1647283"/>
            <a:chOff x="1454551" y="3228846"/>
            <a:chExt cx="4380436" cy="1647283"/>
          </a:xfrm>
        </p:grpSpPr>
        <p:sp>
          <p:nvSpPr>
            <p:cNvPr id="21" name="Cloud Callout 20"/>
            <p:cNvSpPr/>
            <p:nvPr/>
          </p:nvSpPr>
          <p:spPr>
            <a:xfrm>
              <a:off x="1646344" y="3228846"/>
              <a:ext cx="3910632" cy="1647283"/>
            </a:xfrm>
            <a:prstGeom prst="cloudCallout">
              <a:avLst>
                <a:gd name="adj1" fmla="val -37427"/>
                <a:gd name="adj2" fmla="val 66976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1BCFA4-B7D3-4521-9B4D-B29EB61F31AE}"/>
                </a:ext>
              </a:extLst>
            </p:cNvPr>
            <p:cNvSpPr txBox="1"/>
            <p:nvPr/>
          </p:nvSpPr>
          <p:spPr>
            <a:xfrm>
              <a:off x="1454551" y="3582634"/>
              <a:ext cx="4380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 4</a:t>
              </a:r>
            </a:p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Thời gian 3 phút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9" name="图片 46087" descr="1-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1854" y="3605326"/>
            <a:ext cx="2145995" cy="1882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F5FE653D-EE40-4583-B274-014E4B050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13247" y="5217176"/>
            <a:ext cx="2539018" cy="14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2295270" y="219880"/>
            <a:ext cx="10585397" cy="738664"/>
            <a:chOff x="569406" y="5723585"/>
            <a:chExt cx="10585397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7" y="5723585"/>
              <a:ext cx="10009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sẽ làm gì trong mỗi tình huống sau.</a:t>
              </a:r>
              <a:r>
                <a:rPr lang="vi-VN" sz="2800" i="1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582342" y="2131161"/>
            <a:ext cx="4932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 mẹ đi vắng, một người lạ đến nói là bác ở quê lên chơi, nói em mở cửa. Em sẽ: </a:t>
            </a:r>
          </a:p>
          <a:p>
            <a:pPr algn="just"/>
            <a:endParaRPr lang="en-US" sz="280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171" y="3475564"/>
            <a:ext cx="48120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mở cửa và gọi hỏi bố mẹ, nếu bố mẹ nói là bác ở quê lên chơi thì em sẽ mở cửa cho bác.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582342" y="1044655"/>
            <a:ext cx="5516009" cy="5378249"/>
            <a:chOff x="1180397" y="1040585"/>
            <a:chExt cx="10892689" cy="527656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1040585"/>
              <a:ext cx="10040451" cy="4832159"/>
              <a:chOff x="768927" y="1778050"/>
              <a:chExt cx="5340928" cy="237524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778050"/>
                <a:ext cx="5340928" cy="2375244"/>
                <a:chOff x="768927" y="1778050"/>
                <a:chExt cx="5340928" cy="2375244"/>
              </a:xfrm>
            </p:grpSpPr>
            <p:sp>
              <p:nvSpPr>
                <p:cNvPr id="88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18643" y="1856064"/>
                  <a:ext cx="1269423" cy="476680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89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778050"/>
                  <a:ext cx="5340928" cy="2375244"/>
                  <a:chOff x="4875791" y="1025097"/>
                  <a:chExt cx="1252993" cy="1365240"/>
                </a:xfrm>
              </p:grpSpPr>
              <p:sp>
                <p:nvSpPr>
                  <p:cNvPr id="91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2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3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1025097"/>
                    <a:ext cx="1252993" cy="136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4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5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6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7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8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9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00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90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075383" y="1811586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112295" y="1856263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62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63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65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6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7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8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9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0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1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2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3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4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5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6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7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8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9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0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1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2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3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4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5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64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01" name="Google Shape;1039;p42">
            <a:extLst>
              <a:ext uri="{FF2B5EF4-FFF2-40B4-BE49-F238E27FC236}">
                <a16:creationId xmlns:a16="http://schemas.microsoft.com/office/drawing/2014/main" id="{2F1B10DD-64BF-0842-9507-AF50667E1A10}"/>
              </a:ext>
            </a:extLst>
          </p:cNvPr>
          <p:cNvSpPr/>
          <p:nvPr/>
        </p:nvSpPr>
        <p:spPr>
          <a:xfrm rot="20594821">
            <a:off x="5771735" y="4626082"/>
            <a:ext cx="56895" cy="186629"/>
          </a:xfrm>
          <a:custGeom>
            <a:avLst/>
            <a:gdLst/>
            <a:ahLst/>
            <a:cxnLst/>
            <a:rect l="l" t="t" r="r" b="b"/>
            <a:pathLst>
              <a:path w="1307" h="2130" extrusionOk="0">
                <a:moveTo>
                  <a:pt x="1018" y="1"/>
                </a:moveTo>
                <a:cubicBezTo>
                  <a:pt x="944" y="1"/>
                  <a:pt x="872" y="40"/>
                  <a:pt x="832" y="134"/>
                </a:cubicBezTo>
                <a:cubicBezTo>
                  <a:pt x="594" y="689"/>
                  <a:pt x="317" y="1244"/>
                  <a:pt x="79" y="1798"/>
                </a:cubicBezTo>
                <a:cubicBezTo>
                  <a:pt x="1" y="1981"/>
                  <a:pt x="164" y="2130"/>
                  <a:pt x="318" y="2130"/>
                </a:cubicBezTo>
                <a:cubicBezTo>
                  <a:pt x="397" y="2130"/>
                  <a:pt x="474" y="2090"/>
                  <a:pt x="515" y="1996"/>
                </a:cubicBezTo>
                <a:cubicBezTo>
                  <a:pt x="752" y="1442"/>
                  <a:pt x="990" y="887"/>
                  <a:pt x="1228" y="332"/>
                </a:cubicBezTo>
                <a:cubicBezTo>
                  <a:pt x="1306" y="149"/>
                  <a:pt x="1160" y="1"/>
                  <a:pt x="1018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" name="Google Shape;1039;p42">
            <a:extLst>
              <a:ext uri="{FF2B5EF4-FFF2-40B4-BE49-F238E27FC236}">
                <a16:creationId xmlns:a16="http://schemas.microsoft.com/office/drawing/2014/main" id="{2F1B10DD-64BF-0842-9507-AF50667E1A10}"/>
              </a:ext>
            </a:extLst>
          </p:cNvPr>
          <p:cNvSpPr/>
          <p:nvPr/>
        </p:nvSpPr>
        <p:spPr>
          <a:xfrm rot="20594821">
            <a:off x="5924135" y="4778482"/>
            <a:ext cx="56895" cy="186629"/>
          </a:xfrm>
          <a:custGeom>
            <a:avLst/>
            <a:gdLst/>
            <a:ahLst/>
            <a:cxnLst/>
            <a:rect l="l" t="t" r="r" b="b"/>
            <a:pathLst>
              <a:path w="1307" h="2130" extrusionOk="0">
                <a:moveTo>
                  <a:pt x="1018" y="1"/>
                </a:moveTo>
                <a:cubicBezTo>
                  <a:pt x="944" y="1"/>
                  <a:pt x="872" y="40"/>
                  <a:pt x="832" y="134"/>
                </a:cubicBezTo>
                <a:cubicBezTo>
                  <a:pt x="594" y="689"/>
                  <a:pt x="317" y="1244"/>
                  <a:pt x="79" y="1798"/>
                </a:cubicBezTo>
                <a:cubicBezTo>
                  <a:pt x="1" y="1981"/>
                  <a:pt x="164" y="2130"/>
                  <a:pt x="318" y="2130"/>
                </a:cubicBezTo>
                <a:cubicBezTo>
                  <a:pt x="397" y="2130"/>
                  <a:pt x="474" y="2090"/>
                  <a:pt x="515" y="1996"/>
                </a:cubicBezTo>
                <a:cubicBezTo>
                  <a:pt x="752" y="1442"/>
                  <a:pt x="990" y="887"/>
                  <a:pt x="1228" y="332"/>
                </a:cubicBezTo>
                <a:cubicBezTo>
                  <a:pt x="1306" y="149"/>
                  <a:pt x="1160" y="1"/>
                  <a:pt x="1018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6104179" y="1044655"/>
            <a:ext cx="5516009" cy="5378249"/>
            <a:chOff x="1180397" y="1040585"/>
            <a:chExt cx="10892689" cy="5276562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1040585"/>
              <a:ext cx="10040451" cy="4832159"/>
              <a:chOff x="768927" y="1778050"/>
              <a:chExt cx="5340928" cy="2375244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778050"/>
                <a:ext cx="5340928" cy="2375244"/>
                <a:chOff x="768927" y="1778050"/>
                <a:chExt cx="5340928" cy="2375244"/>
              </a:xfrm>
            </p:grpSpPr>
            <p:sp>
              <p:nvSpPr>
                <p:cNvPr id="131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18643" y="1856064"/>
                  <a:ext cx="1269423" cy="476680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132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778050"/>
                  <a:ext cx="5340928" cy="2375244"/>
                  <a:chOff x="4875791" y="1025097"/>
                  <a:chExt cx="1252993" cy="1365240"/>
                </a:xfrm>
              </p:grpSpPr>
              <p:sp>
                <p:nvSpPr>
                  <p:cNvPr id="134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5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6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1025097"/>
                    <a:ext cx="1252993" cy="136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7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8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9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0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1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2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3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133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075383" y="1811586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179987" y="1937363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05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106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8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9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0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1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2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3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4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5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6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7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8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9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0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1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2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3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4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5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6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7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8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107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212015" y="2312002"/>
            <a:ext cx="49341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em có một bạn mới đến. Em sẽ: ………………………...</a:t>
            </a:r>
            <a:r>
              <a:rPr lang="vi-VN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44119" y="3506026"/>
            <a:ext cx="4723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kết bạn, giới thiệu các bạn trong lớp với bạn. </a:t>
            </a:r>
          </a:p>
        </p:txBody>
      </p:sp>
    </p:spTree>
    <p:extLst>
      <p:ext uri="{BB962C8B-B14F-4D97-AF65-F5344CB8AC3E}">
        <p14:creationId xmlns:p14="http://schemas.microsoft.com/office/powerpoint/2010/main" val="38240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685755" y="181608"/>
            <a:ext cx="10646046" cy="1307537"/>
            <a:chOff x="221886" y="5540289"/>
            <a:chExt cx="10646046" cy="13075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866800" y="5540289"/>
              <a:ext cx="10001132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cần chuẩn bị những gì cho bản thân khi cần sự trợ giúp trong những hoàn cảnh ở nhà, ở trường, ở nơi công cộng, …..</a:t>
              </a:r>
              <a:r>
                <a:rPr lang="vi-VN" sz="2800" i="1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221886" y="5564860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716271" y="1325090"/>
            <a:ext cx="11270215" cy="5619729"/>
            <a:chOff x="802872" y="803671"/>
            <a:chExt cx="11270214" cy="55134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802872" y="803671"/>
              <a:ext cx="10624796" cy="4877088"/>
              <a:chOff x="568106" y="1661595"/>
              <a:chExt cx="5651765" cy="239732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568106" y="1661595"/>
                <a:ext cx="5651765" cy="2397329"/>
                <a:chOff x="568106" y="1661595"/>
                <a:chExt cx="5651765" cy="2397329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774491" y="1661595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568106" y="1681201"/>
                  <a:ext cx="5651765" cy="2377723"/>
                  <a:chOff x="4828678" y="969430"/>
                  <a:chExt cx="1325916" cy="1366665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28678" y="969430"/>
                    <a:ext cx="1325916" cy="1312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212726" y="1724080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016252" y="1817958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Em cần: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973835" y="2429610"/>
            <a:ext cx="10070066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 thái độ bình tĩnh, tìm đúng người, kể rõ sự việc.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 ở nhà, em tìm kiếm sự hỗ trợ từ ông bà, cha mẹ, …..</a:t>
            </a:r>
            <a:endParaRPr lang="vi-VN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 ở trường, em tìm sự hỗ trợ từ thầy cô, bạn bè và những người xung quanh.</a:t>
            </a:r>
            <a:endParaRPr lang="vi-VN" sz="2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363" y="4745353"/>
            <a:ext cx="3938568" cy="21759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9608" y="4743141"/>
            <a:ext cx="3557104" cy="210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7DAEC73-BE20-4764-8FC4-964B2AE904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2" y="4936225"/>
            <a:ext cx="3532088" cy="19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8811062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628</Words>
  <Application>Microsoft Office PowerPoint</Application>
  <PresentationFormat>Widescreen</PresentationFormat>
  <Paragraphs>75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HP001 4 hàng</vt:lpstr>
      <vt:lpstr>Showcard Gothic</vt:lpstr>
      <vt:lpstr>Times New Roman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201</cp:revision>
  <dcterms:created xsi:type="dcterms:W3CDTF">2021-06-11T02:39:36Z</dcterms:created>
  <dcterms:modified xsi:type="dcterms:W3CDTF">2025-05-17T16:38:33Z</dcterms:modified>
</cp:coreProperties>
</file>