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  <p:sldMasterId id="2147483705" r:id="rId3"/>
    <p:sldMasterId id="2147483717" r:id="rId4"/>
  </p:sldMasterIdLst>
  <p:notesMasterIdLst>
    <p:notesMasterId r:id="rId37"/>
  </p:notesMasterIdLst>
  <p:sldIdLst>
    <p:sldId id="351" r:id="rId5"/>
    <p:sldId id="257" r:id="rId6"/>
    <p:sldId id="300" r:id="rId7"/>
    <p:sldId id="301" r:id="rId8"/>
    <p:sldId id="302" r:id="rId9"/>
    <p:sldId id="336" r:id="rId10"/>
    <p:sldId id="305" r:id="rId11"/>
    <p:sldId id="342" r:id="rId12"/>
    <p:sldId id="354" r:id="rId13"/>
    <p:sldId id="340" r:id="rId14"/>
    <p:sldId id="353" r:id="rId15"/>
    <p:sldId id="333" r:id="rId16"/>
    <p:sldId id="321" r:id="rId17"/>
    <p:sldId id="355" r:id="rId18"/>
    <p:sldId id="337" r:id="rId19"/>
    <p:sldId id="338" r:id="rId20"/>
    <p:sldId id="356" r:id="rId21"/>
    <p:sldId id="341" r:id="rId22"/>
    <p:sldId id="339" r:id="rId23"/>
    <p:sldId id="357" r:id="rId24"/>
    <p:sldId id="310" r:id="rId25"/>
    <p:sldId id="312" r:id="rId26"/>
    <p:sldId id="290" r:id="rId27"/>
    <p:sldId id="326" r:id="rId28"/>
    <p:sldId id="329" r:id="rId29"/>
    <p:sldId id="330" r:id="rId30"/>
    <p:sldId id="323" r:id="rId31"/>
    <p:sldId id="315" r:id="rId32"/>
    <p:sldId id="318" r:id="rId33"/>
    <p:sldId id="352" r:id="rId34"/>
    <p:sldId id="2750" r:id="rId35"/>
    <p:sldId id="283" r:id="rId36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55" d="100"/>
          <a:sy n="55" d="100"/>
        </p:scale>
        <p:origin x="1042" y="53"/>
      </p:cViewPr>
      <p:guideLst>
        <p:guide orient="horz" pos="2904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24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2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0C931-EB57-4A23-93B1-3B8D93366B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10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0C931-EB57-4A23-93B1-3B8D93366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91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21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89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1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471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56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7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5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16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981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92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8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2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8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4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0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3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5062148" y="8290164"/>
            <a:ext cx="975467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625519">
              <a:buClr>
                <a:srgbClr val="000000"/>
              </a:buClr>
            </a:pPr>
            <a:fld id="{00000000-1234-1234-1234-123412341234}" type="slidenum">
              <a:rPr lang="en" sz="2489" kern="0" smtClean="0">
                <a:solidFill>
                  <a:srgbClr val="000000"/>
                </a:solidFill>
                <a:cs typeface="Arial"/>
                <a:sym typeface="Arial"/>
              </a:rPr>
              <a:pPr defTabSz="1625519">
                <a:buClr>
                  <a:srgbClr val="000000"/>
                </a:buClr>
              </a:pPr>
              <a:t>‹#›</a:t>
            </a:fld>
            <a:endParaRPr lang="en" sz="248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735774" y="-70648"/>
            <a:ext cx="11547009" cy="923543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39649" y="1"/>
            <a:ext cx="5771319" cy="2261884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9261048" y="8175249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5105788" y="6841047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2583637" y="7947492"/>
            <a:ext cx="523324" cy="32941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4680765" y="4167269"/>
            <a:ext cx="523311" cy="32941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6461445" y="8212098"/>
            <a:ext cx="454503" cy="286092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12525066" y="154104"/>
            <a:ext cx="35894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11573356" y="1130943"/>
            <a:ext cx="5634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9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21" y="1971209"/>
            <a:ext cx="8128420" cy="70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96695" y="1976339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3849305" y="728450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9261048" y="728450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635830" y="5727074"/>
            <a:ext cx="454503" cy="286092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4952570" y="138504"/>
            <a:ext cx="779100" cy="490437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380599" y="8032155"/>
            <a:ext cx="358704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22044" tIns="61023" rIns="122044" bIns="61023" anchor="ctr" anchorCtr="0"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12868716" y="8553753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98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43438" y="282427"/>
            <a:ext cx="15587573" cy="8551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489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12868716" y="8553753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540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93911" y="259599"/>
            <a:ext cx="3212800" cy="2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7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205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8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7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9.wdp"/><Relationship Id="rId5" Type="http://schemas.openxmlformats.org/officeDocument/2006/relationships/image" Target="../media/image25.png"/><Relationship Id="rId10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microsoft.com/office/2007/relationships/hdphoto" Target="../media/hdphoto1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png"/><Relationship Id="rId5" Type="http://schemas.microsoft.com/office/2007/relationships/hdphoto" Target="../media/hdphoto10.wdp"/><Relationship Id="rId4" Type="http://schemas.openxmlformats.org/officeDocument/2006/relationships/image" Target="../media/image48.png"/><Relationship Id="rId9" Type="http://schemas.microsoft.com/office/2007/relationships/hdphoto" Target="../media/hdphoto1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472016" y="457200"/>
            <a:ext cx="15309851" cy="8231715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Shape 18">
            <a:extLst>
              <a:ext uri="{FF2B5EF4-FFF2-40B4-BE49-F238E27FC236}">
                <a16:creationId xmlns:a16="http://schemas.microsoft.com/office/drawing/2014/main" id="{11FC17EF-7CC2-4D5B-9FF0-23384E6BC399}"/>
              </a:ext>
            </a:extLst>
          </p:cNvPr>
          <p:cNvSpPr/>
          <p:nvPr/>
        </p:nvSpPr>
        <p:spPr>
          <a:xfrm>
            <a:off x="5039983" y="3834697"/>
            <a:ext cx="7364816" cy="1017583"/>
          </a:xfrm>
          <a:prstGeom prst="roundRect">
            <a:avLst>
              <a:gd name="adj" fmla="val 50000"/>
            </a:avLst>
          </a:prstGeom>
          <a:solidFill>
            <a:srgbClr val="559AA9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1219170">
              <a:defRPr/>
            </a:pPr>
            <a:r>
              <a:rPr lang="en-US" sz="5333" b="1" ker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MÔN: TIẾNG VIỆT </a:t>
            </a:r>
            <a:endParaRPr sz="5333" b="1" kern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43CBF4-552E-10AF-0F5D-7A11C14A478B}"/>
              </a:ext>
            </a:extLst>
          </p:cNvPr>
          <p:cNvSpPr/>
          <p:nvPr/>
        </p:nvSpPr>
        <p:spPr>
          <a:xfrm>
            <a:off x="4310850" y="2233436"/>
            <a:ext cx="8441092" cy="1149033"/>
          </a:xfrm>
          <a:prstGeom prst="rect">
            <a:avLst/>
          </a:prstGeom>
          <a:noFill/>
        </p:spPr>
        <p:txBody>
          <a:bodyPr spcFirstLastPara="1" wrap="none" lIns="162560" tIns="81280" rIns="162560" bIns="81280" numCol="1">
            <a:spAutoFit/>
          </a:bodyPr>
          <a:lstStyle/>
          <a:p>
            <a:pPr algn="ctr" defTabSz="1219170">
              <a:defRPr/>
            </a:pPr>
            <a:r>
              <a:rPr lang="en-US" sz="6400" b="1">
                <a:ln w="22225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  <a:endParaRPr lang="en-US" sz="6400" b="1" dirty="0">
              <a:ln w="22225">
                <a:solidFill>
                  <a:srgbClr val="5B9BD5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A26AA3-A009-2DD1-7A62-9C9C9A0386F2}"/>
              </a:ext>
            </a:extLst>
          </p:cNvPr>
          <p:cNvSpPr txBox="1"/>
          <p:nvPr/>
        </p:nvSpPr>
        <p:spPr>
          <a:xfrm>
            <a:off x="4228262" y="5174003"/>
            <a:ext cx="8176537" cy="1272056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 defTabSz="1219170"/>
            <a:r>
              <a:rPr lang="en-US" sz="7200" b="1">
                <a:ln w="31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LỚP 2</a:t>
            </a:r>
            <a:endParaRPr lang="en-US" sz="7200" b="1" dirty="0">
              <a:ln w="3175">
                <a:solidFill>
                  <a:prstClr val="white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 nót: </a:t>
            </a:r>
            <a:r>
              <a:rPr lang="en-US" altLang="zh-CN" sz="4267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rất cẩn thận cho đẹp.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2" descr="Kids Writing Homework Cartoon Elements PNG White Transparent And Clipart  Image For Free Download - Lovepik | 401738342">
            <a:extLst>
              <a:ext uri="{FF2B5EF4-FFF2-40B4-BE49-F238E27FC236}">
                <a16:creationId xmlns:a16="http://schemas.microsoft.com/office/drawing/2014/main" id="{53C50592-FCE8-AE9B-4BEE-3E78B16E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3750" y1="52167" x2="37250" y2="51167"/>
                        <a14:foregroundMark x1="43750" y1="50167" x2="43750" y2="50167"/>
                        <a14:foregroundMark x1="43917" y1="50167" x2="43917" y2="50167"/>
                        <a14:foregroundMark x1="28583" y1="51333" x2="36250" y2="51417"/>
                        <a14:foregroundMark x1="36250" y1="51417" x2="44917" y2="50667"/>
                        <a14:foregroundMark x1="56917" y1="36000" x2="54917" y2="39500"/>
                        <a14:foregroundMark x1="54917" y1="39500" x2="54917" y2="39500"/>
                        <a14:foregroundMark x1="54917" y1="39667" x2="54917" y2="39667"/>
                        <a14:foregroundMark x1="47417" y1="50333" x2="42917" y2="53000"/>
                        <a14:foregroundMark x1="42917" y1="53167" x2="38417" y2="54667"/>
                        <a14:foregroundMark x1="31417" y1="50000" x2="31417" y2="50000"/>
                        <a14:foregroundMark x1="31583" y1="50000" x2="41250" y2="47000"/>
                        <a14:foregroundMark x1="41250" y1="47000" x2="41250" y2="47000"/>
                        <a14:foregroundMark x1="42583" y1="46667" x2="42583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54" y="1485170"/>
            <a:ext cx="7691090" cy="769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24C540B-670A-8A76-2437-6984B5962026}"/>
              </a:ext>
            </a:extLst>
          </p:cNvPr>
          <p:cNvSpPr/>
          <p:nvPr/>
        </p:nvSpPr>
        <p:spPr>
          <a:xfrm>
            <a:off x="10637520" y="1455120"/>
            <a:ext cx="5273040" cy="3550686"/>
          </a:xfrm>
          <a:prstGeom prst="clou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câu có chứa từ nắn nót?</a:t>
            </a:r>
          </a:p>
        </p:txBody>
      </p:sp>
    </p:spTree>
    <p:extLst>
      <p:ext uri="{BB962C8B-B14F-4D97-AF65-F5344CB8AC3E}">
        <p14:creationId xmlns:p14="http://schemas.microsoft.com/office/powerpoint/2010/main" val="7061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852" y="724545"/>
            <a:ext cx="15732235" cy="839351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 buổi sáng, sóc lấy một tờ giấy và viết th</a:t>
            </a:r>
            <a:r>
              <a:rPr lang="vi-VN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 kiến. Sóc nắn nót ghi: “Tớ nhớ cậu.”. Một c</a:t>
            </a:r>
            <a:r>
              <a:rPr lang="vi-VN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gió </a:t>
            </a:r>
            <a:r>
              <a:rPr lang="vi-VN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ngang qua mang theo lá th</a:t>
            </a:r>
            <a:r>
              <a:rPr lang="vi-VN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Chiều hôm </a:t>
            </a:r>
            <a:r>
              <a:rPr lang="vi-VN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kiến </a:t>
            </a:r>
            <a:r>
              <a:rPr lang="vi-VN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dạo trong rừng. Một lá th</a:t>
            </a:r>
            <a:r>
              <a:rPr lang="vi-VN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nhè nhẹ bay xuống. Kiến reo lên: “A, th</a:t>
            </a:r>
            <a:r>
              <a:rPr lang="vi-VN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của sóc!” Hôm sau, kiến ngồi bên thềm và viết th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 sóc. Kiến không biêt làm sao cho sóc biết mình rất nhớ bạn. Cậu viết: “Chào sóc!”. Nh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kiến không 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chào sóc. Cậu bèn viết một lá th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khác: “Sóc thân mến!”. Nh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của kiến. Lấy một tờ giấy mới, kiến ghi: “Sóc 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Cứ thế, cậu cặm cụi viết 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viết lại trong nhiều giờ liền.</a:t>
            </a:r>
          </a:p>
          <a:p>
            <a:pPr indent="463550"/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lâu sau, sóc nhận 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một lá th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kiến gửi 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Th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viết: “Sóc </a:t>
            </a:r>
            <a:r>
              <a:rPr lang="vi-VN" sz="4000" b="1"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40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tớ cũng nhớ cậu!”.</a:t>
            </a:r>
          </a:p>
          <a:p>
            <a:pPr indent="463550"/>
            <a:endParaRPr lang="en-US" sz="4000" b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defTabSz="12289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601808"/>
            <a:ext cx="740468" cy="81178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A11B69-1CB9-70F8-21F8-B092604AFDB8}"/>
              </a:ext>
            </a:extLst>
          </p:cNvPr>
          <p:cNvSpPr txBox="1"/>
          <p:nvPr/>
        </p:nvSpPr>
        <p:spPr>
          <a:xfrm>
            <a:off x="10630194" y="5596777"/>
            <a:ext cx="38040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 cụi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3221D-119D-73FF-A610-9824BFE25712}"/>
              </a:ext>
            </a:extLst>
          </p:cNvPr>
          <p:cNvSpPr txBox="1"/>
          <p:nvPr/>
        </p:nvSpPr>
        <p:spPr>
          <a:xfrm>
            <a:off x="5513090" y="8159821"/>
            <a:ext cx="6574136" cy="830997"/>
          </a:xfrm>
          <a:prstGeom prst="rect">
            <a:avLst/>
          </a:prstGeom>
          <a:solidFill>
            <a:srgbClr val="FAD6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Cặm cụi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là gì?</a:t>
            </a:r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806600" y="1704146"/>
            <a:ext cx="110496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chỉ,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miệt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mài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việc</a:t>
            </a:r>
            <a:r>
              <a:rPr lang="en-US" altLang="zh-CN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What Kids Read At Hamilton Grange – The Hamilton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2735262"/>
            <a:ext cx="7967133" cy="5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812352" y="1015349"/>
            <a:ext cx="5608288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0978" y="2004316"/>
            <a:ext cx="15733582" cy="1830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 không biết làm sao cho sóc biết mình rất nhớ bạn.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45293" y="4330326"/>
            <a:ext cx="14542407" cy="18301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492740" y="2546438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5331077" y="2538051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466775" y="2572279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935514" y="4383218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32339" y="5164645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08353" y="5146239"/>
            <a:ext cx="123986" cy="853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marL="0" marR="0" lvl="0" indent="463550" algn="just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marL="0" marR="0" lvl="0" indent="463550" algn="l" defTabSz="12289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8794D2-77FC-1D65-4A1D-6C1761AE124B}"/>
              </a:ext>
            </a:extLst>
          </p:cNvPr>
          <p:cNvCxnSpPr>
            <a:cxnSpLocks/>
          </p:cNvCxnSpPr>
          <p:nvPr/>
        </p:nvCxnSpPr>
        <p:spPr>
          <a:xfrm flipH="1">
            <a:off x="2820353" y="4806760"/>
            <a:ext cx="194310" cy="495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BA0198-C4F5-A11D-C155-029BF0D896F2}"/>
              </a:ext>
            </a:extLst>
          </p:cNvPr>
          <p:cNvCxnSpPr>
            <a:cxnSpLocks/>
          </p:cNvCxnSpPr>
          <p:nvPr/>
        </p:nvCxnSpPr>
        <p:spPr>
          <a:xfrm flipH="1">
            <a:off x="6430328" y="4806760"/>
            <a:ext cx="194310" cy="495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83A643-AC45-84DE-FA43-929011303BBE}"/>
              </a:ext>
            </a:extLst>
          </p:cNvPr>
          <p:cNvCxnSpPr>
            <a:cxnSpLocks/>
          </p:cNvCxnSpPr>
          <p:nvPr/>
        </p:nvCxnSpPr>
        <p:spPr>
          <a:xfrm flipH="1">
            <a:off x="6515550" y="4798072"/>
            <a:ext cx="194310" cy="495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75140D-859C-C16F-4EC6-04CB09D47821}"/>
              </a:ext>
            </a:extLst>
          </p:cNvPr>
          <p:cNvCxnSpPr>
            <a:cxnSpLocks/>
          </p:cNvCxnSpPr>
          <p:nvPr/>
        </p:nvCxnSpPr>
        <p:spPr>
          <a:xfrm flipH="1">
            <a:off x="2901316" y="6265178"/>
            <a:ext cx="194310" cy="495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9C40F4A-88FF-B0DF-44B7-7D9C66AE2172}"/>
              </a:ext>
            </a:extLst>
          </p:cNvPr>
          <p:cNvCxnSpPr>
            <a:cxnSpLocks/>
          </p:cNvCxnSpPr>
          <p:nvPr/>
        </p:nvCxnSpPr>
        <p:spPr>
          <a:xfrm flipH="1">
            <a:off x="7040827" y="6265177"/>
            <a:ext cx="194310" cy="495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DC0DA2-EDAB-5E5F-8206-783F54FD97FF}"/>
              </a:ext>
            </a:extLst>
          </p:cNvPr>
          <p:cNvCxnSpPr>
            <a:cxnSpLocks/>
          </p:cNvCxnSpPr>
          <p:nvPr/>
        </p:nvCxnSpPr>
        <p:spPr>
          <a:xfrm flipH="1">
            <a:off x="6963225" y="6248586"/>
            <a:ext cx="194310" cy="495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08535" y="792017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3" y="69504"/>
            <a:ext cx="14275600" cy="91324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2418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kumimoji="0" lang="zh-CN" alt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339764" y="94879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97" y="349515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8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99" y="-20797"/>
            <a:ext cx="14275600" cy="91324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" y="0"/>
            <a:ext cx="16187943" cy="9144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13" y="347840"/>
            <a:ext cx="12589813" cy="805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8101" y="3810981"/>
            <a:ext cx="14937354" cy="2418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</a:t>
            </a:r>
            <a:r>
              <a:rPr kumimoji="0" lang="en-US" altLang="zh-CN" sz="11500" b="1" i="0" u="none" strike="noStrike" kern="120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đọc</a:t>
            </a:r>
            <a:endParaRPr kumimoji="0" lang="zh-CN" alt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50" y="1790449"/>
            <a:ext cx="2626455" cy="25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49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56432-B894-1331-4F87-D803A73AC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3AE5E2D9-D0B4-A66C-A231-744A8D7CE2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73108" y="3124574"/>
            <a:ext cx="9858126" cy="4076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duy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endParaRPr kumimoji="0" lang="zh-CN" alt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11ACE2F7-75BC-A366-9139-4399AF6653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73108" y="1638592"/>
            <a:ext cx="9858126" cy="13062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altLang="zh-CN" sz="6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  <a:endParaRPr kumimoji="0" lang="zh-CN" alt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50321" y="8799182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71753" y="3227191"/>
            <a:ext cx="10614142" cy="2092378"/>
            <a:chOff x="9550524" y="819859"/>
            <a:chExt cx="5461704" cy="842766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50524" y="819859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92533" y="86690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42935" y="3323188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798330"/>
            <a:ext cx="12733867" cy="1272056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7200" b="1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72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đề: Niềm vui tuổi thơ 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10684" y="3391122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09048" y="3567449"/>
            <a:ext cx="9006796" cy="105846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7C26935-6F74-AF5C-9C47-181D4A355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5486187" y="4926189"/>
            <a:ext cx="8394211" cy="3734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629" y="190251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281" y="5767695"/>
            <a:ext cx="3801183" cy="3621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95375" y="45517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9" y="635220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3362193" y="776203"/>
            <a:ext cx="1017482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6342" y="1793296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Đọc đúng các từ ngữ, đọc rõ ràng câu chuyện Tớ nhớ cậu.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342" y="3411164"/>
            <a:ext cx="13265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 được nội dung bài đọc, nhận biết được tình bạn thân thiết và cách duy trì tình bạn.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717" y="5540475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Học sinh thêm yêu sách và có thêm cảm hứng để đọc sách.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8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06858" y="2389759"/>
            <a:ext cx="111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66797" r="18633" b="19531"/>
          <a:stretch/>
        </p:blipFill>
        <p:spPr bwMode="auto">
          <a:xfrm>
            <a:off x="3788943" y="4096791"/>
            <a:ext cx="8109398" cy="3345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đồng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ý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47726" y="1753796"/>
            <a:ext cx="1178054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88" t="52734" r="18911" b="23633"/>
          <a:stretch/>
        </p:blipFill>
        <p:spPr bwMode="auto">
          <a:xfrm>
            <a:off x="2564423" y="2998622"/>
            <a:ext cx="9381693" cy="4174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872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Vì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5345" y="1764231"/>
            <a:ext cx="10935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phải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nhiều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gửi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37001" y="5149543"/>
            <a:ext cx="10754054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Các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thường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làm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̀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tình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thiết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32" y="4982785"/>
            <a:ext cx="1509309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Theo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593187"/>
            <a:ext cx="117805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Nếu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của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sẽ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hoặc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Có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giận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giư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̃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hứa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vai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kiến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để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và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chào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lúc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tay.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35" t="58039" r="17277" b="19530"/>
          <a:stretch/>
        </p:blipFill>
        <p:spPr bwMode="auto">
          <a:xfrm>
            <a:off x="3306650" y="2045781"/>
            <a:ext cx="9642699" cy="608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" y="6868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099084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1" y="1858315"/>
            <a:ext cx="1025966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sẽ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với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0398" y="2984455"/>
            <a:ext cx="9479801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chuyển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một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trường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khác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7547" y="5229234"/>
            <a:ext cx="9479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Tan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học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em về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trước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còn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ở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lại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chờ bố mẹ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đón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629" y="190251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281" y="5767695"/>
            <a:ext cx="3801183" cy="3621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95375" y="45517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9" y="635220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3362193" y="776203"/>
            <a:ext cx="1017482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 defTabSz="1219170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 CẦU CẦN ĐẠT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6342" y="1793296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Đọc đúng các từ ngữ, đọc rõ ràng câu chuyện Tớ nhớ cậu.</a:t>
            </a:r>
          </a:p>
          <a:p>
            <a:pPr defTabSz="1219170"/>
            <a:endParaRPr lang="vi-VN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342" y="3411164"/>
            <a:ext cx="13265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được nội dung bài đọc, nhận biết được tình bạn thân thiết và cách duy trì tình bạn.</a:t>
            </a:r>
          </a:p>
          <a:p>
            <a:pPr algn="just" defTabSz="1219170"/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717" y="5540475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Học sinh thêm yêu sách và có thêm cảm hứng để đọc sách.</a:t>
            </a:r>
          </a:p>
          <a:p>
            <a:pPr algn="just" defTabSz="1219170"/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8629" y="-103663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281" y="5767695"/>
            <a:ext cx="3801183" cy="36210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495375" y="4551741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9" y="635220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4A361-2B78-E8A1-AFA9-C2848773C8E6}"/>
              </a:ext>
            </a:extLst>
          </p:cNvPr>
          <p:cNvSpPr txBox="1"/>
          <p:nvPr/>
        </p:nvSpPr>
        <p:spPr>
          <a:xfrm>
            <a:off x="3362193" y="776203"/>
            <a:ext cx="1017482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YÊU CẦU CẦN ĐẠT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6342" y="1793296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Đọc đúng các từ ngữ, đọc rõ ràng câu chuyện Tớ nhớ cậu.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6342" y="3411164"/>
            <a:ext cx="13265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 được nội dung bài đọc, nhận biết được tình bạn thân thiết và cách duy trì tình bạn.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717" y="5540475"/>
            <a:ext cx="13265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Học sinh thêm yêu sách và có thêm cảm hứng để đọc sách.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08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35467" y="6299200"/>
            <a:ext cx="16241485" cy="28448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336838" y="4103479"/>
            <a:ext cx="4199467" cy="54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695009" y="378869"/>
            <a:ext cx="4442055" cy="24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721100" y="3257630"/>
            <a:ext cx="11119698" cy="337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defTabSz="1219170">
              <a:buFontTx/>
              <a:buChar char="-"/>
              <a:defRPr/>
            </a:pPr>
            <a:r>
              <a:rPr lang="en-US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lại bài.</a:t>
            </a:r>
          </a:p>
          <a:p>
            <a:pPr marL="685800" indent="-685800" defTabSz="1219170">
              <a:buFontTx/>
              <a:buChar char="-"/>
              <a:defRPr/>
            </a:pPr>
            <a:r>
              <a:rPr lang="en-US"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Tớ nhớ cậu (Tiết 2).</a:t>
            </a:r>
          </a:p>
        </p:txBody>
      </p:sp>
      <p:pic>
        <p:nvPicPr>
          <p:cNvPr id="2050" name="Picture 2" descr="phim hoạt hình - Phim hoạt hình mặt trời véc tơ liệu png tải về - Miễn phí  trong suốt Cảm Xúc png Tải về.">
            <a:extLst>
              <a:ext uri="{FF2B5EF4-FFF2-40B4-BE49-F238E27FC236}">
                <a16:creationId xmlns:a16="http://schemas.microsoft.com/office/drawing/2014/main" id="{F812B8C4-B56F-4B21-6A74-6788A308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3556" y1="27073" x2="29444" y2="32683"/>
                        <a14:foregroundMark x1="39556" y1="17317" x2="40333" y2="25854"/>
                        <a14:foregroundMark x1="55333" y1="18902" x2="55556" y2="25854"/>
                        <a14:foregroundMark x1="68111" y1="23659" x2="65222" y2="28171"/>
                        <a14:foregroundMark x1="17556" y1="41951" x2="26778" y2="44634"/>
                        <a14:foregroundMark x1="17111" y1="62195" x2="25778" y2="57439"/>
                        <a14:foregroundMark x1="31111" y1="75244" x2="36000" y2="69878"/>
                        <a14:foregroundMark x1="48556" y1="80244" x2="49556" y2="73049"/>
                        <a14:foregroundMark x1="65000" y1="77561" x2="61333" y2="69878"/>
                        <a14:foregroundMark x1="76889" y1="68049" x2="69333" y2="61951"/>
                        <a14:foregroundMark x1="73222" y1="51341" x2="84556" y2="53415"/>
                        <a14:foregroundMark x1="71000" y1="39634" x2="80444" y2="3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1" y="276923"/>
            <a:ext cx="4199468" cy="382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732" y="3193446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cùng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i.pinimg.com/564x/c5/14/68/c5146895b96c281e4da8e559aa42f99c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1264353"/>
            <a:ext cx="8140428" cy="6477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0798" y="5352871"/>
            <a:ext cx="7167643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bạn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cảm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thấy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́ </a:t>
            </a:r>
            <a:r>
              <a:rPr lang="en-US" sz="4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nào</a:t>
            </a:r>
            <a:r>
              <a:rPr lang="en-US" sz="4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NHỚ CẬU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333273"/>
            <a:ext cx="15732235" cy="711573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nhè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reo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“A,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thềm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biêt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thế vẫn không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i!”.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cặm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do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i,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</a:t>
            </a:r>
          </a:p>
          <a:p>
            <a:pPr indent="463550">
              <a:lnSpc>
                <a:spcPct val="120000"/>
              </a:lnSpc>
            </a:pP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35229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59695" y="2904955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335579" y="4319421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008535" y="7920179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7630" y="3129300"/>
            <a:ext cx="3650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nắn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2126" y="4606973"/>
            <a:ext cx="3515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cặm</a:t>
            </a:r>
            <a:r>
              <a:rPr lang="en-US" sz="6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cụi</a:t>
            </a:r>
            <a:endParaRPr lang="en-US" sz="6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852" y="1720533"/>
            <a:ext cx="15732235" cy="619964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Kiến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Kiến nói: “Cậu phải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xuyên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gật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12289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720533"/>
            <a:ext cx="740468" cy="81178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64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852" y="1720533"/>
            <a:ext cx="15732235" cy="619964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Một buổi sáng, sóc lấy một tờ giấy và viết th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 kiến. Sóc nắn nót ghi: “Tớ nhớ cậu.”. Một c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gió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ngang qua mang theo lá th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Chiều hôm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kiến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dạo trong rừng. Một lá th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nhè nhẹ bay xuống. Kiến reo lên: “A, th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của sóc!”</a:t>
            </a:r>
          </a:p>
          <a:p>
            <a:pPr marL="0" marR="0" lvl="0" indent="463550" algn="l" defTabSz="12289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720533"/>
            <a:ext cx="740468" cy="81178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1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A11B69-1CB9-70F8-21F8-B092604AFDB8}"/>
              </a:ext>
            </a:extLst>
          </p:cNvPr>
          <p:cNvSpPr txBox="1"/>
          <p:nvPr/>
        </p:nvSpPr>
        <p:spPr>
          <a:xfrm>
            <a:off x="7993696" y="2651771"/>
            <a:ext cx="38040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just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 nót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3221D-119D-73FF-A610-9824BFE25712}"/>
              </a:ext>
            </a:extLst>
          </p:cNvPr>
          <p:cNvSpPr txBox="1"/>
          <p:nvPr/>
        </p:nvSpPr>
        <p:spPr>
          <a:xfrm>
            <a:off x="4605379" y="7310235"/>
            <a:ext cx="6262283" cy="1107996"/>
          </a:xfrm>
          <a:prstGeom prst="rect">
            <a:avLst/>
          </a:prstGeom>
          <a:solidFill>
            <a:srgbClr val="FAD6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Nắn nót </a:t>
            </a: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 gì?</a:t>
            </a:r>
            <a:endParaRPr kumimoji="0" lang="vi-VN" sz="6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3583</TotalTime>
  <Words>2300</Words>
  <Application>Microsoft Office PowerPoint</Application>
  <PresentationFormat>Custom</PresentationFormat>
  <Paragraphs>131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等线</vt:lpstr>
      <vt:lpstr>等线 Light</vt:lpstr>
      <vt:lpstr>微软雅黑</vt:lpstr>
      <vt:lpstr>Arial</vt:lpstr>
      <vt:lpstr>Calibri</vt:lpstr>
      <vt:lpstr>Calibri Light</vt:lpstr>
      <vt:lpstr>Times New Roman</vt:lpstr>
      <vt:lpstr>UTM Cookies</vt:lpstr>
      <vt:lpstr>Office Theme</vt:lpstr>
      <vt:lpstr>千图网拥有20W+精美PPT模板 更多PPT模板下载至：www.58pic.com/office/ppt​​</vt:lpstr>
      <vt:lpstr>1_Office Theme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120</cp:revision>
  <dcterms:created xsi:type="dcterms:W3CDTF">2021-05-31T08:31:14Z</dcterms:created>
  <dcterms:modified xsi:type="dcterms:W3CDTF">2025-02-26T02:04:01Z</dcterms:modified>
</cp:coreProperties>
</file>