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9" r:id="rId3"/>
  </p:sldMasterIdLst>
  <p:notesMasterIdLst>
    <p:notesMasterId r:id="rId13"/>
  </p:notesMasterIdLst>
  <p:sldIdLst>
    <p:sldId id="271" r:id="rId4"/>
    <p:sldId id="275" r:id="rId5"/>
    <p:sldId id="266" r:id="rId6"/>
    <p:sldId id="268" r:id="rId7"/>
    <p:sldId id="267" r:id="rId8"/>
    <p:sldId id="269" r:id="rId9"/>
    <p:sldId id="270" r:id="rId10"/>
    <p:sldId id="276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BB5AF-BA85-4E33-903B-BAF1CCD57BEA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5250F-9CBB-405E-9C3B-E3A2AF8C8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8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300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025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6156D-592E-4B4D-8772-D689FB057AF4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939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051885" y="5025030"/>
            <a:ext cx="7976326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KÍNH TRỌNG</a:t>
            </a:r>
            <a:r>
              <a:rPr kumimoji="0" lang="en-US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</a:t>
            </a: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6288" y="471706"/>
            <a:ext cx="5501158" cy="550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0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678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8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834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35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50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129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973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62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35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51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 userDrawn="1"/>
        </p:nvGrpSpPr>
        <p:grpSpPr>
          <a:xfrm>
            <a:off x="340636" y="254000"/>
            <a:ext cx="2816950" cy="1489289"/>
            <a:chOff x="569798" y="1124402"/>
            <a:chExt cx="2816950" cy="148928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688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4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33500"/>
            <a:ext cx="5384800" cy="3771900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33500"/>
            <a:ext cx="5384800" cy="3771900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37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82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4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9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1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44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43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86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 userDrawn="1"/>
        </p:nvGrpSpPr>
        <p:grpSpPr>
          <a:xfrm>
            <a:off x="433342" y="358589"/>
            <a:ext cx="2816950" cy="1288726"/>
            <a:chOff x="500062" y="2851475"/>
            <a:chExt cx="2816950" cy="12887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1951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 userDrawn="1"/>
        </p:nvGrpSpPr>
        <p:grpSpPr>
          <a:xfrm>
            <a:off x="309388" y="254280"/>
            <a:ext cx="2677424" cy="1274454"/>
            <a:chOff x="479771" y="4186500"/>
            <a:chExt cx="2677424" cy="127445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863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8926313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354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36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397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680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8011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75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F4B88-0EC8-4759-AFDB-04A1030A6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23D73-EDE4-4FDE-910A-EC2ABCBD3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45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1097280" rtl="0" eaLnBrk="1" latinLnBrk="0" hangingPunct="1"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097280" rtl="0" eaLnBrk="1" latinLnBrk="0" hangingPunct="1">
        <a:spcBef>
          <a:spcPct val="20000"/>
        </a:spcBef>
        <a:buFont typeface="Arial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0000"/>
        </a:spcBef>
        <a:buFont typeface="Arial" pitchFamily="34" charset="0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576" y="195944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4A88BC"/>
                  </a:solidFill>
                </a:ln>
                <a:solidFill>
                  <a:srgbClr val="FFFFFF"/>
                </a:solidFill>
                <a:effectLst>
                  <a:glow rad="101600">
                    <a:srgbClr val="A2CF9D">
                      <a:satMod val="175000"/>
                      <a:alpha val="40000"/>
                    </a:srgbClr>
                  </a:glow>
                </a:effectLst>
                <a:uLnTx/>
                <a:uFillTx/>
                <a:ea typeface="+mn-ea"/>
                <a:cs typeface="+mn-cs"/>
              </a:rPr>
              <a:t>Bài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4A88BC"/>
                  </a:solidFill>
                </a:ln>
                <a:solidFill>
                  <a:srgbClr val="FFFFFF"/>
                </a:solidFill>
                <a:effectLst>
                  <a:glow rad="101600">
                    <a:srgbClr val="A2CF9D">
                      <a:satMod val="175000"/>
                      <a:alpha val="40000"/>
                    </a:srgbClr>
                  </a:glow>
                </a:effectLst>
                <a:uLnTx/>
                <a:uFillTx/>
                <a:ea typeface="+mn-ea"/>
                <a:cs typeface="+mn-cs"/>
              </a:rPr>
              <a:t>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087156"/>
            <a:ext cx="663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3D77A8"/>
                  </a:solidFill>
                </a:ln>
                <a:solidFill>
                  <a:srgbClr val="4A88BC"/>
                </a:solidFill>
                <a:effectLst/>
                <a:uLnTx/>
                <a:uFillTx/>
                <a:ea typeface="+mn-ea"/>
                <a:cs typeface="+mn-cs"/>
              </a:rPr>
              <a:t>KÍNH </a:t>
            </a:r>
            <a:r>
              <a:rPr kumimoji="0" lang="en-US" sz="4800" b="0" i="0" u="none" strike="noStrike" kern="1200" cap="none" spc="0" normalizeH="0" baseline="0" noProof="0">
                <a:ln>
                  <a:solidFill>
                    <a:srgbClr val="3D77A8"/>
                  </a:solidFill>
                </a:ln>
                <a:solidFill>
                  <a:srgbClr val="4A88BC"/>
                </a:solidFill>
                <a:effectLst/>
                <a:uLnTx/>
                <a:uFillTx/>
                <a:ea typeface="+mn-ea"/>
                <a:cs typeface="+mn-cs"/>
              </a:rPr>
              <a:t>TRỌNG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solidFill>
                    <a:srgbClr val="3D77A8"/>
                  </a:solidFill>
                </a:ln>
                <a:solidFill>
                  <a:srgbClr val="4A88BC"/>
                </a:solidFill>
                <a:effectLst/>
                <a:uLnTx/>
                <a:uFillTx/>
                <a:ea typeface="+mn-ea"/>
                <a:cs typeface="+mn-cs"/>
              </a:rPr>
              <a:t>THẦY 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3D77A8"/>
                  </a:solidFill>
                </a:ln>
                <a:solidFill>
                  <a:srgbClr val="4A88BC"/>
                </a:solidFill>
                <a:effectLst/>
                <a:uLnTx/>
                <a:uFillTx/>
                <a:ea typeface="+mn-ea"/>
                <a:cs typeface="+mn-cs"/>
              </a:rPr>
              <a:t>GIÁO, CÔ GIÁO</a:t>
            </a:r>
          </a:p>
        </p:txBody>
      </p:sp>
    </p:spTree>
    <p:extLst>
      <p:ext uri="{BB962C8B-B14F-4D97-AF65-F5344CB8AC3E}">
        <p14:creationId xmlns:p14="http://schemas.microsoft.com/office/powerpoint/2010/main" val="4125176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918" y="223755"/>
            <a:ext cx="6651742" cy="855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67"/>
              </a:spcBef>
              <a:defRPr/>
            </a:pPr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</a:t>
            </a:r>
            <a:endParaRPr lang="vi-VN" sz="4400" b="1" dirty="0">
              <a:solidFill>
                <a:srgbClr val="FF000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67563" y="1324406"/>
            <a:ext cx="8816776" cy="2418580"/>
            <a:chOff x="2262744" y="1494923"/>
            <a:chExt cx="8016240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vi-VN" sz="2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vi-VN" sz="2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24217" y="2973347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954107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Nhận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biết và nêu được một số biểu hiện của sự kính trọng thầy giáo, cô giáo</a:t>
            </a:r>
            <a:endParaRPr lang="zh-CN" altLang="en-US" sz="26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154504" y="2934114"/>
            <a:ext cx="8288195" cy="112646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hành động và lời nói thể hiện sự kính trọng thầy giáo, cô giáo. </a:t>
            </a:r>
            <a:endParaRPr lang="vi-VN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3695" y="4644654"/>
            <a:ext cx="8279472" cy="112646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vi-VN" sz="280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Bồi dưỡng tình cảm yêu quý, kính trọng đối với thầy cô giáo; cảm nhận được niềm vui đến trường. </a:t>
            </a:r>
            <a:endParaRPr lang="vi-VN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693809" y="4573985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1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7591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8285189" cy="954107"/>
            <a:chOff x="569825" y="2199885"/>
            <a:chExt cx="8285189" cy="95410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đồng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hoặc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đồng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với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việc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làm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nào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Vì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8" y="1838039"/>
            <a:ext cx="7220958" cy="4096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88838" y="5934361"/>
            <a:ext cx="5421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pic>
        <p:nvPicPr>
          <p:cNvPr id="7" name="Picture 6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10089554" y="1838039"/>
            <a:ext cx="1101790" cy="108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5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50" y="1653076"/>
            <a:ext cx="11460174" cy="450595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432194" y="624344"/>
            <a:ext cx="8285189" cy="954107"/>
            <a:chOff x="569825" y="2199885"/>
            <a:chExt cx="8285189" cy="95410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đồng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hoặc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đồng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với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việc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làm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nào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Vì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85171" y="6002822"/>
            <a:ext cx="5421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pic>
        <p:nvPicPr>
          <p:cNvPr id="7" name="Picture 6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6337400" y="4922019"/>
            <a:ext cx="1101790" cy="108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436" b="70256" l="7200" r="47200">
                        <a14:foregroundMark x1="35000" y1="35385" x2="23600" y2="51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7" t="16929" r="51805" b="29151"/>
          <a:stretch/>
        </p:blipFill>
        <p:spPr bwMode="auto">
          <a:xfrm>
            <a:off x="4751238" y="4862840"/>
            <a:ext cx="1049917" cy="106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99098" y="6002822"/>
            <a:ext cx="5421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463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0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436" b="70256" l="7200" r="47200">
                        <a14:foregroundMark x1="35000" y1="35385" x2="23600" y2="51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7" t="16929" r="51805" b="29151"/>
          <a:stretch/>
        </p:blipFill>
        <p:spPr bwMode="auto">
          <a:xfrm>
            <a:off x="2373798" y="1811611"/>
            <a:ext cx="1049917" cy="106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8482823" y="1815737"/>
            <a:ext cx="1101790" cy="108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2778" y="2876968"/>
            <a:ext cx="4648200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lời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vâng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lời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tập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34" y="2876968"/>
            <a:ext cx="58361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ý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chỉ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tâm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Lễ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phép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025334-9B63-44D3-957B-00AB8843D486}"/>
              </a:ext>
            </a:extLst>
          </p:cNvPr>
          <p:cNvSpPr txBox="1"/>
          <p:nvPr/>
        </p:nvSpPr>
        <p:spPr>
          <a:xfrm>
            <a:off x="3316878" y="898664"/>
            <a:ext cx="8177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trọng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0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uild="p"/>
          <p:bldP spid="5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uild="p"/>
          <p:bldP spid="5" grpId="0" build="p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8285189" cy="523220"/>
            <a:chOff x="569825" y="2199885"/>
            <a:chExt cx="8285189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sẽ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làm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gì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trong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huống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54" y="2774663"/>
            <a:ext cx="10659963" cy="34771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432" y="1574334"/>
            <a:ext cx="5421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ốm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vẫn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5870" y="1389668"/>
            <a:ext cx="54216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Lan cùng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Gặp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Hiệu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trưởng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Lan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kéo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theo hướng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436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59"/>
          <a:stretch/>
        </p:blipFill>
        <p:spPr>
          <a:xfrm>
            <a:off x="350030" y="3108960"/>
            <a:ext cx="11480138" cy="3508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61324" y="816688"/>
            <a:ext cx="8099304" cy="1845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thiệp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gửi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Hãy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chia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sẻ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việc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trọng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11064240" y="5852160"/>
            <a:ext cx="391886" cy="339634"/>
          </a:xfrm>
          <a:prstGeom prst="ellipse">
            <a:avLst/>
          </a:prstGeom>
          <a:solidFill>
            <a:srgbClr val="FFE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77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918" y="223755"/>
            <a:ext cx="6651742" cy="855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67"/>
              </a:spcBef>
              <a:defRPr/>
            </a:pPr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</a:t>
            </a:r>
            <a:endParaRPr lang="vi-VN" sz="4400" b="1" dirty="0">
              <a:solidFill>
                <a:srgbClr val="FF000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67563" y="1324406"/>
            <a:ext cx="8816776" cy="2418580"/>
            <a:chOff x="2262744" y="1494923"/>
            <a:chExt cx="8016240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vi-VN" sz="2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vi-VN" sz="2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24217" y="2973347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954107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Nhận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biết và nêu được một số biểu hiện của sự kính trọng thầy giáo, cô giáo</a:t>
            </a:r>
            <a:endParaRPr lang="zh-CN" altLang="en-US" sz="26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154504" y="2934114"/>
            <a:ext cx="8288195" cy="112646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hành động và lời nói thể hiện sự kính trọng thầy giáo, cô giáo. </a:t>
            </a:r>
            <a:endParaRPr lang="vi-VN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3695" y="4644654"/>
            <a:ext cx="8279472" cy="112646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vi-VN" sz="280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Bồi dưỡng tình cảm yêu quý, kính trọng đối với thầy cô giáo; cảm nhận được niềm vui đến trường. </a:t>
            </a:r>
            <a:endParaRPr lang="vi-VN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693809" y="4573985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1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6280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96775" cy="768516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868" y="4034842"/>
            <a:ext cx="9767130" cy="21650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513" y="117631"/>
            <a:ext cx="1658815" cy="18113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72418" y="2178896"/>
            <a:ext cx="9159775" cy="1773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7280">
              <a:lnSpc>
                <a:spcPct val="150000"/>
              </a:lnSpc>
              <a:defRPr/>
            </a:pP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097280">
              <a:lnSpc>
                <a:spcPct val="150000"/>
              </a:lnSpc>
              <a:defRPr/>
            </a:pP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8" name="Picture 2" descr="Cute children playing at pencil house Premium Vector">
            <a:extLst>
              <a:ext uri="{FF2B5EF4-FFF2-40B4-BE49-F238E27FC236}">
                <a16:creationId xmlns:a16="http://schemas.microsoft.com/office/drawing/2014/main" id="{226FB95F-77DA-D981-213E-57103D8F1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853" y="428624"/>
            <a:ext cx="5385776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76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392</Words>
  <Application>Microsoft Office PowerPoint</Application>
  <PresentationFormat>Màn hình rộng</PresentationFormat>
  <Paragraphs>45</Paragraphs>
  <Slides>9</Slides>
  <Notes>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UTM Cookies</vt:lpstr>
      <vt:lpstr>Cute Sticker by Slidesgo</vt:lpstr>
      <vt:lpstr>1_Office Theme</vt:lpstr>
      <vt:lpstr>3_Office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Minh</dc:creator>
  <cp:lastModifiedBy>Windows 10</cp:lastModifiedBy>
  <cp:revision>6</cp:revision>
  <dcterms:created xsi:type="dcterms:W3CDTF">2021-09-02T06:11:05Z</dcterms:created>
  <dcterms:modified xsi:type="dcterms:W3CDTF">2022-10-17T07:27:58Z</dcterms:modified>
</cp:coreProperties>
</file>