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</p:sldMasterIdLst>
  <p:notesMasterIdLst>
    <p:notesMasterId r:id="rId11"/>
  </p:notesMasterIdLst>
  <p:sldIdLst>
    <p:sldId id="258" r:id="rId3"/>
    <p:sldId id="272" r:id="rId4"/>
    <p:sldId id="260" r:id="rId5"/>
    <p:sldId id="261" r:id="rId6"/>
    <p:sldId id="262" r:id="rId7"/>
    <p:sldId id="263" r:id="rId8"/>
    <p:sldId id="264" r:id="rId9"/>
    <p:sldId id="27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9EA9D7-6A62-4873-B167-23CA9CDDEDEC}" type="datetimeFigureOut">
              <a:rPr lang="vi-VN" smtClean="0"/>
              <a:t>11/10/2025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D63FE-EA85-421B-B77B-55C16162AA7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9522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114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392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3E994F-4FCF-4A9F-BB15-DF78F9F6B7A0}"/>
              </a:ext>
            </a:extLst>
          </p:cNvPr>
          <p:cNvSpPr txBox="1"/>
          <p:nvPr userDrawn="1"/>
        </p:nvSpPr>
        <p:spPr>
          <a:xfrm>
            <a:off x="3684663" y="6634701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051885" y="5025030"/>
            <a:ext cx="7976326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KÍNH TRỌNG</a:t>
            </a:r>
            <a:r>
              <a:rPr kumimoji="0" lang="en-US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</a:t>
            </a: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4" y="555574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16288" y="471706"/>
            <a:ext cx="5501158" cy="550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52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371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592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658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7791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680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35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2177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45433" y="194699"/>
            <a:ext cx="2409600" cy="1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50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accent3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lumMod val="20000"/>
                <a:lumOff val="8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CC409D7-DEED-4CFC-8307-14A64DE36C48}"/>
              </a:ext>
            </a:extLst>
          </p:cNvPr>
          <p:cNvGrpSpPr/>
          <p:nvPr userDrawn="1"/>
        </p:nvGrpSpPr>
        <p:grpSpPr>
          <a:xfrm>
            <a:off x="340636" y="254000"/>
            <a:ext cx="2816950" cy="1489289"/>
            <a:chOff x="569798" y="1124402"/>
            <a:chExt cx="2816950" cy="148928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8BC5D2D-D039-4AB6-AA00-D3310D94C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27F1D03-CF96-43A1-94DF-E7D051B287F9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2499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accent3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lumMod val="20000"/>
                <a:lumOff val="8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 userDrawn="1"/>
        </p:nvGrpSpPr>
        <p:grpSpPr>
          <a:xfrm>
            <a:off x="433342" y="358589"/>
            <a:ext cx="2816950" cy="1288726"/>
            <a:chOff x="500062" y="2851475"/>
            <a:chExt cx="2816950" cy="128872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5077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accent3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lumMod val="20000"/>
                <a:lumOff val="8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28A1BE0-E469-4869-8417-DE9B9EC6F2B4}"/>
              </a:ext>
            </a:extLst>
          </p:cNvPr>
          <p:cNvGrpSpPr/>
          <p:nvPr userDrawn="1"/>
        </p:nvGrpSpPr>
        <p:grpSpPr>
          <a:xfrm>
            <a:off x="309388" y="254280"/>
            <a:ext cx="2677424" cy="1274454"/>
            <a:chOff x="479771" y="4186500"/>
            <a:chExt cx="2677424" cy="127445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9733AAB-E5E3-46A1-9F4E-0452DF37F2DF}"/>
                </a:ext>
              </a:extLst>
            </p:cNvPr>
            <p:cNvSpPr txBox="1"/>
            <p:nvPr/>
          </p:nvSpPr>
          <p:spPr>
            <a:xfrm>
              <a:off x="1148949" y="4550361"/>
              <a:ext cx="17972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VẬN DỤNG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0901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66660315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649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665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05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783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12384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211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5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5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876" y="91169"/>
            <a:ext cx="16498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4A88BC"/>
                  </a:solidFill>
                </a:ln>
                <a:solidFill>
                  <a:srgbClr val="FFFFFF"/>
                </a:solidFill>
                <a:effectLst>
                  <a:glow rad="101600">
                    <a:srgbClr val="A2CF9D">
                      <a:satMod val="175000"/>
                      <a:alpha val="40000"/>
                    </a:srgbClr>
                  </a:glow>
                </a:effectLst>
                <a:uLnTx/>
                <a:uFillTx/>
                <a:ea typeface="+mn-ea"/>
                <a:cs typeface="+mn-cs"/>
              </a:rPr>
              <a:t>Bài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4A88BC"/>
                  </a:solidFill>
                </a:ln>
                <a:solidFill>
                  <a:srgbClr val="FFFFFF"/>
                </a:solidFill>
                <a:effectLst>
                  <a:glow rad="101600">
                    <a:srgbClr val="A2CF9D">
                      <a:satMod val="175000"/>
                      <a:alpha val="40000"/>
                    </a:srgbClr>
                  </a:glow>
                </a:effectLst>
                <a:uLnTx/>
                <a:uFillTx/>
                <a:ea typeface="+mn-ea"/>
                <a:cs typeface="+mn-cs"/>
              </a:rPr>
              <a:t> 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254999" y="2633256"/>
            <a:ext cx="69320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solidFill>
                    <a:srgbClr val="3D77A8"/>
                  </a:solidFill>
                </a:ln>
                <a:solidFill>
                  <a:srgbClr val="4A88BC"/>
                </a:solidFill>
                <a:effectLst/>
                <a:uLnTx/>
                <a:uFillTx/>
                <a:ea typeface="+mn-ea"/>
                <a:cs typeface="+mn-cs"/>
              </a:rPr>
              <a:t>KÍNH </a:t>
            </a:r>
            <a:r>
              <a:rPr kumimoji="0" lang="en-US" sz="4400" b="1" i="0" u="none" strike="noStrike" kern="1200" cap="none" spc="0" normalizeH="0" baseline="0" noProof="0">
                <a:ln>
                  <a:solidFill>
                    <a:srgbClr val="3D77A8"/>
                  </a:solidFill>
                </a:ln>
                <a:solidFill>
                  <a:srgbClr val="4A88BC"/>
                </a:solidFill>
                <a:effectLst/>
                <a:uLnTx/>
                <a:uFillTx/>
                <a:ea typeface="+mn-ea"/>
                <a:cs typeface="+mn-cs"/>
              </a:rPr>
              <a:t>TRỌNG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solidFill>
                    <a:srgbClr val="3D77A8"/>
                  </a:solidFill>
                </a:ln>
                <a:solidFill>
                  <a:srgbClr val="4A88BC"/>
                </a:solidFill>
                <a:effectLst/>
                <a:uLnTx/>
                <a:uFillTx/>
                <a:ea typeface="+mn-ea"/>
                <a:cs typeface="+mn-cs"/>
              </a:rPr>
              <a:t>THẦY </a:t>
            </a:r>
            <a:r>
              <a:rPr kumimoji="0" lang="en-US" sz="4400" b="1" i="0" u="none" strike="noStrike" kern="1200" cap="none" spc="0" normalizeH="0" baseline="0" noProof="0" dirty="0">
                <a:ln>
                  <a:solidFill>
                    <a:srgbClr val="3D77A8"/>
                  </a:solidFill>
                </a:ln>
                <a:solidFill>
                  <a:srgbClr val="4A88BC"/>
                </a:solidFill>
                <a:effectLst/>
                <a:uLnTx/>
                <a:uFillTx/>
                <a:ea typeface="+mn-ea"/>
                <a:cs typeface="+mn-cs"/>
              </a:rPr>
              <a:t>GIÁO, CÔ GIÁO</a:t>
            </a:r>
          </a:p>
        </p:txBody>
      </p:sp>
    </p:spTree>
    <p:extLst>
      <p:ext uri="{BB962C8B-B14F-4D97-AF65-F5344CB8AC3E}">
        <p14:creationId xmlns:p14="http://schemas.microsoft.com/office/powerpoint/2010/main" val="3767482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-101600" y="4724400"/>
            <a:ext cx="12181114" cy="213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918" y="223755"/>
            <a:ext cx="6651742" cy="855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667"/>
              </a:spcBef>
            </a:pPr>
            <a:r>
              <a:rPr lang="en-US" sz="4400" b="1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YÊU CẦU CẦN ĐẠT</a:t>
            </a:r>
            <a:endParaRPr lang="vi-VN" sz="4400" b="1" dirty="0">
              <a:solidFill>
                <a:srgbClr val="FF0000"/>
              </a:solidFill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067563" y="1324406"/>
            <a:ext cx="8816776" cy="2418580"/>
            <a:chOff x="2262744" y="1494923"/>
            <a:chExt cx="8016240" cy="2054678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133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447709" y="2883454"/>
              <a:ext cx="797910" cy="666147"/>
              <a:chOff x="3550" y="3619"/>
              <a:chExt cx="1622" cy="1353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636" y="361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550" y="3644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657" y="3725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133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4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2872344" y="30189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4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24217" y="2973347"/>
            <a:ext cx="3149600" cy="40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8771256" y="284151"/>
            <a:ext cx="3331541" cy="18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2865004" y="1252316"/>
            <a:ext cx="7923653" cy="954107"/>
          </a:xfrm>
          <a:prstGeom prst="rect">
            <a:avLst/>
          </a:prstGeom>
          <a:solidFill>
            <a:srgbClr val="00B0F0"/>
          </a:solidFill>
          <a:ln w="9525">
            <a:noFill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Nhận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biết và nêu được một số biểu hiện của sự kính trọng thầy giáo, cô giáo</a:t>
            </a:r>
            <a:endParaRPr lang="zh-CN" altLang="en-US" sz="2600" b="1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3154504" y="2934114"/>
            <a:ext cx="8288195" cy="1126462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 hành động và lời nói thể hiện sự kính trọng thầy giáo, cô giáo. </a:t>
            </a:r>
            <a:endParaRPr lang="vi-VN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23695" y="4644654"/>
            <a:ext cx="8279472" cy="112646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Bồi dưỡng tình cảm yêu quý, kính trọng đối với thầy cô giáo; cảm nhận được niềm vui đến trường. </a:t>
            </a:r>
            <a:endParaRPr lang="vi-VN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AutoShape 10"/>
          <p:cNvSpPr>
            <a:spLocks noChangeArrowheads="1"/>
          </p:cNvSpPr>
          <p:nvPr/>
        </p:nvSpPr>
        <p:spPr bwMode="gray">
          <a:xfrm>
            <a:off x="2693809" y="4573985"/>
            <a:ext cx="729886" cy="676331"/>
          </a:xfrm>
          <a:prstGeom prst="hexagon">
            <a:avLst>
              <a:gd name="adj" fmla="val 28896"/>
              <a:gd name="vf" fmla="val 115470"/>
            </a:avLst>
          </a:prstGeom>
          <a:solidFill>
            <a:srgbClr val="7030A0"/>
          </a:solidFill>
          <a:ln w="9525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1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6818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 animBg="1"/>
      <p:bldP spid="35" grpId="0" animBg="1"/>
      <p:bldP spid="2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32194" y="624344"/>
            <a:ext cx="6613143" cy="523220"/>
            <a:chOff x="569825" y="2199885"/>
            <a:chExt cx="6613143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rPr>
                <a:t>1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60870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ea typeface="+mn-ea"/>
                  <a:cs typeface="+mn-cs"/>
                </a:rPr>
                <a:t>Quan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ea typeface="+mn-ea"/>
                  <a:cs typeface="+mn-cs"/>
                </a:rPr>
                <a:t>sát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ea typeface="+mn-ea"/>
                  <a:cs typeface="+mn-cs"/>
                </a:rPr>
                <a:t>tranh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ea typeface="+mn-ea"/>
                  <a:cs typeface="+mn-cs"/>
                </a:rPr>
                <a:t>và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ea typeface="+mn-ea"/>
                  <a:cs typeface="+mn-cs"/>
                </a:rPr>
                <a:t>trả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ea typeface="+mn-ea"/>
                  <a:cs typeface="+mn-cs"/>
                </a:rPr>
                <a:t>lời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ea typeface="+mn-ea"/>
                  <a:cs typeface="+mn-cs"/>
                </a:rPr>
                <a:t>câu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ea typeface="+mn-ea"/>
                  <a:cs typeface="+mn-cs"/>
                </a:rPr>
                <a:t>hỏi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ea typeface="+mn-ea"/>
                  <a:cs typeface="+mn-cs"/>
                </a:rPr>
                <a:t>: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180" y="1610655"/>
            <a:ext cx="7874026" cy="39053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37805" y="5563574"/>
            <a:ext cx="8268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ea typeface="+mn-ea"/>
                <a:cs typeface="+mn-cs"/>
              </a:rPr>
              <a:t>Thầy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ea typeface="+mn-ea"/>
                <a:cs typeface="+mn-cs"/>
              </a:rPr>
              <a:t>cô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ea typeface="+mn-ea"/>
                <a:cs typeface="+mn-cs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ea typeface="+mn-ea"/>
                <a:cs typeface="+mn-cs"/>
              </a:rPr>
              <a:t>thăm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ea typeface="+mn-ea"/>
                <a:cs typeface="+mn-cs"/>
              </a:rPr>
              <a:t>học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ea typeface="+mn-ea"/>
                <a:cs typeface="+mn-cs"/>
              </a:rPr>
              <a:t>sinh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ea typeface="+mn-ea"/>
                <a:cs typeface="+mn-cs"/>
              </a:rPr>
              <a:t>khi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ea typeface="+mn-ea"/>
                <a:cs typeface="+mn-cs"/>
              </a:rPr>
              <a:t>thấy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ea typeface="+mn-ea"/>
                <a:cs typeface="+mn-cs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ea typeface="+mn-ea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ea typeface="+mn-ea"/>
                <a:cs typeface="+mn-cs"/>
              </a:rPr>
              <a:t>mệt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ea typeface="+mn-ea"/>
                <a:cs typeface="+mn-cs"/>
              </a:rPr>
              <a:t>hoặc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ea typeface="+mn-ea"/>
                <a:cs typeface="+mn-cs"/>
              </a:rPr>
              <a:t>buồn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A4934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060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32194" y="624344"/>
            <a:ext cx="6613143" cy="523220"/>
            <a:chOff x="569825" y="2199885"/>
            <a:chExt cx="6613143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rPr>
                <a:t>1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60870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ea typeface="+mn-ea"/>
                  <a:cs typeface="+mn-cs"/>
                </a:rPr>
                <a:t>Quan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ea typeface="+mn-ea"/>
                  <a:cs typeface="+mn-cs"/>
                </a:rPr>
                <a:t>sát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ea typeface="+mn-ea"/>
                  <a:cs typeface="+mn-cs"/>
                </a:rPr>
                <a:t>tranh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ea typeface="+mn-ea"/>
                  <a:cs typeface="+mn-cs"/>
                </a:rPr>
                <a:t>và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ea typeface="+mn-ea"/>
                  <a:cs typeface="+mn-cs"/>
                </a:rPr>
                <a:t>trả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ea typeface="+mn-ea"/>
                  <a:cs typeface="+mn-cs"/>
                </a:rPr>
                <a:t>lời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ea typeface="+mn-ea"/>
                  <a:cs typeface="+mn-cs"/>
                </a:rPr>
                <a:t>câu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ea typeface="+mn-ea"/>
                  <a:cs typeface="+mn-cs"/>
                </a:rPr>
                <a:t>hỏi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ea typeface="+mn-ea"/>
                  <a:cs typeface="+mn-cs"/>
                </a:rPr>
                <a:t>: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1" t="5075" r="2269"/>
          <a:stretch/>
        </p:blipFill>
        <p:spPr>
          <a:xfrm>
            <a:off x="888274" y="1724298"/>
            <a:ext cx="10162903" cy="39607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97701" y="5685084"/>
            <a:ext cx="4532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ea typeface="+mn-ea"/>
                <a:cs typeface="+mn-cs"/>
              </a:rPr>
              <a:t>Cô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ea typeface="+mn-ea"/>
                <a:cs typeface="+mn-cs"/>
              </a:rPr>
              <a:t>dạy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ea typeface="+mn-ea"/>
                <a:cs typeface="+mn-cs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ea typeface="+mn-ea"/>
                <a:cs typeface="+mn-cs"/>
              </a:rPr>
              <a:t>tập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ea typeface="+mn-ea"/>
                <a:cs typeface="+mn-cs"/>
              </a:rPr>
              <a:t>múa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ea typeface="+mn-ea"/>
                <a:cs typeface="+mn-cs"/>
              </a:rPr>
              <a:t>tập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ea typeface="+mn-ea"/>
                <a:cs typeface="+mn-cs"/>
              </a:rPr>
              <a:t>hát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A4934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18365" y="5685084"/>
            <a:ext cx="4532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ea typeface="+mn-ea"/>
                <a:cs typeface="+mn-cs"/>
              </a:rPr>
              <a:t>Thầy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ea typeface="+mn-ea"/>
                <a:cs typeface="+mn-cs"/>
              </a:rPr>
              <a:t>giảng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ea typeface="+mn-ea"/>
                <a:cs typeface="+mn-cs"/>
              </a:rPr>
              <a:t>bài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ea typeface="+mn-ea"/>
                <a:cs typeface="+mn-cs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ea typeface="+mn-ea"/>
                <a:cs typeface="+mn-cs"/>
              </a:rPr>
              <a:t>học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ea typeface="+mn-ea"/>
                <a:cs typeface="+mn-cs"/>
              </a:rPr>
              <a:t>sinh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A4934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682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32194" y="624344"/>
            <a:ext cx="8285189" cy="954107"/>
            <a:chOff x="569825" y="2199885"/>
            <a:chExt cx="8285189" cy="95410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Cookies"/>
                  <a:ea typeface="+mn-ea"/>
                  <a:cs typeface="+mn-cs"/>
                </a:rPr>
                <a:t>2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775905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Tìm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hiểu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những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việc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cần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làm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để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thể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hiện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sự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kính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trọng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với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thầy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giáo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,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cô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giáo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.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058"/>
          <a:stretch/>
        </p:blipFill>
        <p:spPr>
          <a:xfrm>
            <a:off x="927966" y="1776548"/>
            <a:ext cx="10336067" cy="39842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35616" y="5623556"/>
            <a:ext cx="3807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Lễ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phép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thầy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cô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A4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84958" y="5623556"/>
            <a:ext cx="451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Tập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trung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bài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A4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053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32194" y="624344"/>
            <a:ext cx="8285189" cy="954107"/>
            <a:chOff x="569825" y="2199885"/>
            <a:chExt cx="8285189" cy="95410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Cookies"/>
                  <a:ea typeface="+mn-ea"/>
                  <a:cs typeface="+mn-cs"/>
                </a:rPr>
                <a:t>2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775905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Tìm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hiểu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những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việc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cần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làm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để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thể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hiện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sự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kính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trọng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với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thầy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giáo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,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cô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giáo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.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835615" y="5711112"/>
            <a:ext cx="8993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Tặng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mừng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thầy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ngày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Việt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Nam</a:t>
            </a: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" t="2937"/>
          <a:stretch/>
        </p:blipFill>
        <p:spPr>
          <a:xfrm>
            <a:off x="1835615" y="1666007"/>
            <a:ext cx="7833647" cy="395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96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32194" y="624344"/>
            <a:ext cx="8285189" cy="954107"/>
            <a:chOff x="569825" y="2199885"/>
            <a:chExt cx="8285189" cy="95410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Cookies"/>
                  <a:ea typeface="+mn-ea"/>
                  <a:cs typeface="+mn-cs"/>
                </a:rPr>
                <a:t>2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775905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Tìm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hiểu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những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việc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cần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làm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để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thể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hiện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sự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kính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trọng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với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thầy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giáo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,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cô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giáo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.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972656" y="5778186"/>
            <a:ext cx="3846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Giúp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bê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chồng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vở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nặng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A4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26" y="1578451"/>
            <a:ext cx="10172643" cy="42668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70782" y="5778186"/>
            <a:ext cx="4624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thầy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chưa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hiểu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A4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506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-101600" y="4724400"/>
            <a:ext cx="12181114" cy="2133600"/>
          </a:xfrm>
          <a:prstGeom prst="rect">
            <a:avLst/>
          </a:prstGeom>
        </p:spPr>
      </p:pic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52628" y="3077609"/>
            <a:ext cx="3149600" cy="40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8771256" y="284151"/>
            <a:ext cx="3331541" cy="18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9F1784A3-EDB4-4C85-BA94-4203F1D5A68B}"/>
              </a:ext>
            </a:extLst>
          </p:cNvPr>
          <p:cNvSpPr/>
          <p:nvPr/>
        </p:nvSpPr>
        <p:spPr>
          <a:xfrm>
            <a:off x="257175" y="123825"/>
            <a:ext cx="5095875" cy="342900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6474C38-812D-4BEE-911B-CB2477EFC35B}"/>
              </a:ext>
            </a:extLst>
          </p:cNvPr>
          <p:cNvSpPr/>
          <p:nvPr/>
        </p:nvSpPr>
        <p:spPr>
          <a:xfrm>
            <a:off x="3486150" y="3552825"/>
            <a:ext cx="7593018" cy="25336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Vận dụng bài học vào cuộc sống hằng ngày.</a:t>
            </a:r>
          </a:p>
          <a:p>
            <a:pPr algn="ctr"/>
            <a:r>
              <a:rPr lang="en-US"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Chuẩn bị bài sau: Kính trọng thầy giáo, cô giáo (Tiết 2)</a:t>
            </a:r>
          </a:p>
        </p:txBody>
      </p:sp>
    </p:spTree>
    <p:extLst>
      <p:ext uri="{BB962C8B-B14F-4D97-AF65-F5344CB8AC3E}">
        <p14:creationId xmlns:p14="http://schemas.microsoft.com/office/powerpoint/2010/main" val="107256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254</Words>
  <Application>Microsoft Office PowerPoint</Application>
  <PresentationFormat>Widescreen</PresentationFormat>
  <Paragraphs>31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UTM Cookies</vt:lpstr>
      <vt:lpstr>Cute Sticker by Slidesgo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 Minh</dc:creator>
  <cp:lastModifiedBy>DELL</cp:lastModifiedBy>
  <cp:revision>6</cp:revision>
  <dcterms:created xsi:type="dcterms:W3CDTF">2021-09-02T06:09:45Z</dcterms:created>
  <dcterms:modified xsi:type="dcterms:W3CDTF">2025-10-11T14:27:45Z</dcterms:modified>
</cp:coreProperties>
</file>