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45" r:id="rId2"/>
    <p:sldId id="2660" r:id="rId3"/>
    <p:sldId id="2663" r:id="rId4"/>
    <p:sldId id="2661" r:id="rId5"/>
    <p:sldId id="2664" r:id="rId6"/>
    <p:sldId id="2665" r:id="rId7"/>
    <p:sldId id="2666" r:id="rId8"/>
    <p:sldId id="2667" r:id="rId9"/>
    <p:sldId id="3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9DC02-A6F2-4465-A42C-8FF5219D547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3F5CA-C46D-4766-8BEC-F1E5CEBD8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46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25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03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59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0766"/>
            <a:ext cx="9543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20406"/>
            <a:ext cx="9543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9639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0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9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41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FDB57E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4"/>
          <p:cNvSpPr/>
          <p:nvPr userDrawn="1"/>
        </p:nvSpPr>
        <p:spPr>
          <a:xfrm flipV="1">
            <a:off x="0" y="4012247"/>
            <a:ext cx="12192000" cy="2980055"/>
          </a:xfrm>
          <a:custGeom>
            <a:avLst/>
            <a:gdLst>
              <a:gd name="connsiteX0" fmla="*/ 0 w 12192000"/>
              <a:gd name="connsiteY0" fmla="*/ 0 h 4340216"/>
              <a:gd name="connsiteX1" fmla="*/ 12192000 w 12192000"/>
              <a:gd name="connsiteY1" fmla="*/ 0 h 4340216"/>
              <a:gd name="connsiteX2" fmla="*/ 12192000 w 12192000"/>
              <a:gd name="connsiteY2" fmla="*/ 4340216 h 4340216"/>
              <a:gd name="connsiteX3" fmla="*/ 11874350 w 12192000"/>
              <a:gd name="connsiteY3" fmla="*/ 4291969 h 4340216"/>
              <a:gd name="connsiteX4" fmla="*/ 6641028 w 12192000"/>
              <a:gd name="connsiteY4" fmla="*/ 3494022 h 4340216"/>
              <a:gd name="connsiteX5" fmla="*/ 60586 w 12192000"/>
              <a:gd name="connsiteY5" fmla="*/ 4234661 h 4340216"/>
              <a:gd name="connsiteX6" fmla="*/ 0 w 12192000"/>
              <a:gd name="connsiteY6" fmla="*/ 4242465 h 43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40216">
                <a:moveTo>
                  <a:pt x="0" y="0"/>
                </a:moveTo>
                <a:lnTo>
                  <a:pt x="12192000" y="0"/>
                </a:lnTo>
                <a:lnTo>
                  <a:pt x="12192000" y="4340216"/>
                </a:lnTo>
                <a:lnTo>
                  <a:pt x="11874350" y="4291969"/>
                </a:lnTo>
                <a:cubicBezTo>
                  <a:pt x="10258290" y="4024112"/>
                  <a:pt x="8216849" y="3490024"/>
                  <a:pt x="6641028" y="3494022"/>
                </a:cubicBezTo>
                <a:cubicBezTo>
                  <a:pt x="4592461" y="3499219"/>
                  <a:pt x="1841189" y="3994292"/>
                  <a:pt x="60586" y="4234661"/>
                </a:cubicBezTo>
                <a:lnTo>
                  <a:pt x="0" y="4242465"/>
                </a:lnTo>
                <a:close/>
              </a:path>
            </a:pathLst>
          </a:cu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5748019"/>
            <a:ext cx="2125345" cy="1367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810240" y="5502274"/>
            <a:ext cx="1427480" cy="1859280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8610600" y="5992483"/>
            <a:ext cx="3224212" cy="10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2">
            <a:lumMod val="20000"/>
            <a:lumOff val="80000"/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4"/>
          <p:cNvSpPr/>
          <p:nvPr userDrawn="1"/>
        </p:nvSpPr>
        <p:spPr>
          <a:xfrm flipV="1">
            <a:off x="56515" y="5367972"/>
            <a:ext cx="12192000" cy="2980055"/>
          </a:xfrm>
          <a:custGeom>
            <a:avLst/>
            <a:gdLst>
              <a:gd name="connsiteX0" fmla="*/ 0 w 12192000"/>
              <a:gd name="connsiteY0" fmla="*/ 0 h 4340216"/>
              <a:gd name="connsiteX1" fmla="*/ 12192000 w 12192000"/>
              <a:gd name="connsiteY1" fmla="*/ 0 h 4340216"/>
              <a:gd name="connsiteX2" fmla="*/ 12192000 w 12192000"/>
              <a:gd name="connsiteY2" fmla="*/ 4340216 h 4340216"/>
              <a:gd name="connsiteX3" fmla="*/ 11874350 w 12192000"/>
              <a:gd name="connsiteY3" fmla="*/ 4291969 h 4340216"/>
              <a:gd name="connsiteX4" fmla="*/ 6641028 w 12192000"/>
              <a:gd name="connsiteY4" fmla="*/ 3494022 h 4340216"/>
              <a:gd name="connsiteX5" fmla="*/ 60586 w 12192000"/>
              <a:gd name="connsiteY5" fmla="*/ 4234661 h 4340216"/>
              <a:gd name="connsiteX6" fmla="*/ 0 w 12192000"/>
              <a:gd name="connsiteY6" fmla="*/ 4242465 h 43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40216">
                <a:moveTo>
                  <a:pt x="0" y="0"/>
                </a:moveTo>
                <a:lnTo>
                  <a:pt x="12192000" y="0"/>
                </a:lnTo>
                <a:lnTo>
                  <a:pt x="12192000" y="4340216"/>
                </a:lnTo>
                <a:lnTo>
                  <a:pt x="11874350" y="4291969"/>
                </a:lnTo>
                <a:cubicBezTo>
                  <a:pt x="10258290" y="4024112"/>
                  <a:pt x="8216849" y="3490024"/>
                  <a:pt x="6641028" y="3494022"/>
                </a:cubicBezTo>
                <a:cubicBezTo>
                  <a:pt x="4592461" y="3499219"/>
                  <a:pt x="1841189" y="3994292"/>
                  <a:pt x="60586" y="4234661"/>
                </a:cubicBezTo>
                <a:lnTo>
                  <a:pt x="0" y="4242465"/>
                </a:lnTo>
                <a:close/>
              </a:path>
            </a:pathLst>
          </a:cu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27"/>
          <p:cNvSpPr/>
          <p:nvPr userDrawn="1"/>
        </p:nvSpPr>
        <p:spPr>
          <a:xfrm flipV="1">
            <a:off x="9982200" y="-1908810"/>
            <a:ext cx="3817620" cy="3817620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2129770" y="-2786199"/>
            <a:ext cx="4981575" cy="498157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0" name="图片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893" y="0"/>
            <a:ext cx="9543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007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 animBg="1"/>
      <p:bldP spid="6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F59880-4217-4BD1-AC5B-17F63760CDE6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CD271C-2A91-4C37-BA50-A6D2DDF93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22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accent2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1"/>
          <p:cNvSpPr/>
          <p:nvPr userDrawn="1"/>
        </p:nvSpPr>
        <p:spPr>
          <a:xfrm rot="15898521">
            <a:off x="3758686" y="-6556744"/>
            <a:ext cx="5230176" cy="13716197"/>
          </a:xfrm>
          <a:prstGeom prst="parallelogram">
            <a:avLst>
              <a:gd name="adj" fmla="val 17813"/>
            </a:avLst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33000"/>
                </a:srgbClr>
              </a:gs>
            </a:gsLst>
            <a:lin ang="16200000" scaled="0"/>
          </a:gradFill>
          <a:ln>
            <a:gradFill>
              <a:gsLst>
                <a:gs pos="66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rgbClr val="BE3A1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2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570210" y="5166641"/>
            <a:ext cx="1427480" cy="1859280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7625399" y="5322349"/>
            <a:ext cx="4566601" cy="15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15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DE1076-C468-2201-61AE-F658A10C9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380" y="2115224"/>
            <a:ext cx="8974090" cy="2017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1F9246-2461-7DFD-97E4-87DD0F912657}"/>
              </a:ext>
            </a:extLst>
          </p:cNvPr>
          <p:cNvSpPr txBox="1"/>
          <p:nvPr/>
        </p:nvSpPr>
        <p:spPr>
          <a:xfrm>
            <a:off x="3424711" y="3761627"/>
            <a:ext cx="4842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113)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C02A00-0187-D407-D8FE-AF02966E86C5}"/>
              </a:ext>
            </a:extLst>
          </p:cNvPr>
          <p:cNvSpPr/>
          <p:nvPr/>
        </p:nvSpPr>
        <p:spPr>
          <a:xfrm>
            <a:off x="-1510748" y="198783"/>
            <a:ext cx="1341557" cy="1417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4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4EEDC4F-49FF-41BD-8138-E1C666C9787F}"/>
              </a:ext>
            </a:extLst>
          </p:cNvPr>
          <p:cNvGrpSpPr/>
          <p:nvPr/>
        </p:nvGrpSpPr>
        <p:grpSpPr>
          <a:xfrm>
            <a:off x="457200" y="275897"/>
            <a:ext cx="10153650" cy="1248103"/>
            <a:chOff x="457200" y="275897"/>
            <a:chExt cx="10153650" cy="1248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2553D-C1A1-470E-83F8-38FFCAA7B60B}"/>
                </a:ext>
              </a:extLst>
            </p:cNvPr>
            <p:cNvSpPr txBox="1"/>
            <p:nvPr/>
          </p:nvSpPr>
          <p:spPr>
            <a:xfrm>
              <a:off x="2047875" y="363732"/>
              <a:ext cx="856297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Dưới đây là số khẩu trang của bốn công ty may được trong một ngày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D16614-CEC0-4141-933D-9E4156AC1E4F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CF85518-ABCF-4439-A48E-DDDD2AD40949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5A861-CEFC-4DF6-BC7D-F65C657D9AFB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37561B-F88D-EA52-8AA4-CB2D0EF13CC5}"/>
              </a:ext>
            </a:extLst>
          </p:cNvPr>
          <p:cNvSpPr txBox="1"/>
          <p:nvPr/>
        </p:nvSpPr>
        <p:spPr>
          <a:xfrm>
            <a:off x="1019176" y="2314575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42 000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Cửu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Long: 28 000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8074A6-140B-67D4-127C-7BFEFC897639}"/>
              </a:ext>
            </a:extLst>
          </p:cNvPr>
          <p:cNvSpPr txBox="1"/>
          <p:nvPr/>
        </p:nvSpPr>
        <p:spPr>
          <a:xfrm>
            <a:off x="6019801" y="22860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37 000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Thăng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Long: 50 000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482148-451C-82DB-2D6A-F12D216CF7C9}"/>
              </a:ext>
            </a:extLst>
          </p:cNvPr>
          <p:cNvSpPr txBox="1"/>
          <p:nvPr/>
        </p:nvSpPr>
        <p:spPr>
          <a:xfrm>
            <a:off x="847725" y="3590925"/>
            <a:ext cx="10039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ngày, công ty nào may được nhiều khẩu trang nhất, công ty nào may được ít khẩu trang nhất?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Sắp xếp các công ty trên theo thứ tự số khẩu trang may được trong một ngày từ nhiều nhất đến ít nhất.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275042-165F-E0DB-E92A-45933C364C37}"/>
              </a:ext>
            </a:extLst>
          </p:cNvPr>
          <p:cNvSpPr/>
          <p:nvPr/>
        </p:nvSpPr>
        <p:spPr>
          <a:xfrm>
            <a:off x="-1510748" y="198783"/>
            <a:ext cx="1341557" cy="1417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2046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AE759-92B0-B50B-B26D-732ACEE6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655052"/>
            <a:ext cx="9382125" cy="82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388C-9457-02EE-3CEF-B4627A5CEF9D}"/>
              </a:ext>
            </a:extLst>
          </p:cNvPr>
          <p:cNvSpPr txBox="1"/>
          <p:nvPr/>
        </p:nvSpPr>
        <p:spPr>
          <a:xfrm>
            <a:off x="981075" y="1790700"/>
            <a:ext cx="10039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một ngày, công ty nào may được nhiều khẩu trang nhất, công ty nào may được ít khẩu trang nhất?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BBBB95-13C3-7DA0-D2D7-576055B921F2}"/>
              </a:ext>
            </a:extLst>
          </p:cNvPr>
          <p:cNvGrpSpPr/>
          <p:nvPr/>
        </p:nvGrpSpPr>
        <p:grpSpPr>
          <a:xfrm>
            <a:off x="1518312" y="3560052"/>
            <a:ext cx="8787731" cy="1923596"/>
            <a:chOff x="4066437" y="1611001"/>
            <a:chExt cx="4513131" cy="177472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4259266-9021-A1C3-F55E-3D337A2F6DD3}"/>
                </a:ext>
              </a:extLst>
            </p:cNvPr>
            <p:cNvSpPr/>
            <p:nvPr/>
          </p:nvSpPr>
          <p:spPr>
            <a:xfrm>
              <a:off x="4066437" y="1611001"/>
              <a:ext cx="4513131" cy="1774724"/>
            </a:xfrm>
            <a:custGeom>
              <a:avLst/>
              <a:gdLst>
                <a:gd name="connsiteX0" fmla="*/ 3760 w 6404664"/>
                <a:gd name="connsiteY0" fmla="*/ 1205168 h 3087469"/>
                <a:gd name="connsiteX1" fmla="*/ 680539 w 6404664"/>
                <a:gd name="connsiteY1" fmla="*/ 215111 h 3087469"/>
                <a:gd name="connsiteX2" fmla="*/ 3069280 w 6404664"/>
                <a:gd name="connsiteY2" fmla="*/ 45725 h 3087469"/>
                <a:gd name="connsiteX3" fmla="*/ 6131114 w 6404664"/>
                <a:gd name="connsiteY3" fmla="*/ 210924 h 3087469"/>
                <a:gd name="connsiteX4" fmla="*/ 6345734 w 6404664"/>
                <a:gd name="connsiteY4" fmla="*/ 2288482 h 3087469"/>
                <a:gd name="connsiteX5" fmla="*/ 5621818 w 6404664"/>
                <a:gd name="connsiteY5" fmla="*/ 3041778 h 3087469"/>
                <a:gd name="connsiteX6" fmla="*/ 2267942 w 6404664"/>
                <a:gd name="connsiteY6" fmla="*/ 3047868 h 3087469"/>
                <a:gd name="connsiteX7" fmla="*/ 3760 w 6404664"/>
                <a:gd name="connsiteY7" fmla="*/ 1205168 h 308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664" h="3087469">
                  <a:moveTo>
                    <a:pt x="3760" y="1205168"/>
                  </a:moveTo>
                  <a:cubicBezTo>
                    <a:pt x="36677" y="315602"/>
                    <a:pt x="408774" y="249750"/>
                    <a:pt x="680539" y="215111"/>
                  </a:cubicBezTo>
                  <a:cubicBezTo>
                    <a:pt x="1686754" y="86834"/>
                    <a:pt x="1841334" y="90260"/>
                    <a:pt x="3069280" y="45725"/>
                  </a:cubicBezTo>
                  <a:cubicBezTo>
                    <a:pt x="3748956" y="20983"/>
                    <a:pt x="5647362" y="-105391"/>
                    <a:pt x="6131114" y="210924"/>
                  </a:cubicBezTo>
                  <a:cubicBezTo>
                    <a:pt x="6495311" y="449208"/>
                    <a:pt x="6413939" y="1346006"/>
                    <a:pt x="6345734" y="2288482"/>
                  </a:cubicBezTo>
                  <a:cubicBezTo>
                    <a:pt x="6315187" y="2710617"/>
                    <a:pt x="5991281" y="3037971"/>
                    <a:pt x="5621818" y="3041778"/>
                  </a:cubicBezTo>
                  <a:cubicBezTo>
                    <a:pt x="4393608" y="3054720"/>
                    <a:pt x="3429527" y="3067662"/>
                    <a:pt x="2267942" y="3047868"/>
                  </a:cubicBezTo>
                  <a:cubicBezTo>
                    <a:pt x="1356265" y="3031881"/>
                    <a:pt x="-83142" y="3557932"/>
                    <a:pt x="3760" y="1205168"/>
                  </a:cubicBezTo>
                </a:path>
              </a:pathLst>
            </a:custGeom>
            <a:solidFill>
              <a:srgbClr val="EF8476">
                <a:alpha val="50000"/>
              </a:srgbClr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2D0F5D8-85F1-20D1-0986-A1B5669F69CA}"/>
                </a:ext>
              </a:extLst>
            </p:cNvPr>
            <p:cNvSpPr txBox="1"/>
            <p:nvPr/>
          </p:nvSpPr>
          <p:spPr>
            <a:xfrm>
              <a:off x="4446123" y="1801319"/>
              <a:ext cx="4083052" cy="13629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 một ngà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công ty Thăng Long may được nhiều khẩu trang nhất, công ty Cửu Long may được ít khẩu trang nhất.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CBA20F4-335F-7E62-BF4B-EC44D38A8C8E}"/>
              </a:ext>
            </a:extLst>
          </p:cNvPr>
          <p:cNvSpPr/>
          <p:nvPr/>
        </p:nvSpPr>
        <p:spPr>
          <a:xfrm>
            <a:off x="-1510748" y="198783"/>
            <a:ext cx="1341557" cy="1417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159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AE759-92B0-B50B-B26D-732ACEE6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655052"/>
            <a:ext cx="9382125" cy="82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89388C-9457-02EE-3CEF-B4627A5CEF9D}"/>
              </a:ext>
            </a:extLst>
          </p:cNvPr>
          <p:cNvSpPr txBox="1"/>
          <p:nvPr/>
        </p:nvSpPr>
        <p:spPr>
          <a:xfrm>
            <a:off x="981075" y="1790700"/>
            <a:ext cx="10039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Sắp xếp các công ty trên theo thứ tự số khẩu trang may được trong một ngày từ nhiều nhất đến ít nhất.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B05F10-9A42-5CF1-AA3C-B7A4A014FCC3}"/>
              </a:ext>
            </a:extLst>
          </p:cNvPr>
          <p:cNvSpPr txBox="1"/>
          <p:nvPr/>
        </p:nvSpPr>
        <p:spPr>
          <a:xfrm>
            <a:off x="795129" y="3105835"/>
            <a:ext cx="10823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Thăng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Long &gt;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Cửu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Long.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3DAD78-EFEF-E9FC-3CCE-8229D44E413C}"/>
              </a:ext>
            </a:extLst>
          </p:cNvPr>
          <p:cNvSpPr/>
          <p:nvPr/>
        </p:nvSpPr>
        <p:spPr>
          <a:xfrm>
            <a:off x="-1510748" y="198783"/>
            <a:ext cx="1341557" cy="1417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5481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4EEDC4F-49FF-41BD-8138-E1C666C9787F}"/>
              </a:ext>
            </a:extLst>
          </p:cNvPr>
          <p:cNvGrpSpPr/>
          <p:nvPr/>
        </p:nvGrpSpPr>
        <p:grpSpPr>
          <a:xfrm>
            <a:off x="457200" y="275897"/>
            <a:ext cx="9801226" cy="1248103"/>
            <a:chOff x="457200" y="275897"/>
            <a:chExt cx="9801226" cy="1248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2553D-C1A1-470E-83F8-38FFCAA7B60B}"/>
                </a:ext>
              </a:extLst>
            </p:cNvPr>
            <p:cNvSpPr txBox="1"/>
            <p:nvPr/>
          </p:nvSpPr>
          <p:spPr>
            <a:xfrm>
              <a:off x="2047876" y="363732"/>
              <a:ext cx="821055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 mỗi số 8 327; 9 015; 25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468; 62 340 thành tổng (theo mẫu):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D16614-CEC0-4141-933D-9E4156AC1E4F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CF85518-ABCF-4439-A48E-DDDD2AD40949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5A861-CEFC-4DF6-BC7D-F65C657D9AFB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349EDD4-4FB5-E6A7-9767-05D077DD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147887"/>
            <a:ext cx="6646911" cy="957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9A9170-5FB2-DFAA-57A6-5D84A5CAAD34}"/>
              </a:ext>
            </a:extLst>
          </p:cNvPr>
          <p:cNvSpPr txBox="1"/>
          <p:nvPr/>
        </p:nvSpPr>
        <p:spPr>
          <a:xfrm>
            <a:off x="1085850" y="3467100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8 327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24F39-EF4D-B56D-064E-5178A69A4C0E}"/>
              </a:ext>
            </a:extLst>
          </p:cNvPr>
          <p:cNvSpPr txBox="1"/>
          <p:nvPr/>
        </p:nvSpPr>
        <p:spPr>
          <a:xfrm>
            <a:off x="1047750" y="4229100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9 015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C05C2A-D9EC-FE36-BDF2-99FADED33FF1}"/>
              </a:ext>
            </a:extLst>
          </p:cNvPr>
          <p:cNvSpPr txBox="1"/>
          <p:nvPr/>
        </p:nvSpPr>
        <p:spPr>
          <a:xfrm>
            <a:off x="1038225" y="4981575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25 468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832637-8B89-C72A-4930-9AA804784FA2}"/>
              </a:ext>
            </a:extLst>
          </p:cNvPr>
          <p:cNvSpPr txBox="1"/>
          <p:nvPr/>
        </p:nvSpPr>
        <p:spPr>
          <a:xfrm>
            <a:off x="1009650" y="5838825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62 340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1E85A7-0876-E395-292E-08AC94BC77BD}"/>
              </a:ext>
            </a:extLst>
          </p:cNvPr>
          <p:cNvSpPr txBox="1"/>
          <p:nvPr/>
        </p:nvSpPr>
        <p:spPr>
          <a:xfrm>
            <a:off x="2419350" y="3476625"/>
            <a:ext cx="530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8 000 + 300 + 20 + 7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BF534-A0F8-F963-7D00-1D630CF26E5E}"/>
              </a:ext>
            </a:extLst>
          </p:cNvPr>
          <p:cNvSpPr txBox="1"/>
          <p:nvPr/>
        </p:nvSpPr>
        <p:spPr>
          <a:xfrm>
            <a:off x="2419350" y="4143375"/>
            <a:ext cx="530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9 000 + 10 + 5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829366-387D-F80A-6A8A-6828638699E8}"/>
              </a:ext>
            </a:extLst>
          </p:cNvPr>
          <p:cNvSpPr txBox="1"/>
          <p:nvPr/>
        </p:nvSpPr>
        <p:spPr>
          <a:xfrm>
            <a:off x="2495550" y="4972050"/>
            <a:ext cx="780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20 000 + 5 000 + 400 + 60 + 8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4C5024-F408-ADFE-DE97-78C851C2AFCE}"/>
              </a:ext>
            </a:extLst>
          </p:cNvPr>
          <p:cNvSpPr txBox="1"/>
          <p:nvPr/>
        </p:nvSpPr>
        <p:spPr>
          <a:xfrm>
            <a:off x="2524125" y="5781675"/>
            <a:ext cx="780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60 000 + 2 000 + 300 + 40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90240B-C4B1-C0FB-EE82-08DB0881A91E}"/>
              </a:ext>
            </a:extLst>
          </p:cNvPr>
          <p:cNvSpPr/>
          <p:nvPr/>
        </p:nvSpPr>
        <p:spPr>
          <a:xfrm>
            <a:off x="-1510748" y="198783"/>
            <a:ext cx="1341557" cy="1417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6619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4EEDC4F-49FF-41BD-8138-E1C666C9787F}"/>
              </a:ext>
            </a:extLst>
          </p:cNvPr>
          <p:cNvGrpSpPr/>
          <p:nvPr/>
        </p:nvGrpSpPr>
        <p:grpSpPr>
          <a:xfrm>
            <a:off x="457200" y="275897"/>
            <a:ext cx="9582151" cy="1248103"/>
            <a:chOff x="457200" y="275897"/>
            <a:chExt cx="9582151" cy="1248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2553D-C1A1-470E-83F8-38FFCAA7B60B}"/>
                </a:ext>
              </a:extLst>
            </p:cNvPr>
            <p:cNvSpPr txBox="1"/>
            <p:nvPr/>
          </p:nvSpPr>
          <p:spPr>
            <a:xfrm>
              <a:off x="1828801" y="659007"/>
              <a:ext cx="82105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biểu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D16614-CEC0-4141-933D-9E4156AC1E4F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CF85518-ABCF-4439-A48E-DDDD2AD40949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5A861-CEFC-4DF6-BC7D-F65C657D9AFB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5830A7C-031E-FB3F-9FE4-48BA11B9E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895474"/>
            <a:ext cx="9555152" cy="464467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F4F690-B767-FBD8-EAB5-D653571D7C65}"/>
              </a:ext>
            </a:extLst>
          </p:cNvPr>
          <p:cNvSpPr/>
          <p:nvPr/>
        </p:nvSpPr>
        <p:spPr>
          <a:xfrm>
            <a:off x="2838450" y="2524126"/>
            <a:ext cx="15430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34 500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55DD83-D36A-3D3A-CA5D-B3E3272DFE9C}"/>
              </a:ext>
            </a:extLst>
          </p:cNvPr>
          <p:cNvCxnSpPr/>
          <p:nvPr/>
        </p:nvCxnSpPr>
        <p:spPr>
          <a:xfrm flipV="1">
            <a:off x="5705475" y="2505075"/>
            <a:ext cx="238125" cy="180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549289-8194-D29C-AA3B-F6E111922AB5}"/>
              </a:ext>
            </a:extLst>
          </p:cNvPr>
          <p:cNvSpPr/>
          <p:nvPr/>
        </p:nvSpPr>
        <p:spPr>
          <a:xfrm>
            <a:off x="2562225" y="5419726"/>
            <a:ext cx="15430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88 819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44BF6D-900D-5405-CBAB-069BA46CFF87}"/>
              </a:ext>
            </a:extLst>
          </p:cNvPr>
          <p:cNvCxnSpPr>
            <a:cxnSpLocks/>
          </p:cNvCxnSpPr>
          <p:nvPr/>
        </p:nvCxnSpPr>
        <p:spPr>
          <a:xfrm flipV="1">
            <a:off x="5000625" y="4143375"/>
            <a:ext cx="561975" cy="171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4B229B2-DEF9-A3FC-77F0-AFB68E93A5F6}"/>
              </a:ext>
            </a:extLst>
          </p:cNvPr>
          <p:cNvSpPr/>
          <p:nvPr/>
        </p:nvSpPr>
        <p:spPr>
          <a:xfrm>
            <a:off x="8267700" y="2514601"/>
            <a:ext cx="15430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7 623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27BA17-A7F8-7276-E565-6E399F5E95AD}"/>
              </a:ext>
            </a:extLst>
          </p:cNvPr>
          <p:cNvCxnSpPr>
            <a:cxnSpLocks/>
          </p:cNvCxnSpPr>
          <p:nvPr/>
        </p:nvCxnSpPr>
        <p:spPr>
          <a:xfrm flipV="1">
            <a:off x="7086600" y="2819400"/>
            <a:ext cx="104775" cy="1695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D312D47-A208-3259-FDB4-D138935D52F4}"/>
              </a:ext>
            </a:extLst>
          </p:cNvPr>
          <p:cNvSpPr/>
          <p:nvPr/>
        </p:nvSpPr>
        <p:spPr>
          <a:xfrm>
            <a:off x="8534400" y="4667251"/>
            <a:ext cx="15430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90 502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7F7BA4-54BC-B991-ABF5-7CF7CA4A60A9}"/>
              </a:ext>
            </a:extLst>
          </p:cNvPr>
          <p:cNvCxnSpPr>
            <a:cxnSpLocks/>
          </p:cNvCxnSpPr>
          <p:nvPr/>
        </p:nvCxnSpPr>
        <p:spPr>
          <a:xfrm flipH="1" flipV="1">
            <a:off x="6362700" y="5705475"/>
            <a:ext cx="1200150" cy="95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2D58578-98A1-4800-6906-371261982006}"/>
              </a:ext>
            </a:extLst>
          </p:cNvPr>
          <p:cNvSpPr/>
          <p:nvPr/>
        </p:nvSpPr>
        <p:spPr>
          <a:xfrm>
            <a:off x="-1510748" y="198783"/>
            <a:ext cx="1341557" cy="1417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8380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9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4EEDC4F-49FF-41BD-8138-E1C666C9787F}"/>
              </a:ext>
            </a:extLst>
          </p:cNvPr>
          <p:cNvGrpSpPr/>
          <p:nvPr/>
        </p:nvGrpSpPr>
        <p:grpSpPr>
          <a:xfrm>
            <a:off x="457200" y="275897"/>
            <a:ext cx="9582151" cy="1248103"/>
            <a:chOff x="457200" y="275897"/>
            <a:chExt cx="9582151" cy="1248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2553D-C1A1-470E-83F8-38FFCAA7B60B}"/>
                </a:ext>
              </a:extLst>
            </p:cNvPr>
            <p:cNvSpPr txBox="1"/>
            <p:nvPr/>
          </p:nvSpPr>
          <p:spPr>
            <a:xfrm>
              <a:off x="1828801" y="659007"/>
              <a:ext cx="82105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D16614-CEC0-4141-933D-9E4156AC1E4F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CF85518-ABCF-4439-A48E-DDDD2AD40949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5A861-CEFC-4DF6-BC7D-F65C657D9AFB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6BA561-CDA7-507C-2D6F-3D228F8E6C2E}"/>
              </a:ext>
            </a:extLst>
          </p:cNvPr>
          <p:cNvGrpSpPr/>
          <p:nvPr/>
        </p:nvGrpSpPr>
        <p:grpSpPr>
          <a:xfrm>
            <a:off x="1076325" y="2085975"/>
            <a:ext cx="9429750" cy="769441"/>
            <a:chOff x="914400" y="1743075"/>
            <a:chExt cx="9429750" cy="7694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FE73C9-747F-71A1-93DF-5FC2461969E1}"/>
                </a:ext>
              </a:extLst>
            </p:cNvPr>
            <p:cNvSpPr txBox="1"/>
            <p:nvPr/>
          </p:nvSpPr>
          <p:spPr>
            <a:xfrm>
              <a:off x="914400" y="1743075"/>
              <a:ext cx="9429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a) 5 000 + 300 +       = 5 306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23BD3A-817F-AE9F-9F7D-DF1447233AB3}"/>
                </a:ext>
              </a:extLst>
            </p:cNvPr>
            <p:cNvSpPr/>
            <p:nvPr/>
          </p:nvSpPr>
          <p:spPr>
            <a:xfrm>
              <a:off x="4705350" y="1857375"/>
              <a:ext cx="685800" cy="485775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69EFD5-15C0-558D-A800-D8D3185B3157}"/>
              </a:ext>
            </a:extLst>
          </p:cNvPr>
          <p:cNvGrpSpPr/>
          <p:nvPr/>
        </p:nvGrpSpPr>
        <p:grpSpPr>
          <a:xfrm>
            <a:off x="1085850" y="3009900"/>
            <a:ext cx="9429750" cy="769441"/>
            <a:chOff x="914400" y="1743075"/>
            <a:chExt cx="9429750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EBB0CB-F37C-3ECA-03A0-E5542CFCC7F1}"/>
                </a:ext>
              </a:extLst>
            </p:cNvPr>
            <p:cNvSpPr txBox="1"/>
            <p:nvPr/>
          </p:nvSpPr>
          <p:spPr>
            <a:xfrm>
              <a:off x="914400" y="1743075"/>
              <a:ext cx="9429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2000 + 700 +       = 2 780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9FC7FEA-A11D-EB27-6ADF-BF50421AD623}"/>
                </a:ext>
              </a:extLst>
            </p:cNvPr>
            <p:cNvSpPr/>
            <p:nvPr/>
          </p:nvSpPr>
          <p:spPr>
            <a:xfrm>
              <a:off x="4562475" y="1866900"/>
              <a:ext cx="685800" cy="485775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CD25EF-CC42-0470-4164-FB60F4A626CD}"/>
              </a:ext>
            </a:extLst>
          </p:cNvPr>
          <p:cNvGrpSpPr/>
          <p:nvPr/>
        </p:nvGrpSpPr>
        <p:grpSpPr>
          <a:xfrm>
            <a:off x="1066800" y="3895725"/>
            <a:ext cx="9429750" cy="769441"/>
            <a:chOff x="914400" y="1743075"/>
            <a:chExt cx="9429750" cy="76944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C8677F-216D-4BC3-F00D-B3F70EF003DA}"/>
                </a:ext>
              </a:extLst>
            </p:cNvPr>
            <p:cNvSpPr txBox="1"/>
            <p:nvPr/>
          </p:nvSpPr>
          <p:spPr>
            <a:xfrm>
              <a:off x="914400" y="1743075"/>
              <a:ext cx="9429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a) 40 000 + 8 000 + 600 +       = 48 620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04739FF-5FB1-BC7D-FA93-2B132BAD65F3}"/>
                </a:ext>
              </a:extLst>
            </p:cNvPr>
            <p:cNvSpPr/>
            <p:nvPr/>
          </p:nvSpPr>
          <p:spPr>
            <a:xfrm>
              <a:off x="6800850" y="1885950"/>
              <a:ext cx="685800" cy="485775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A11A50-9B8D-9460-8AA1-501BEDE19623}"/>
              </a:ext>
            </a:extLst>
          </p:cNvPr>
          <p:cNvGrpSpPr/>
          <p:nvPr/>
        </p:nvGrpSpPr>
        <p:grpSpPr>
          <a:xfrm>
            <a:off x="1038225" y="4933950"/>
            <a:ext cx="9429750" cy="769441"/>
            <a:chOff x="914400" y="1743075"/>
            <a:chExt cx="9429750" cy="7694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A7267FC-9CA7-609F-FB6D-878AA3F7B8C1}"/>
                </a:ext>
              </a:extLst>
            </p:cNvPr>
            <p:cNvSpPr txBox="1"/>
            <p:nvPr/>
          </p:nvSpPr>
          <p:spPr>
            <a:xfrm>
              <a:off x="914400" y="1743075"/>
              <a:ext cx="94297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90 000 + 2 000 +       = 92 007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D946E63-512D-96CA-5113-0EDAC75DE0A0}"/>
                </a:ext>
              </a:extLst>
            </p:cNvPr>
            <p:cNvSpPr/>
            <p:nvPr/>
          </p:nvSpPr>
          <p:spPr>
            <a:xfrm>
              <a:off x="4867275" y="1876425"/>
              <a:ext cx="685800" cy="485775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148E884-4A51-9597-B110-C653AAD7799A}"/>
              </a:ext>
            </a:extLst>
          </p:cNvPr>
          <p:cNvSpPr/>
          <p:nvPr/>
        </p:nvSpPr>
        <p:spPr>
          <a:xfrm>
            <a:off x="4867275" y="2190750"/>
            <a:ext cx="685800" cy="48577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176947-FD8E-2655-481C-58AF953C7819}"/>
              </a:ext>
            </a:extLst>
          </p:cNvPr>
          <p:cNvSpPr/>
          <p:nvPr/>
        </p:nvSpPr>
        <p:spPr>
          <a:xfrm>
            <a:off x="4619625" y="3124200"/>
            <a:ext cx="847725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E444B4-6DD7-7E93-7FA3-77BB69DA18BA}"/>
              </a:ext>
            </a:extLst>
          </p:cNvPr>
          <p:cNvSpPr/>
          <p:nvPr/>
        </p:nvSpPr>
        <p:spPr>
          <a:xfrm>
            <a:off x="6819900" y="4010025"/>
            <a:ext cx="847725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416919A-4634-B972-E244-C765A6D90A81}"/>
              </a:ext>
            </a:extLst>
          </p:cNvPr>
          <p:cNvSpPr/>
          <p:nvPr/>
        </p:nvSpPr>
        <p:spPr>
          <a:xfrm>
            <a:off x="4886325" y="5038725"/>
            <a:ext cx="847725" cy="53340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927D05-9044-ED70-178E-6F4DFEF57E62}"/>
              </a:ext>
            </a:extLst>
          </p:cNvPr>
          <p:cNvSpPr/>
          <p:nvPr/>
        </p:nvSpPr>
        <p:spPr>
          <a:xfrm>
            <a:off x="-1510748" y="198783"/>
            <a:ext cx="1341557" cy="1417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7153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4EEDC4F-49FF-41BD-8138-E1C666C9787F}"/>
              </a:ext>
            </a:extLst>
          </p:cNvPr>
          <p:cNvGrpSpPr/>
          <p:nvPr/>
        </p:nvGrpSpPr>
        <p:grpSpPr>
          <a:xfrm>
            <a:off x="457200" y="275897"/>
            <a:ext cx="10429874" cy="1248103"/>
            <a:chOff x="457200" y="275897"/>
            <a:chExt cx="10429874" cy="12481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32553D-C1A1-470E-83F8-38FFCAA7B60B}"/>
                </a:ext>
              </a:extLst>
            </p:cNvPr>
            <p:cNvSpPr txBox="1"/>
            <p:nvPr/>
          </p:nvSpPr>
          <p:spPr>
            <a:xfrm>
              <a:off x="1800225" y="373257"/>
              <a:ext cx="9086849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Em hãy cùng Nam tìm xem trường của Nam có bao nhiêu học sinh.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D16614-CEC0-4141-933D-9E4156AC1E4F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6CF85518-ABCF-4439-A48E-DDDD2AD40949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25A861-CEFC-4DF6-BC7D-F65C657D9AFB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5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A44151F-992E-702A-27E8-4A79020C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95437"/>
            <a:ext cx="8362950" cy="3667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F218D74-CE17-1FB5-6551-9408012DEEB5}"/>
              </a:ext>
            </a:extLst>
          </p:cNvPr>
          <p:cNvSpPr txBox="1"/>
          <p:nvPr/>
        </p:nvSpPr>
        <p:spPr>
          <a:xfrm>
            <a:off x="962024" y="5505450"/>
            <a:ext cx="1041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tròn chục bé nhất có 4 chữ số khác nhau là 1230. 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Vậy trường của Nam có tất cả 1230 học sinh.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D64CF9-6508-928F-5399-F1C065FCBD10}"/>
              </a:ext>
            </a:extLst>
          </p:cNvPr>
          <p:cNvSpPr/>
          <p:nvPr/>
        </p:nvSpPr>
        <p:spPr>
          <a:xfrm>
            <a:off x="-1510748" y="198783"/>
            <a:ext cx="1341557" cy="1417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3495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AC7792-8B2A-47CE-A94A-9DFB44432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53" y="1495065"/>
            <a:ext cx="7004911" cy="36944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992A46-5891-AF8A-0549-178428D92C95}"/>
              </a:ext>
            </a:extLst>
          </p:cNvPr>
          <p:cNvSpPr/>
          <p:nvPr/>
        </p:nvSpPr>
        <p:spPr>
          <a:xfrm>
            <a:off x="-1510748" y="198783"/>
            <a:ext cx="1341557" cy="1417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56191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379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Arial</vt:lpstr>
      <vt:lpstr>Calibri</vt:lpstr>
      <vt:lpstr>UTM Showcard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2023-02-06T13:44:03Z</dcterms:created>
  <dcterms:modified xsi:type="dcterms:W3CDTF">2025-05-07T06:35:43Z</dcterms:modified>
</cp:coreProperties>
</file>