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869" r:id="rId2"/>
    <p:sldId id="870" r:id="rId3"/>
    <p:sldId id="871" r:id="rId4"/>
    <p:sldId id="872" r:id="rId5"/>
    <p:sldId id="2638" r:id="rId6"/>
    <p:sldId id="2640" r:id="rId7"/>
    <p:sldId id="2644" r:id="rId8"/>
    <p:sldId id="580" r:id="rId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3CDE15-4CA7-4410-A639-A88542C85324}" type="datetimeFigureOut">
              <a:rPr lang="vi-VN" smtClean="0"/>
              <a:t>08/05/2025</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18EB1D-389A-4190-AE62-7989A02CF263}" type="slidenum">
              <a:rPr lang="vi-VN" smtClean="0"/>
              <a:t>‹#›</a:t>
            </a:fld>
            <a:endParaRPr lang="vi-VN"/>
          </a:p>
        </p:txBody>
      </p:sp>
    </p:spTree>
    <p:extLst>
      <p:ext uri="{BB962C8B-B14F-4D97-AF65-F5344CB8AC3E}">
        <p14:creationId xmlns:p14="http://schemas.microsoft.com/office/powerpoint/2010/main" val="1958589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1552659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4286527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371116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410248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249621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74199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FDF0C0-43DC-4471-BE73-F26432E897CE}"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10A5D-983D-6BBF-8B5F-9AC263EBE4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4F6A415A-41FB-B9FA-63EE-33C8510908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071EF446-5401-3B2A-DF6A-69A50FAD2616}"/>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5" name="Footer Placeholder 4">
            <a:extLst>
              <a:ext uri="{FF2B5EF4-FFF2-40B4-BE49-F238E27FC236}">
                <a16:creationId xmlns:a16="http://schemas.microsoft.com/office/drawing/2014/main" id="{A53ED3B0-6182-2CCF-918B-D39CF73147F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D38D72B-020D-D921-DFAD-1FCA23258B65}"/>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3243841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1C59C-C2E2-61B0-653A-713A63259B34}"/>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9067223-DBD2-949C-FC75-5135494045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09B6E5E7-45C9-BB74-8D57-F1BAF94EB92E}"/>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5" name="Footer Placeholder 4">
            <a:extLst>
              <a:ext uri="{FF2B5EF4-FFF2-40B4-BE49-F238E27FC236}">
                <a16:creationId xmlns:a16="http://schemas.microsoft.com/office/drawing/2014/main" id="{50CB8C55-52B5-E79E-180E-DCF201A09C3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FD6C5A77-ECF1-CD3B-4DD2-4D06C9466F26}"/>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528437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E892B1-03C7-5901-7E66-62459426D59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81985C2-3160-A2FB-335C-CD231ED0EB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EF51F9A-B281-9CE2-0C53-ED11D3F3BFF1}"/>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5" name="Footer Placeholder 4">
            <a:extLst>
              <a:ext uri="{FF2B5EF4-FFF2-40B4-BE49-F238E27FC236}">
                <a16:creationId xmlns:a16="http://schemas.microsoft.com/office/drawing/2014/main" id="{13BF0B20-E2E2-4028-ECFC-69DA92D3C10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A14AF58-D326-D692-3C76-9EE125397184}"/>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4059415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BEF28-26F8-BF95-2116-24399538F848}"/>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60468CAC-D831-A759-2CCF-CCD79DA375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E55F8100-1158-A61F-1BE7-B74817C67471}"/>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5" name="Footer Placeholder 4">
            <a:extLst>
              <a:ext uri="{FF2B5EF4-FFF2-40B4-BE49-F238E27FC236}">
                <a16:creationId xmlns:a16="http://schemas.microsoft.com/office/drawing/2014/main" id="{204F014D-FB8F-4E44-5B93-5CB2522FD6A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D32C95D9-A776-8F23-A918-79631A44DCB2}"/>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2477486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0A961-9987-E20A-C9E6-7AAFC2BCD6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6FE4840B-C882-0A45-E4B2-90B41CB808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B855A3-2782-776C-149B-7F742D146C5D}"/>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5" name="Footer Placeholder 4">
            <a:extLst>
              <a:ext uri="{FF2B5EF4-FFF2-40B4-BE49-F238E27FC236}">
                <a16:creationId xmlns:a16="http://schemas.microsoft.com/office/drawing/2014/main" id="{8990084A-17B6-A251-615E-8899A34EF7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5659182-9AF6-3FA4-5160-FBB645A36AB6}"/>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1340320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DAB7B-26EA-11A2-6759-C09D2318350A}"/>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BD152C54-EAEA-FA00-88B2-2CB9FFFB86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AE679A4E-2947-6F41-113B-74245F1B73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7EAB0425-3CC6-53F9-9372-5E8D33E87B18}"/>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6" name="Footer Placeholder 5">
            <a:extLst>
              <a:ext uri="{FF2B5EF4-FFF2-40B4-BE49-F238E27FC236}">
                <a16:creationId xmlns:a16="http://schemas.microsoft.com/office/drawing/2014/main" id="{FA4A282E-2757-EABE-E647-B2830A39BFED}"/>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D7A2041-20D3-D703-7F6A-6B2F47D6FAF1}"/>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15967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04A59-CD51-9481-C1F4-5C213E4D997A}"/>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7CBCE31E-5E16-EFD3-503A-6D803B271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E4E228-27EC-C807-945A-3E2CF6D6C6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7B6FE15C-A70D-74F4-D0D4-0E7F89F096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922191-82DA-A942-9607-9245725CA2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113481FA-917F-D51A-D002-851B4AC12373}"/>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8" name="Footer Placeholder 7">
            <a:extLst>
              <a:ext uri="{FF2B5EF4-FFF2-40B4-BE49-F238E27FC236}">
                <a16:creationId xmlns:a16="http://schemas.microsoft.com/office/drawing/2014/main" id="{651AE01F-0C7C-10E3-F609-0A018765C2DF}"/>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391E3835-CBB3-7B50-92E4-1CEFA6EAEFC9}"/>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3582809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7159A-E600-CE50-5C96-5E4BE75B990A}"/>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91F1A37D-CC9D-FB19-56DB-B6B6FE55CD12}"/>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4" name="Footer Placeholder 3">
            <a:extLst>
              <a:ext uri="{FF2B5EF4-FFF2-40B4-BE49-F238E27FC236}">
                <a16:creationId xmlns:a16="http://schemas.microsoft.com/office/drawing/2014/main" id="{D95A604F-EED8-CFD1-503A-2B55F2DA2B19}"/>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8BC3A6D8-0F14-DD7B-74C0-18DE95DA2E19}"/>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1943315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A5F41-BB84-0B97-2787-A1720898C245}"/>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3" name="Footer Placeholder 2">
            <a:extLst>
              <a:ext uri="{FF2B5EF4-FFF2-40B4-BE49-F238E27FC236}">
                <a16:creationId xmlns:a16="http://schemas.microsoft.com/office/drawing/2014/main" id="{02692C3D-8946-7668-70E7-D8FB8B8B1F2E}"/>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24210FCD-73F0-24CA-748D-ECB30EEC3A11}"/>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1688816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5B39B-5FB6-F5CE-BAC5-FD33894479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CB5F5441-B3BF-768C-343E-A4DD91306D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ECA467FC-B56B-AC0D-7A07-68E92A6E7E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4DEF2B-0162-F108-0BB1-207C48221AC0}"/>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6" name="Footer Placeholder 5">
            <a:extLst>
              <a:ext uri="{FF2B5EF4-FFF2-40B4-BE49-F238E27FC236}">
                <a16:creationId xmlns:a16="http://schemas.microsoft.com/office/drawing/2014/main" id="{B4DE780B-4977-7175-6CC6-22726D95A60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66527EF3-13C4-F6F1-D35F-5FED353EDD30}"/>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352329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6088B-CF84-5193-5B8D-8510D2CF23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3B3421EF-D04E-69AE-41E1-58B24CD2BC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9F350782-0219-3C5F-3AF3-B88E6269A1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A4814B-0521-CFAD-985D-7FC73D3F5207}"/>
              </a:ext>
            </a:extLst>
          </p:cNvPr>
          <p:cNvSpPr>
            <a:spLocks noGrp="1"/>
          </p:cNvSpPr>
          <p:nvPr>
            <p:ph type="dt" sz="half" idx="10"/>
          </p:nvPr>
        </p:nvSpPr>
        <p:spPr/>
        <p:txBody>
          <a:bodyPr/>
          <a:lstStyle/>
          <a:p>
            <a:fld id="{64349618-207C-4D71-8E43-1BA10B6821BF}" type="datetimeFigureOut">
              <a:rPr lang="vi-VN" smtClean="0"/>
              <a:t>08/05/2025</a:t>
            </a:fld>
            <a:endParaRPr lang="vi-VN"/>
          </a:p>
        </p:txBody>
      </p:sp>
      <p:sp>
        <p:nvSpPr>
          <p:cNvPr id="6" name="Footer Placeholder 5">
            <a:extLst>
              <a:ext uri="{FF2B5EF4-FFF2-40B4-BE49-F238E27FC236}">
                <a16:creationId xmlns:a16="http://schemas.microsoft.com/office/drawing/2014/main" id="{BB6C77C7-60F2-C2C2-B86A-CF2716F4BB54}"/>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4EB64EB-326E-F338-DEE6-585D6264D3DF}"/>
              </a:ext>
            </a:extLst>
          </p:cNvPr>
          <p:cNvSpPr>
            <a:spLocks noGrp="1"/>
          </p:cNvSpPr>
          <p:nvPr>
            <p:ph type="sldNum" sz="quarter" idx="12"/>
          </p:nvPr>
        </p:nvSpPr>
        <p:spPr/>
        <p:txBody>
          <a:bodyPr/>
          <a:lstStyle/>
          <a:p>
            <a:fld id="{3696836F-C07C-4052-B630-90AB3938E2CE}" type="slidenum">
              <a:rPr lang="vi-VN" smtClean="0"/>
              <a:t>‹#›</a:t>
            </a:fld>
            <a:endParaRPr lang="vi-VN"/>
          </a:p>
        </p:txBody>
      </p:sp>
    </p:spTree>
    <p:extLst>
      <p:ext uri="{BB962C8B-B14F-4D97-AF65-F5344CB8AC3E}">
        <p14:creationId xmlns:p14="http://schemas.microsoft.com/office/powerpoint/2010/main" val="2838196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238B7E-30EE-9593-F229-518F0C99B3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A140DA8-C99D-85C5-EDFF-AB515488EF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DD0BCF50-A82D-5BF6-19D8-67597468DC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349618-207C-4D71-8E43-1BA10B6821BF}" type="datetimeFigureOut">
              <a:rPr lang="vi-VN" smtClean="0"/>
              <a:t>08/05/2025</a:t>
            </a:fld>
            <a:endParaRPr lang="vi-VN"/>
          </a:p>
        </p:txBody>
      </p:sp>
      <p:sp>
        <p:nvSpPr>
          <p:cNvPr id="5" name="Footer Placeholder 4">
            <a:extLst>
              <a:ext uri="{FF2B5EF4-FFF2-40B4-BE49-F238E27FC236}">
                <a16:creationId xmlns:a16="http://schemas.microsoft.com/office/drawing/2014/main" id="{8E4C880E-6F5F-C6D5-8762-A3F0C3CEF1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223CFAB0-99C4-30DB-9189-ADF2BCF101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96836F-C07C-4052-B630-90AB3938E2CE}" type="slidenum">
              <a:rPr lang="vi-VN" smtClean="0"/>
              <a:t>‹#›</a:t>
            </a:fld>
            <a:endParaRPr lang="vi-VN"/>
          </a:p>
        </p:txBody>
      </p:sp>
    </p:spTree>
    <p:extLst>
      <p:ext uri="{BB962C8B-B14F-4D97-AF65-F5344CB8AC3E}">
        <p14:creationId xmlns:p14="http://schemas.microsoft.com/office/powerpoint/2010/main" val="3527094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249E8C5-7318-D873-D917-56C2C064D9A0}"/>
              </a:ext>
            </a:extLst>
          </p:cNvPr>
          <p:cNvGrpSpPr/>
          <p:nvPr/>
        </p:nvGrpSpPr>
        <p:grpSpPr>
          <a:xfrm>
            <a:off x="4803495" y="504798"/>
            <a:ext cx="2165985" cy="984885"/>
            <a:chOff x="7012" y="1646"/>
            <a:chExt cx="3411" cy="1551"/>
          </a:xfrm>
        </p:grpSpPr>
        <p:pic>
          <p:nvPicPr>
            <p:cNvPr id="29" name="Picture 28">
              <a:extLst>
                <a:ext uri="{FF2B5EF4-FFF2-40B4-BE49-F238E27FC236}">
                  <a16:creationId xmlns:a16="http://schemas.microsoft.com/office/drawing/2014/main" id="{1A02E88F-86B6-5D7C-9A07-114D433047F0}"/>
                </a:ext>
              </a:extLst>
            </p:cNvPr>
            <p:cNvPicPr/>
            <p:nvPr/>
          </p:nvPicPr>
          <p:blipFill>
            <a:blip r:embed="rId3">
              <a:clrChange>
                <a:clrFrom>
                  <a:srgbClr val="F5F5F5">
                    <a:alpha val="100000"/>
                  </a:srgbClr>
                </a:clrFrom>
                <a:clrTo>
                  <a:srgbClr val="F5F5F5">
                    <a:alpha val="100000"/>
                    <a:alpha val="0"/>
                  </a:srgbClr>
                </a:clrTo>
              </a:clrChange>
            </a:blip>
            <a:srcRect t="43206" r="422" b="9687"/>
            <a:stretch>
              <a:fillRect/>
            </a:stretch>
          </p:blipFill>
          <p:spPr>
            <a:xfrm>
              <a:off x="7012" y="1646"/>
              <a:ext cx="3411" cy="1551"/>
            </a:xfrm>
            <a:prstGeom prst="rect">
              <a:avLst/>
            </a:prstGeom>
            <a:noFill/>
            <a:ln w="9525">
              <a:noFill/>
            </a:ln>
          </p:spPr>
        </p:pic>
        <p:sp>
          <p:nvSpPr>
            <p:cNvPr id="30" name="Text Box 5">
              <a:extLst>
                <a:ext uri="{FF2B5EF4-FFF2-40B4-BE49-F238E27FC236}">
                  <a16:creationId xmlns:a16="http://schemas.microsoft.com/office/drawing/2014/main" id="{6878BC01-A5DB-0B79-F691-4FEF7A71C690}"/>
                </a:ext>
              </a:extLst>
            </p:cNvPr>
            <p:cNvSpPr txBox="1"/>
            <p:nvPr/>
          </p:nvSpPr>
          <p:spPr>
            <a:xfrm>
              <a:off x="7705" y="2106"/>
              <a:ext cx="2297" cy="1018"/>
            </a:xfrm>
            <a:prstGeom prst="rect">
              <a:avLst/>
            </a:prstGeom>
            <a:noFill/>
          </p:spPr>
          <p:txBody>
            <a:bodyPr wrap="none" rtlCol="0">
              <a:spAutoFit/>
            </a:bodyPr>
            <a:lstStyle/>
            <a:p>
              <a:r>
                <a:rPr lang="en-US" sz="3600" dirty="0">
                  <a:solidFill>
                    <a:schemeClr val="bg1"/>
                  </a:solidFill>
                  <a:latin typeface="Times New Roman" panose="02020603050405020304" pitchFamily="18" charset="0"/>
                  <a:cs typeface="Times New Roman" panose="02020603050405020304" pitchFamily="18" charset="0"/>
                </a:rPr>
                <a:t>TOÁN</a:t>
              </a:r>
            </a:p>
          </p:txBody>
        </p:sp>
      </p:grpSp>
      <p:sp>
        <p:nvSpPr>
          <p:cNvPr id="31" name="矩形: 圆角 13">
            <a:extLst>
              <a:ext uri="{FF2B5EF4-FFF2-40B4-BE49-F238E27FC236}">
                <a16:creationId xmlns:a16="http://schemas.microsoft.com/office/drawing/2014/main" id="{C18AC68C-6B62-5060-2C54-E927DC26C599}"/>
              </a:ext>
            </a:extLst>
          </p:cNvPr>
          <p:cNvSpPr/>
          <p:nvPr/>
        </p:nvSpPr>
        <p:spPr>
          <a:xfrm>
            <a:off x="1905697" y="2264720"/>
            <a:ext cx="9296338" cy="675640"/>
          </a:xfrm>
          <a:prstGeom prst="roundRect">
            <a:avLst>
              <a:gd name="adj" fmla="val 50000"/>
            </a:avLst>
          </a:prstGeom>
          <a:noFill/>
          <a:ln>
            <a:noFill/>
          </a:ln>
          <a:extLst>
            <a:ext uri="{909E8E84-426E-40DD-AFC4-6F175D3DCCD1}">
              <a14:hiddenFill xmlns:a14="http://schemas.microsoft.com/office/drawing/2010/main">
                <a:solidFill>
                  <a:srgbClr val="FFECB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altLang="zh-CN" sz="4400" b="1" dirty="0" err="1">
                <a:solidFill>
                  <a:srgbClr val="FF0000"/>
                </a:solidFill>
                <a:latin typeface="Arial" panose="020B0604020202020204" pitchFamily="34" charset="0"/>
                <a:ea typeface="Microsoft YaHei" panose="020B0503020204020204" charset="-122"/>
                <a:cs typeface="Arial" panose="020B0604020202020204" pitchFamily="34" charset="0"/>
                <a:sym typeface="迷你简细行楷" panose="02010609000101010101" charset="-122"/>
              </a:rPr>
              <a:t>Bài</a:t>
            </a:r>
            <a:r>
              <a:rPr lang="en-US" altLang="zh-CN" sz="4400" b="1" dirty="0">
                <a:solidFill>
                  <a:srgbClr val="FF0000"/>
                </a:solidFill>
                <a:latin typeface="Arial" panose="020B0604020202020204" pitchFamily="34" charset="0"/>
                <a:ea typeface="Microsoft YaHei" panose="020B0503020204020204" charset="-122"/>
                <a:cs typeface="Arial" panose="020B0604020202020204" pitchFamily="34" charset="0"/>
                <a:sym typeface="迷你简细行楷" panose="02010609000101010101" charset="-122"/>
              </a:rPr>
              <a:t> 76: ÔN TẬP CÁC SỐ TRONG PHẠM VI 10 000, 100 000</a:t>
            </a:r>
          </a:p>
          <a:p>
            <a:pPr lvl="0" algn="ctr"/>
            <a:r>
              <a:rPr lang="en-US" altLang="zh-CN" sz="4400" b="1" dirty="0" err="1">
                <a:solidFill>
                  <a:srgbClr val="FF0000"/>
                </a:solidFill>
                <a:latin typeface="Arial" panose="020B0604020202020204" pitchFamily="34" charset="0"/>
                <a:ea typeface="Microsoft YaHei" panose="020B0503020204020204" charset="-122"/>
                <a:cs typeface="Arial" panose="020B0604020202020204" pitchFamily="34" charset="0"/>
                <a:sym typeface="迷你简细行楷" panose="02010609000101010101" charset="-122"/>
              </a:rPr>
              <a:t>Tiết</a:t>
            </a:r>
            <a:r>
              <a:rPr lang="en-US" altLang="zh-CN" sz="4400" b="1" dirty="0">
                <a:solidFill>
                  <a:srgbClr val="FF0000"/>
                </a:solidFill>
                <a:latin typeface="Arial" panose="020B0604020202020204" pitchFamily="34" charset="0"/>
                <a:ea typeface="Microsoft YaHei" panose="020B0503020204020204" charset="-122"/>
                <a:cs typeface="Arial" panose="020B0604020202020204" pitchFamily="34" charset="0"/>
                <a:sym typeface="迷你简细行楷" panose="02010609000101010101" charset="-122"/>
              </a:rPr>
              <a:t> 1 – </a:t>
            </a:r>
            <a:r>
              <a:rPr lang="en-US" altLang="zh-CN" sz="4400" b="1" dirty="0" err="1">
                <a:solidFill>
                  <a:srgbClr val="FF0000"/>
                </a:solidFill>
                <a:latin typeface="Arial" panose="020B0604020202020204" pitchFamily="34" charset="0"/>
                <a:ea typeface="Microsoft YaHei" panose="020B0503020204020204" charset="-122"/>
                <a:cs typeface="Arial" panose="020B0604020202020204" pitchFamily="34" charset="0"/>
                <a:sym typeface="迷你简细行楷" panose="02010609000101010101" charset="-122"/>
              </a:rPr>
              <a:t>trang</a:t>
            </a:r>
            <a:r>
              <a:rPr lang="en-US" altLang="zh-CN" sz="4400" b="1" dirty="0">
                <a:solidFill>
                  <a:srgbClr val="FF0000"/>
                </a:solidFill>
                <a:latin typeface="Arial" panose="020B0604020202020204" pitchFamily="34" charset="0"/>
                <a:ea typeface="Microsoft YaHei" panose="020B0503020204020204" charset="-122"/>
                <a:cs typeface="Arial" panose="020B0604020202020204" pitchFamily="34" charset="0"/>
                <a:sym typeface="迷你简细行楷" panose="02010609000101010101" charset="-122"/>
              </a:rPr>
              <a:t> 112</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500"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anim calcmode="lin" valueType="num">
                                      <p:cBhvr>
                                        <p:cTn id="8" dur="500" fill="hold"/>
                                        <p:tgtEl>
                                          <p:spTgt spid="28"/>
                                        </p:tgtEl>
                                        <p:attrNameLst>
                                          <p:attrName>ppt_x</p:attrName>
                                        </p:attrNameLst>
                                      </p:cBhvr>
                                      <p:tavLst>
                                        <p:tav tm="0">
                                          <p:val>
                                            <p:strVal val="#ppt_x"/>
                                          </p:val>
                                        </p:tav>
                                        <p:tav tm="100000">
                                          <p:val>
                                            <p:strVal val="#ppt_x"/>
                                          </p:val>
                                        </p:tav>
                                      </p:tavLst>
                                    </p:anim>
                                    <p:anim calcmode="lin" valueType="num">
                                      <p:cBhvr>
                                        <p:cTn id="9" dur="5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1"/>
                                        </p:tgtEl>
                                        <p:attrNameLst>
                                          <p:attrName>style.visibility</p:attrName>
                                        </p:attrNameLst>
                                      </p:cBhvr>
                                      <p:to>
                                        <p:strVal val="visible"/>
                                      </p:to>
                                    </p:set>
                                    <p:animEffect transition="in" filter="fade">
                                      <p:cBhvr>
                                        <p:cTn id="14" dur="1000"/>
                                        <p:tgtEl>
                                          <p:spTgt spid="31"/>
                                        </p:tgtEl>
                                      </p:cBhvr>
                                    </p:animEffect>
                                    <p:anim calcmode="lin" valueType="num">
                                      <p:cBhvr>
                                        <p:cTn id="15" dur="1000" fill="hold"/>
                                        <p:tgtEl>
                                          <p:spTgt spid="31"/>
                                        </p:tgtEl>
                                        <p:attrNameLst>
                                          <p:attrName>ppt_x</p:attrName>
                                        </p:attrNameLst>
                                      </p:cBhvr>
                                      <p:tavLst>
                                        <p:tav tm="0">
                                          <p:val>
                                            <p:strVal val="#ppt_x"/>
                                          </p:val>
                                        </p:tav>
                                        <p:tav tm="100000">
                                          <p:val>
                                            <p:strVal val="#ppt_x"/>
                                          </p:val>
                                        </p:tav>
                                      </p:tavLst>
                                    </p:anim>
                                    <p:anim calcmode="lin" valueType="num">
                                      <p:cBhvr>
                                        <p:cTn id="1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1" name="Group 420"/>
          <p:cNvGrpSpPr/>
          <p:nvPr/>
        </p:nvGrpSpPr>
        <p:grpSpPr>
          <a:xfrm>
            <a:off x="293370" y="238760"/>
            <a:ext cx="3592830" cy="768350"/>
            <a:chOff x="193" y="680"/>
            <a:chExt cx="5658" cy="1210"/>
          </a:xfrm>
        </p:grpSpPr>
        <p:sp>
          <p:nvSpPr>
            <p:cNvPr id="422" name="Text Box 421"/>
            <p:cNvSpPr txBox="1"/>
            <p:nvPr/>
          </p:nvSpPr>
          <p:spPr>
            <a:xfrm>
              <a:off x="1261" y="794"/>
              <a:ext cx="4590" cy="1014"/>
            </a:xfrm>
            <a:prstGeom prst="rect">
              <a:avLst/>
            </a:prstGeom>
            <a:solidFill>
              <a:srgbClr val="FFFE95"/>
            </a:solidFill>
            <a:ln>
              <a:solidFill>
                <a:srgbClr val="F03829"/>
              </a:solidFill>
            </a:ln>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3200" b="1" dirty="0" err="1">
                  <a:solidFill>
                    <a:srgbClr val="000000"/>
                  </a:solidFill>
                  <a:latin typeface="Calibri" panose="020F0502020204030204" pitchFamily="34" charset="0"/>
                  <a:cs typeface="Calibri" panose="020F0502020204030204" pitchFamily="34" charset="0"/>
                </a:rPr>
                <a:t>Đọc</a:t>
              </a:r>
              <a:r>
                <a:rPr lang="en-US" sz="3200" b="1" dirty="0">
                  <a:solidFill>
                    <a:srgbClr val="000000"/>
                  </a:solidFill>
                  <a:latin typeface="Calibri" panose="020F0502020204030204" pitchFamily="34" charset="0"/>
                  <a:cs typeface="Calibri" panose="020F0502020204030204" pitchFamily="34" charset="0"/>
                </a:rPr>
                <a:t> </a:t>
              </a:r>
              <a:r>
                <a:rPr lang="en-US" sz="3200" b="1" dirty="0" err="1">
                  <a:solidFill>
                    <a:srgbClr val="000000"/>
                  </a:solidFill>
                  <a:latin typeface="Calibri" panose="020F0502020204030204" pitchFamily="34" charset="0"/>
                  <a:cs typeface="Calibri" panose="020F0502020204030204" pitchFamily="34" charset="0"/>
                </a:rPr>
                <a:t>các</a:t>
              </a:r>
              <a:r>
                <a:rPr lang="en-US" sz="3200" b="1" dirty="0">
                  <a:solidFill>
                    <a:srgbClr val="000000"/>
                  </a:solidFill>
                  <a:latin typeface="Calibri" panose="020F0502020204030204" pitchFamily="34" charset="0"/>
                  <a:cs typeface="Calibri" panose="020F0502020204030204" pitchFamily="34" charset="0"/>
                </a:rPr>
                <a:t> </a:t>
              </a:r>
              <a:r>
                <a:rPr lang="en-US" sz="3200" b="1" dirty="0" err="1">
                  <a:solidFill>
                    <a:srgbClr val="000000"/>
                  </a:solidFill>
                  <a:latin typeface="Calibri" panose="020F0502020204030204" pitchFamily="34" charset="0"/>
                  <a:cs typeface="Calibri" panose="020F0502020204030204" pitchFamily="34" charset="0"/>
                </a:rPr>
                <a:t>số</a:t>
              </a:r>
              <a:r>
                <a:rPr lang="en-US" sz="3200" b="1" dirty="0">
                  <a:solidFill>
                    <a:srgbClr val="000000"/>
                  </a:solidFill>
                  <a:latin typeface="Calibri" panose="020F0502020204030204" pitchFamily="34" charset="0"/>
                  <a:cs typeface="Calibri" panose="020F0502020204030204" pitchFamily="34" charset="0"/>
                </a:rPr>
                <a:t> </a:t>
              </a:r>
              <a:r>
                <a:rPr lang="en-US" sz="3200" b="1" dirty="0" err="1">
                  <a:solidFill>
                    <a:srgbClr val="000000"/>
                  </a:solidFill>
                  <a:latin typeface="Calibri" panose="020F0502020204030204" pitchFamily="34" charset="0"/>
                  <a:cs typeface="Calibri" panose="020F0502020204030204" pitchFamily="34" charset="0"/>
                </a:rPr>
                <a:t>sau</a:t>
              </a:r>
              <a:r>
                <a:rPr lang="en-US" sz="3200" b="1" dirty="0">
                  <a:solidFill>
                    <a:srgbClr val="000000"/>
                  </a:solidFill>
                  <a:latin typeface="Calibri" panose="020F0502020204030204" pitchFamily="34" charset="0"/>
                  <a:cs typeface="Calibri" panose="020F0502020204030204" pitchFamily="34" charset="0"/>
                </a:rPr>
                <a:t> </a:t>
              </a:r>
              <a:endParaRPr kumimoji="0" lang="en-US" sz="32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grpSp>
          <p:nvGrpSpPr>
            <p:cNvPr id="423" name="组合 24"/>
            <p:cNvGrpSpPr/>
            <p:nvPr/>
          </p:nvGrpSpPr>
          <p:grpSpPr>
            <a:xfrm>
              <a:off x="193" y="680"/>
              <a:ext cx="1334" cy="1210"/>
              <a:chOff x="5847680" y="1619467"/>
              <a:chExt cx="581207" cy="527780"/>
            </a:xfrm>
          </p:grpSpPr>
          <p:sp>
            <p:nvSpPr>
              <p:cNvPr id="424" name="椭圆 26"/>
              <p:cNvSpPr/>
              <p:nvPr/>
            </p:nvSpPr>
            <p:spPr>
              <a:xfrm>
                <a:off x="5903904" y="1661983"/>
                <a:ext cx="482701" cy="482701"/>
              </a:xfrm>
              <a:prstGeom prst="ellipse">
                <a:avLst/>
              </a:prstGeom>
              <a:solidFill>
                <a:srgbClr val="F038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Calibri" panose="020F0502020204030204" pitchFamily="34" charset="0"/>
                  <a:cs typeface="Calibri" panose="020F0502020204030204" pitchFamily="34" charset="0"/>
                </a:endParaRPr>
              </a:p>
            </p:txBody>
          </p:sp>
          <p:sp>
            <p:nvSpPr>
              <p:cNvPr id="425" name="文本框 27"/>
              <p:cNvSpPr txBox="1"/>
              <p:nvPr/>
            </p:nvSpPr>
            <p:spPr>
              <a:xfrm>
                <a:off x="5847680" y="1619467"/>
                <a:ext cx="581207" cy="527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Source Han Sans CN Medium" panose="020B0600000000000000" pitchFamily="34" charset="-122"/>
                    <a:cs typeface="Calibri" panose="020F0502020204030204" pitchFamily="34" charset="0"/>
                  </a:rPr>
                  <a:t>1</a:t>
                </a:r>
              </a:p>
            </p:txBody>
          </p:sp>
        </p:grpSp>
      </p:grpSp>
      <p:pic>
        <p:nvPicPr>
          <p:cNvPr id="8" name="Picture 7">
            <a:extLst>
              <a:ext uri="{FF2B5EF4-FFF2-40B4-BE49-F238E27FC236}">
                <a16:creationId xmlns:a16="http://schemas.microsoft.com/office/drawing/2014/main" id="{CA56C53D-2421-804B-7CA8-85A97F48AE77}"/>
              </a:ext>
            </a:extLst>
          </p:cNvPr>
          <p:cNvPicPr>
            <a:picLocks noChangeAspect="1"/>
          </p:cNvPicPr>
          <p:nvPr/>
        </p:nvPicPr>
        <p:blipFill>
          <a:blip r:embed="rId3">
            <a:extLst>
              <a:ext uri="{BEBA8EAE-BF5A-486C-A8C5-ECC9F3942E4B}">
                <a14:imgProps xmlns:a14="http://schemas.microsoft.com/office/drawing/2010/main">
                  <a14:imgLayer r:embed="rId4">
                    <a14:imgEffect>
                      <a14:saturation sat="400000"/>
                    </a14:imgEffect>
                    <a14:imgEffect>
                      <a14:brightnessContrast bright="20000"/>
                    </a14:imgEffect>
                  </a14:imgLayer>
                </a14:imgProps>
              </a:ext>
            </a:extLst>
          </a:blip>
          <a:stretch>
            <a:fillRect/>
          </a:stretch>
        </p:blipFill>
        <p:spPr>
          <a:xfrm>
            <a:off x="1600199" y="1538287"/>
            <a:ext cx="8554709" cy="3071813"/>
          </a:xfrm>
          <a:prstGeom prst="rect">
            <a:avLst/>
          </a:prstGeom>
        </p:spPr>
      </p:pic>
    </p:spTree>
    <p:extLst>
      <p:ext uri="{BB962C8B-B14F-4D97-AF65-F5344CB8AC3E}">
        <p14:creationId xmlns:p14="http://schemas.microsoft.com/office/powerpoint/2010/main" val="3166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1"/>
                                        </p:tgtEl>
                                        <p:attrNameLst>
                                          <p:attrName>style.visibility</p:attrName>
                                        </p:attrNameLst>
                                      </p:cBhvr>
                                      <p:to>
                                        <p:strVal val="visible"/>
                                      </p:to>
                                    </p:set>
                                    <p:animEffect transition="in" filter="fade">
                                      <p:cBhvr>
                                        <p:cTn id="7" dur="500"/>
                                        <p:tgtEl>
                                          <p:spTgt spid="421"/>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4D0B8F0-DA27-46C6-2AD9-1BAEB9933C43}"/>
              </a:ext>
            </a:extLst>
          </p:cNvPr>
          <p:cNvGraphicFramePr>
            <a:graphicFrameLocks noGrp="1"/>
          </p:cNvGraphicFramePr>
          <p:nvPr/>
        </p:nvGraphicFramePr>
        <p:xfrm>
          <a:off x="1870051" y="1250801"/>
          <a:ext cx="9925050" cy="4729004"/>
        </p:xfrm>
        <a:graphic>
          <a:graphicData uri="http://schemas.openxmlformats.org/drawingml/2006/table">
            <a:tbl>
              <a:tblPr>
                <a:tableStyleId>{E8B1032C-EA38-4F05-BA0D-38AFFFC7BED3}</a:tableStyleId>
              </a:tblPr>
              <a:tblGrid>
                <a:gridCol w="2251876">
                  <a:extLst>
                    <a:ext uri="{9D8B030D-6E8A-4147-A177-3AD203B41FA5}">
                      <a16:colId xmlns:a16="http://schemas.microsoft.com/office/drawing/2014/main" val="1968032030"/>
                    </a:ext>
                  </a:extLst>
                </a:gridCol>
                <a:gridCol w="7673174">
                  <a:extLst>
                    <a:ext uri="{9D8B030D-6E8A-4147-A177-3AD203B41FA5}">
                      <a16:colId xmlns:a16="http://schemas.microsoft.com/office/drawing/2014/main" val="2924579776"/>
                    </a:ext>
                  </a:extLst>
                </a:gridCol>
              </a:tblGrid>
              <a:tr h="429909">
                <a:tc>
                  <a:txBody>
                    <a:bodyPr/>
                    <a:lstStyle/>
                    <a:p>
                      <a:pPr algn="ctr" fontAlgn="t"/>
                      <a:r>
                        <a:rPr lang="en-US" sz="2800" b="1" dirty="0" err="1">
                          <a:solidFill>
                            <a:srgbClr val="000000"/>
                          </a:solidFill>
                          <a:effectLst/>
                          <a:latin typeface="Arial" panose="020B0604020202020204" pitchFamily="34" charset="0"/>
                          <a:cs typeface="Arial" panose="020B0604020202020204" pitchFamily="34" charset="0"/>
                        </a:rPr>
                        <a:t>Số</a:t>
                      </a:r>
                      <a:endParaRPr lang="en-US" sz="2800" dirty="0">
                        <a:solidFill>
                          <a:srgbClr val="000000"/>
                        </a:solidFill>
                        <a:effectLst/>
                        <a:latin typeface="Arial" panose="020B0604020202020204" pitchFamily="34" charset="0"/>
                        <a:cs typeface="Arial" panose="020B0604020202020204" pitchFamily="34" charset="0"/>
                      </a:endParaRPr>
                    </a:p>
                  </a:txBody>
                  <a:tcPr marL="0" marR="0" marT="0" marB="0">
                    <a:solidFill>
                      <a:srgbClr val="FFFF00"/>
                    </a:solidFill>
                  </a:tcPr>
                </a:tc>
                <a:tc>
                  <a:txBody>
                    <a:bodyPr/>
                    <a:lstStyle/>
                    <a:p>
                      <a:pPr algn="ctr" fontAlgn="t"/>
                      <a:r>
                        <a:rPr lang="en-US" sz="2800" b="1" dirty="0" err="1">
                          <a:solidFill>
                            <a:srgbClr val="000000"/>
                          </a:solidFill>
                          <a:effectLst/>
                          <a:latin typeface="Arial" panose="020B0604020202020204" pitchFamily="34" charset="0"/>
                          <a:cs typeface="Arial" panose="020B0604020202020204" pitchFamily="34" charset="0"/>
                        </a:rPr>
                        <a:t>Đọc</a:t>
                      </a:r>
                      <a:r>
                        <a:rPr lang="en-US" sz="2800" b="1" dirty="0">
                          <a:solidFill>
                            <a:srgbClr val="000000"/>
                          </a:solidFill>
                          <a:effectLst/>
                          <a:latin typeface="Arial" panose="020B0604020202020204" pitchFamily="34" charset="0"/>
                          <a:cs typeface="Arial" panose="020B0604020202020204" pitchFamily="34" charset="0"/>
                        </a:rPr>
                        <a:t> </a:t>
                      </a:r>
                      <a:r>
                        <a:rPr lang="en-US" sz="2800" b="1" dirty="0" err="1">
                          <a:solidFill>
                            <a:srgbClr val="000000"/>
                          </a:solidFill>
                          <a:effectLst/>
                          <a:latin typeface="Arial" panose="020B0604020202020204" pitchFamily="34" charset="0"/>
                          <a:cs typeface="Arial" panose="020B0604020202020204" pitchFamily="34" charset="0"/>
                        </a:rPr>
                        <a:t>số</a:t>
                      </a:r>
                      <a:endParaRPr lang="en-US" sz="2800" dirty="0">
                        <a:solidFill>
                          <a:srgbClr val="000000"/>
                        </a:solidFill>
                        <a:effectLst/>
                        <a:latin typeface="Arial" panose="020B0604020202020204" pitchFamily="34" charset="0"/>
                        <a:cs typeface="Arial" panose="020B0604020202020204" pitchFamily="34" charset="0"/>
                      </a:endParaRPr>
                    </a:p>
                  </a:txBody>
                  <a:tcPr marL="68580" marR="68580" marT="0" marB="0">
                    <a:solidFill>
                      <a:srgbClr val="FFFF00"/>
                    </a:solidFill>
                  </a:tcPr>
                </a:tc>
                <a:extLst>
                  <a:ext uri="{0D108BD9-81ED-4DB2-BD59-A6C34878D82A}">
                    <a16:rowId xmlns:a16="http://schemas.microsoft.com/office/drawing/2014/main" val="1347797215"/>
                  </a:ext>
                </a:extLst>
              </a:tr>
              <a:tr h="859819">
                <a:tc>
                  <a:txBody>
                    <a:bodyPr/>
                    <a:lstStyle/>
                    <a:p>
                      <a:pPr algn="ctr" fontAlgn="t"/>
                      <a:r>
                        <a:rPr lang="en-US" sz="2800" dirty="0">
                          <a:solidFill>
                            <a:srgbClr val="000000"/>
                          </a:solidFill>
                          <a:effectLst/>
                          <a:latin typeface="Arial" panose="020B0604020202020204" pitchFamily="34" charset="0"/>
                          <a:cs typeface="Arial" panose="020B0604020202020204" pitchFamily="34" charset="0"/>
                        </a:rPr>
                        <a:t>9 084</a:t>
                      </a:r>
                    </a:p>
                  </a:txBody>
                  <a:tcPr marL="68580" marR="68580" marT="0" marB="0">
                    <a:solidFill>
                      <a:schemeClr val="bg1"/>
                    </a:solidFill>
                  </a:tcPr>
                </a:tc>
                <a:tc>
                  <a:txBody>
                    <a:bodyPr/>
                    <a:lstStyle/>
                    <a:p>
                      <a:pPr algn="just" fontAlgn="t"/>
                      <a:r>
                        <a:rPr lang="vi-VN" sz="2800" dirty="0">
                          <a:solidFill>
                            <a:srgbClr val="000000"/>
                          </a:solidFill>
                          <a:effectLst/>
                          <a:latin typeface="Arial" panose="020B0604020202020204" pitchFamily="34" charset="0"/>
                          <a:cs typeface="Arial" panose="020B0604020202020204" pitchFamily="34" charset="0"/>
                        </a:rPr>
                        <a:t>Chín nghìn không trăm tám mươi tư</a:t>
                      </a:r>
                    </a:p>
                  </a:txBody>
                  <a:tcPr marL="68580" marR="68580" marT="0" marB="0">
                    <a:solidFill>
                      <a:schemeClr val="bg1"/>
                    </a:solidFill>
                  </a:tcPr>
                </a:tc>
                <a:extLst>
                  <a:ext uri="{0D108BD9-81ED-4DB2-BD59-A6C34878D82A}">
                    <a16:rowId xmlns:a16="http://schemas.microsoft.com/office/drawing/2014/main" val="1334852199"/>
                  </a:ext>
                </a:extLst>
              </a:tr>
              <a:tr h="859819">
                <a:tc>
                  <a:txBody>
                    <a:bodyPr/>
                    <a:lstStyle/>
                    <a:p>
                      <a:pPr algn="ctr" fontAlgn="t"/>
                      <a:r>
                        <a:rPr lang="en-US" sz="2800" dirty="0">
                          <a:solidFill>
                            <a:srgbClr val="000000"/>
                          </a:solidFill>
                          <a:effectLst/>
                          <a:latin typeface="Arial" panose="020B0604020202020204" pitchFamily="34" charset="0"/>
                          <a:cs typeface="Arial" panose="020B0604020202020204" pitchFamily="34" charset="0"/>
                        </a:rPr>
                        <a:t>12 765</a:t>
                      </a:r>
                    </a:p>
                  </a:txBody>
                  <a:tcPr marL="68580" marR="68580" marT="0" marB="0">
                    <a:solidFill>
                      <a:schemeClr val="bg1"/>
                    </a:solidFill>
                  </a:tcPr>
                </a:tc>
                <a:tc>
                  <a:txBody>
                    <a:bodyPr/>
                    <a:lstStyle/>
                    <a:p>
                      <a:pPr algn="just" fontAlgn="t"/>
                      <a:r>
                        <a:rPr lang="vi-VN" sz="2800">
                          <a:solidFill>
                            <a:srgbClr val="000000"/>
                          </a:solidFill>
                          <a:effectLst/>
                          <a:latin typeface="Arial" panose="020B0604020202020204" pitchFamily="34" charset="0"/>
                          <a:cs typeface="Arial" panose="020B0604020202020204" pitchFamily="34" charset="0"/>
                        </a:rPr>
                        <a:t>Mười hai nghìn bảy trăm sáu mươi lăm</a:t>
                      </a:r>
                    </a:p>
                  </a:txBody>
                  <a:tcPr marL="68580" marR="68580" marT="0" marB="0">
                    <a:solidFill>
                      <a:schemeClr val="bg1"/>
                    </a:solidFill>
                  </a:tcPr>
                </a:tc>
                <a:extLst>
                  <a:ext uri="{0D108BD9-81ED-4DB2-BD59-A6C34878D82A}">
                    <a16:rowId xmlns:a16="http://schemas.microsoft.com/office/drawing/2014/main" val="1982156278"/>
                  </a:ext>
                </a:extLst>
              </a:tr>
              <a:tr h="859819">
                <a:tc>
                  <a:txBody>
                    <a:bodyPr/>
                    <a:lstStyle/>
                    <a:p>
                      <a:pPr algn="ctr" fontAlgn="t"/>
                      <a:r>
                        <a:rPr lang="en-US" sz="2800">
                          <a:solidFill>
                            <a:srgbClr val="000000"/>
                          </a:solidFill>
                          <a:effectLst/>
                          <a:latin typeface="Arial" panose="020B0604020202020204" pitchFamily="34" charset="0"/>
                          <a:cs typeface="Arial" panose="020B0604020202020204" pitchFamily="34" charset="0"/>
                        </a:rPr>
                        <a:t>30 258</a:t>
                      </a:r>
                    </a:p>
                  </a:txBody>
                  <a:tcPr marL="68580" marR="68580" marT="0" marB="0">
                    <a:solidFill>
                      <a:schemeClr val="bg1"/>
                    </a:solidFill>
                  </a:tcPr>
                </a:tc>
                <a:tc>
                  <a:txBody>
                    <a:bodyPr/>
                    <a:lstStyle/>
                    <a:p>
                      <a:pPr algn="just" fontAlgn="t"/>
                      <a:r>
                        <a:rPr lang="vi-VN" sz="2800" dirty="0">
                          <a:solidFill>
                            <a:srgbClr val="000000"/>
                          </a:solidFill>
                          <a:effectLst/>
                          <a:latin typeface="Arial" panose="020B0604020202020204" pitchFamily="34" charset="0"/>
                          <a:cs typeface="Arial" panose="020B0604020202020204" pitchFamily="34" charset="0"/>
                        </a:rPr>
                        <a:t>Ba mươi nghìn hai trăm năm mươi tám</a:t>
                      </a:r>
                    </a:p>
                  </a:txBody>
                  <a:tcPr marL="68580" marR="68580" marT="0" marB="0">
                    <a:solidFill>
                      <a:schemeClr val="bg1"/>
                    </a:solidFill>
                  </a:tcPr>
                </a:tc>
                <a:extLst>
                  <a:ext uri="{0D108BD9-81ED-4DB2-BD59-A6C34878D82A}">
                    <a16:rowId xmlns:a16="http://schemas.microsoft.com/office/drawing/2014/main" val="4192868847"/>
                  </a:ext>
                </a:extLst>
              </a:tr>
              <a:tr h="859819">
                <a:tc>
                  <a:txBody>
                    <a:bodyPr/>
                    <a:lstStyle/>
                    <a:p>
                      <a:pPr algn="ctr" fontAlgn="t"/>
                      <a:r>
                        <a:rPr lang="en-US" sz="2800">
                          <a:solidFill>
                            <a:srgbClr val="000000"/>
                          </a:solidFill>
                          <a:effectLst/>
                          <a:latin typeface="Arial" panose="020B0604020202020204" pitchFamily="34" charset="0"/>
                          <a:cs typeface="Arial" panose="020B0604020202020204" pitchFamily="34" charset="0"/>
                        </a:rPr>
                        <a:t>61 409</a:t>
                      </a:r>
                    </a:p>
                  </a:txBody>
                  <a:tcPr marL="68580" marR="68580" marT="0" marB="0">
                    <a:solidFill>
                      <a:schemeClr val="bg1"/>
                    </a:solidFill>
                  </a:tcPr>
                </a:tc>
                <a:tc>
                  <a:txBody>
                    <a:bodyPr/>
                    <a:lstStyle/>
                    <a:p>
                      <a:pPr algn="just" fontAlgn="t"/>
                      <a:r>
                        <a:rPr lang="vi-VN" sz="2800">
                          <a:solidFill>
                            <a:srgbClr val="000000"/>
                          </a:solidFill>
                          <a:effectLst/>
                          <a:latin typeface="Arial" panose="020B0604020202020204" pitchFamily="34" charset="0"/>
                          <a:cs typeface="Arial" panose="020B0604020202020204" pitchFamily="34" charset="0"/>
                        </a:rPr>
                        <a:t>Sáu mươi mốt nghìn bốn trăm linh chín</a:t>
                      </a:r>
                    </a:p>
                  </a:txBody>
                  <a:tcPr marL="68580" marR="68580" marT="0" marB="0">
                    <a:solidFill>
                      <a:schemeClr val="bg1"/>
                    </a:solidFill>
                  </a:tcPr>
                </a:tc>
                <a:extLst>
                  <a:ext uri="{0D108BD9-81ED-4DB2-BD59-A6C34878D82A}">
                    <a16:rowId xmlns:a16="http://schemas.microsoft.com/office/drawing/2014/main" val="53926768"/>
                  </a:ext>
                </a:extLst>
              </a:tr>
              <a:tr h="859819">
                <a:tc>
                  <a:txBody>
                    <a:bodyPr/>
                    <a:lstStyle/>
                    <a:p>
                      <a:pPr algn="ctr" fontAlgn="t"/>
                      <a:r>
                        <a:rPr lang="en-US" sz="2800">
                          <a:solidFill>
                            <a:srgbClr val="000000"/>
                          </a:solidFill>
                          <a:effectLst/>
                          <a:latin typeface="Arial" panose="020B0604020202020204" pitchFamily="34" charset="0"/>
                          <a:cs typeface="Arial" panose="020B0604020202020204" pitchFamily="34" charset="0"/>
                        </a:rPr>
                        <a:t>95 027</a:t>
                      </a:r>
                    </a:p>
                  </a:txBody>
                  <a:tcPr marL="68580" marR="68580" marT="0" marB="0">
                    <a:solidFill>
                      <a:schemeClr val="bg1"/>
                    </a:solidFill>
                  </a:tcPr>
                </a:tc>
                <a:tc>
                  <a:txBody>
                    <a:bodyPr/>
                    <a:lstStyle/>
                    <a:p>
                      <a:pPr algn="just" fontAlgn="t"/>
                      <a:r>
                        <a:rPr lang="vi-VN" sz="2800" dirty="0">
                          <a:solidFill>
                            <a:srgbClr val="000000"/>
                          </a:solidFill>
                          <a:effectLst/>
                          <a:latin typeface="Arial" panose="020B0604020202020204" pitchFamily="34" charset="0"/>
                          <a:cs typeface="Arial" panose="020B0604020202020204" pitchFamily="34" charset="0"/>
                        </a:rPr>
                        <a:t>Chín mươi lăm nghìn không trăm hai mươi bảy</a:t>
                      </a:r>
                    </a:p>
                  </a:txBody>
                  <a:tcPr marL="68580" marR="68580" marT="0" marB="0">
                    <a:solidFill>
                      <a:schemeClr val="bg1"/>
                    </a:solidFill>
                  </a:tcPr>
                </a:tc>
                <a:extLst>
                  <a:ext uri="{0D108BD9-81ED-4DB2-BD59-A6C34878D82A}">
                    <a16:rowId xmlns:a16="http://schemas.microsoft.com/office/drawing/2014/main" val="2241264660"/>
                  </a:ext>
                </a:extLst>
              </a:tr>
            </a:tbl>
          </a:graphicData>
        </a:graphic>
      </p:graphicFrame>
      <p:grpSp>
        <p:nvGrpSpPr>
          <p:cNvPr id="7" name="Group 6">
            <a:extLst>
              <a:ext uri="{FF2B5EF4-FFF2-40B4-BE49-F238E27FC236}">
                <a16:creationId xmlns:a16="http://schemas.microsoft.com/office/drawing/2014/main" id="{25BE96BD-222B-63B8-EEC4-F674DCB982C1}"/>
              </a:ext>
            </a:extLst>
          </p:cNvPr>
          <p:cNvGrpSpPr/>
          <p:nvPr/>
        </p:nvGrpSpPr>
        <p:grpSpPr>
          <a:xfrm>
            <a:off x="224493" y="48895"/>
            <a:ext cx="4208780" cy="768350"/>
            <a:chOff x="193" y="680"/>
            <a:chExt cx="6628" cy="1210"/>
          </a:xfrm>
        </p:grpSpPr>
        <p:sp>
          <p:nvSpPr>
            <p:cNvPr id="8" name="Text Box 421">
              <a:extLst>
                <a:ext uri="{FF2B5EF4-FFF2-40B4-BE49-F238E27FC236}">
                  <a16:creationId xmlns:a16="http://schemas.microsoft.com/office/drawing/2014/main" id="{E0C70939-9E94-D5F6-80C2-14070D55E8F9}"/>
                </a:ext>
              </a:extLst>
            </p:cNvPr>
            <p:cNvSpPr txBox="1"/>
            <p:nvPr/>
          </p:nvSpPr>
          <p:spPr>
            <a:xfrm>
              <a:off x="1261" y="794"/>
              <a:ext cx="5560" cy="990"/>
            </a:xfrm>
            <a:prstGeom prst="rect">
              <a:avLst/>
            </a:prstGeom>
            <a:solidFill>
              <a:srgbClr val="FFFE95"/>
            </a:solidFill>
            <a:ln>
              <a:solidFill>
                <a:srgbClr val="F03829"/>
              </a:solidFill>
            </a:ln>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3200" b="1" dirty="0" err="1">
                  <a:solidFill>
                    <a:srgbClr val="000000"/>
                  </a:solidFill>
                  <a:latin typeface="Arial" panose="020B0604020202020204" pitchFamily="34" charset="0"/>
                  <a:cs typeface="Arial" panose="020B0604020202020204" pitchFamily="34" charset="0"/>
                </a:rPr>
                <a:t>Đọc</a:t>
              </a:r>
              <a:r>
                <a:rPr lang="en-US" sz="3200" b="1" dirty="0">
                  <a:solidFill>
                    <a:srgbClr val="000000"/>
                  </a:solidFill>
                  <a:latin typeface="Arial" panose="020B0604020202020204" pitchFamily="34" charset="0"/>
                  <a:cs typeface="Arial" panose="020B0604020202020204" pitchFamily="34" charset="0"/>
                </a:rPr>
                <a:t> </a:t>
              </a:r>
              <a:r>
                <a:rPr lang="en-US" sz="3200" b="1" dirty="0" err="1">
                  <a:solidFill>
                    <a:srgbClr val="000000"/>
                  </a:solidFill>
                  <a:latin typeface="Arial" panose="020B0604020202020204" pitchFamily="34" charset="0"/>
                  <a:cs typeface="Arial" panose="020B0604020202020204" pitchFamily="34" charset="0"/>
                </a:rPr>
                <a:t>các</a:t>
              </a:r>
              <a:r>
                <a:rPr lang="en-US" sz="3200" b="1" dirty="0">
                  <a:solidFill>
                    <a:srgbClr val="000000"/>
                  </a:solidFill>
                  <a:latin typeface="Arial" panose="020B0604020202020204" pitchFamily="34" charset="0"/>
                  <a:cs typeface="Arial" panose="020B0604020202020204" pitchFamily="34" charset="0"/>
                </a:rPr>
                <a:t> </a:t>
              </a:r>
              <a:r>
                <a:rPr lang="en-US" sz="3200" b="1" dirty="0" err="1">
                  <a:solidFill>
                    <a:srgbClr val="000000"/>
                  </a:solidFill>
                  <a:latin typeface="Arial" panose="020B0604020202020204" pitchFamily="34" charset="0"/>
                  <a:cs typeface="Arial" panose="020B0604020202020204" pitchFamily="34" charset="0"/>
                </a:rPr>
                <a:t>số</a:t>
              </a:r>
              <a:r>
                <a:rPr lang="en-US" sz="3200" b="1" dirty="0">
                  <a:solidFill>
                    <a:srgbClr val="000000"/>
                  </a:solidFill>
                  <a:latin typeface="Arial" panose="020B0604020202020204" pitchFamily="34" charset="0"/>
                  <a:cs typeface="Arial" panose="020B0604020202020204" pitchFamily="34" charset="0"/>
                </a:rPr>
                <a:t> </a:t>
              </a:r>
              <a:r>
                <a:rPr lang="en-US" sz="3200" b="1" dirty="0" err="1">
                  <a:solidFill>
                    <a:srgbClr val="000000"/>
                  </a:solidFill>
                  <a:latin typeface="Arial" panose="020B0604020202020204" pitchFamily="34" charset="0"/>
                  <a:cs typeface="Arial" panose="020B0604020202020204" pitchFamily="34" charset="0"/>
                </a:rPr>
                <a:t>sau</a:t>
              </a:r>
              <a:r>
                <a:rPr lang="en-US" sz="3200" b="1" dirty="0">
                  <a:solidFill>
                    <a:srgbClr val="000000"/>
                  </a:solidFill>
                  <a:latin typeface="Arial" panose="020B0604020202020204" pitchFamily="34" charset="0"/>
                  <a:cs typeface="Arial" panose="020B0604020202020204" pitchFamily="34" charset="0"/>
                </a:rPr>
                <a:t> </a:t>
              </a:r>
              <a:endParaRPr kumimoji="0" 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9" name="组合 24">
              <a:extLst>
                <a:ext uri="{FF2B5EF4-FFF2-40B4-BE49-F238E27FC236}">
                  <a16:creationId xmlns:a16="http://schemas.microsoft.com/office/drawing/2014/main" id="{2699C82B-D9E7-2886-E67A-EBAEF78E0063}"/>
                </a:ext>
              </a:extLst>
            </p:cNvPr>
            <p:cNvGrpSpPr/>
            <p:nvPr/>
          </p:nvGrpSpPr>
          <p:grpSpPr>
            <a:xfrm>
              <a:off x="193" y="680"/>
              <a:ext cx="1334" cy="1210"/>
              <a:chOff x="5847680" y="1619467"/>
              <a:chExt cx="581207" cy="527780"/>
            </a:xfrm>
          </p:grpSpPr>
          <p:sp>
            <p:nvSpPr>
              <p:cNvPr id="10" name="椭圆 26">
                <a:extLst>
                  <a:ext uri="{FF2B5EF4-FFF2-40B4-BE49-F238E27FC236}">
                    <a16:creationId xmlns:a16="http://schemas.microsoft.com/office/drawing/2014/main" id="{E917753F-7152-013D-5424-2551D728A291}"/>
                  </a:ext>
                </a:extLst>
              </p:cNvPr>
              <p:cNvSpPr/>
              <p:nvPr/>
            </p:nvSpPr>
            <p:spPr>
              <a:xfrm>
                <a:off x="5903904" y="1661983"/>
                <a:ext cx="482701" cy="482701"/>
              </a:xfrm>
              <a:prstGeom prst="ellipse">
                <a:avLst/>
              </a:prstGeom>
              <a:solidFill>
                <a:srgbClr val="F038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11" name="文本框 27">
                <a:extLst>
                  <a:ext uri="{FF2B5EF4-FFF2-40B4-BE49-F238E27FC236}">
                    <a16:creationId xmlns:a16="http://schemas.microsoft.com/office/drawing/2014/main" id="{19826E53-DC45-5E12-E671-0F6B2343BFAB}"/>
                  </a:ext>
                </a:extLst>
              </p:cNvPr>
              <p:cNvSpPr txBox="1"/>
              <p:nvPr/>
            </p:nvSpPr>
            <p:spPr>
              <a:xfrm>
                <a:off x="5847680" y="1619467"/>
                <a:ext cx="581207" cy="527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anose="020B0604020202020204" pitchFamily="34" charset="0"/>
                    <a:ea typeface="Source Han Sans CN Medium" panose="020B0600000000000000" pitchFamily="34" charset="-122"/>
                    <a:cs typeface="Arial" panose="020B0604020202020204" pitchFamily="34" charset="0"/>
                  </a:rPr>
                  <a:t>1</a:t>
                </a:r>
              </a:p>
            </p:txBody>
          </p:sp>
        </p:grpSp>
      </p:grpSp>
    </p:spTree>
    <p:extLst>
      <p:ext uri="{BB962C8B-B14F-4D97-AF65-F5344CB8AC3E}">
        <p14:creationId xmlns:p14="http://schemas.microsoft.com/office/powerpoint/2010/main" val="464178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1" name="Group 420"/>
          <p:cNvGrpSpPr/>
          <p:nvPr/>
        </p:nvGrpSpPr>
        <p:grpSpPr>
          <a:xfrm>
            <a:off x="232511" y="135750"/>
            <a:ext cx="1529715" cy="781685"/>
            <a:chOff x="193" y="674"/>
            <a:chExt cx="2409" cy="1231"/>
          </a:xfrm>
        </p:grpSpPr>
        <p:sp>
          <p:nvSpPr>
            <p:cNvPr id="422" name="Text Box 421"/>
            <p:cNvSpPr txBox="1"/>
            <p:nvPr/>
          </p:nvSpPr>
          <p:spPr>
            <a:xfrm>
              <a:off x="1357" y="674"/>
              <a:ext cx="1245" cy="1231"/>
            </a:xfrm>
            <a:prstGeom prst="rect">
              <a:avLst/>
            </a:prstGeom>
            <a:solidFill>
              <a:srgbClr val="FFFE95"/>
            </a:solidFill>
            <a:ln>
              <a:solidFill>
                <a:srgbClr val="F03829"/>
              </a:solidFill>
            </a:ln>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Số</a:t>
              </a:r>
              <a:endParaRPr kumimoji="0" lang="en-US" sz="40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grpSp>
          <p:nvGrpSpPr>
            <p:cNvPr id="423" name="组合 24"/>
            <p:cNvGrpSpPr/>
            <p:nvPr/>
          </p:nvGrpSpPr>
          <p:grpSpPr>
            <a:xfrm>
              <a:off x="193" y="680"/>
              <a:ext cx="1334" cy="1210"/>
              <a:chOff x="5847680" y="1619467"/>
              <a:chExt cx="581207" cy="527780"/>
            </a:xfrm>
          </p:grpSpPr>
          <p:sp>
            <p:nvSpPr>
              <p:cNvPr id="424" name="椭圆 26"/>
              <p:cNvSpPr/>
              <p:nvPr/>
            </p:nvSpPr>
            <p:spPr>
              <a:xfrm>
                <a:off x="5903904" y="1661983"/>
                <a:ext cx="482701" cy="482701"/>
              </a:xfrm>
              <a:prstGeom prst="ellipse">
                <a:avLst/>
              </a:prstGeom>
              <a:solidFill>
                <a:srgbClr val="F038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Calibri" panose="020F0502020204030204" pitchFamily="34" charset="0"/>
                  <a:cs typeface="Calibri" panose="020F0502020204030204" pitchFamily="34" charset="0"/>
                </a:endParaRPr>
              </a:p>
            </p:txBody>
          </p:sp>
          <p:sp>
            <p:nvSpPr>
              <p:cNvPr id="425" name="文本框 27"/>
              <p:cNvSpPr txBox="1"/>
              <p:nvPr/>
            </p:nvSpPr>
            <p:spPr>
              <a:xfrm>
                <a:off x="5847680" y="1619467"/>
                <a:ext cx="581207" cy="527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Source Han Sans CN Medium" panose="020B0600000000000000" pitchFamily="34" charset="-122"/>
                    <a:cs typeface="Calibri" panose="020F0502020204030204" pitchFamily="34" charset="0"/>
                  </a:rPr>
                  <a:t>2</a:t>
                </a:r>
              </a:p>
            </p:txBody>
          </p:sp>
        </p:grpSp>
      </p:grpSp>
      <p:grpSp>
        <p:nvGrpSpPr>
          <p:cNvPr id="8" name="Group 7">
            <a:extLst>
              <a:ext uri="{FF2B5EF4-FFF2-40B4-BE49-F238E27FC236}">
                <a16:creationId xmlns:a16="http://schemas.microsoft.com/office/drawing/2014/main" id="{11C45008-39E6-FBB9-D148-557C916DE258}"/>
              </a:ext>
            </a:extLst>
          </p:cNvPr>
          <p:cNvGrpSpPr/>
          <p:nvPr/>
        </p:nvGrpSpPr>
        <p:grpSpPr>
          <a:xfrm>
            <a:off x="-114300" y="1333500"/>
            <a:ext cx="11820525" cy="707886"/>
            <a:chOff x="-114300" y="1333500"/>
            <a:chExt cx="11820525" cy="707886"/>
          </a:xfrm>
        </p:grpSpPr>
        <p:sp>
          <p:nvSpPr>
            <p:cNvPr id="2" name="TextBox 1">
              <a:extLst>
                <a:ext uri="{FF2B5EF4-FFF2-40B4-BE49-F238E27FC236}">
                  <a16:creationId xmlns:a16="http://schemas.microsoft.com/office/drawing/2014/main" id="{0F43F0C1-2A29-0F38-40B5-D10C3EA375FD}"/>
                </a:ext>
              </a:extLst>
            </p:cNvPr>
            <p:cNvSpPr txBox="1"/>
            <p:nvPr/>
          </p:nvSpPr>
          <p:spPr>
            <a:xfrm>
              <a:off x="-114300" y="1333500"/>
              <a:ext cx="10944225" cy="707886"/>
            </a:xfrm>
            <a:prstGeom prst="rect">
              <a:avLst/>
            </a:prstGeom>
            <a:noFill/>
          </p:spPr>
          <p:txBody>
            <a:bodyPr wrap="square" rtlCol="0">
              <a:spAutoFit/>
            </a:bodyPr>
            <a:lstStyle/>
            <a:p>
              <a:r>
                <a:rPr lang="en-US" sz="4000" dirty="0">
                  <a:latin typeface="Calibri" panose="020F0502020204030204" pitchFamily="34" charset="0"/>
                  <a:cs typeface="Calibri" panose="020F0502020204030204" pitchFamily="34" charset="0"/>
                </a:rPr>
                <a:t>a) 9 995; 9 996; 9 997;         ;9 999;         ;         10 002;      </a:t>
              </a:r>
            </a:p>
          </p:txBody>
        </p:sp>
        <p:sp>
          <p:nvSpPr>
            <p:cNvPr id="3" name="Rectangle: Rounded Corners 2">
              <a:extLst>
                <a:ext uri="{FF2B5EF4-FFF2-40B4-BE49-F238E27FC236}">
                  <a16:creationId xmlns:a16="http://schemas.microsoft.com/office/drawing/2014/main" id="{18347041-8F02-E1BC-3CCB-713C1ADEE3E1}"/>
                </a:ext>
              </a:extLst>
            </p:cNvPr>
            <p:cNvSpPr/>
            <p:nvPr/>
          </p:nvSpPr>
          <p:spPr>
            <a:xfrm>
              <a:off x="4572000" y="14097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4" name="Rectangle: Rounded Corners 3">
              <a:extLst>
                <a:ext uri="{FF2B5EF4-FFF2-40B4-BE49-F238E27FC236}">
                  <a16:creationId xmlns:a16="http://schemas.microsoft.com/office/drawing/2014/main" id="{A4DE3152-D43B-34B6-8A9B-95E248A46060}"/>
                </a:ext>
              </a:extLst>
            </p:cNvPr>
            <p:cNvSpPr/>
            <p:nvPr/>
          </p:nvSpPr>
          <p:spPr>
            <a:xfrm>
              <a:off x="7048500" y="14097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6" name="Rectangle: Rounded Corners 5">
              <a:extLst>
                <a:ext uri="{FF2B5EF4-FFF2-40B4-BE49-F238E27FC236}">
                  <a16:creationId xmlns:a16="http://schemas.microsoft.com/office/drawing/2014/main" id="{B069B614-1C46-47E1-7413-48E94CD4AF24}"/>
                </a:ext>
              </a:extLst>
            </p:cNvPr>
            <p:cNvSpPr/>
            <p:nvPr/>
          </p:nvSpPr>
          <p:spPr>
            <a:xfrm>
              <a:off x="8181975" y="14097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7" name="Rectangle: Rounded Corners 6">
              <a:extLst>
                <a:ext uri="{FF2B5EF4-FFF2-40B4-BE49-F238E27FC236}">
                  <a16:creationId xmlns:a16="http://schemas.microsoft.com/office/drawing/2014/main" id="{EAA6CB6E-0E0F-A4C0-EEAE-C3FBC3434A84}"/>
                </a:ext>
              </a:extLst>
            </p:cNvPr>
            <p:cNvSpPr/>
            <p:nvPr/>
          </p:nvSpPr>
          <p:spPr>
            <a:xfrm>
              <a:off x="10772775" y="139065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grpSp>
      <p:grpSp>
        <p:nvGrpSpPr>
          <p:cNvPr id="16" name="Group 15">
            <a:extLst>
              <a:ext uri="{FF2B5EF4-FFF2-40B4-BE49-F238E27FC236}">
                <a16:creationId xmlns:a16="http://schemas.microsoft.com/office/drawing/2014/main" id="{698CD1D4-511F-7010-54F8-542035607B02}"/>
              </a:ext>
            </a:extLst>
          </p:cNvPr>
          <p:cNvGrpSpPr/>
          <p:nvPr/>
        </p:nvGrpSpPr>
        <p:grpSpPr>
          <a:xfrm>
            <a:off x="-76200" y="2638425"/>
            <a:ext cx="11725275" cy="707886"/>
            <a:chOff x="-114300" y="1333500"/>
            <a:chExt cx="11725275" cy="707886"/>
          </a:xfrm>
        </p:grpSpPr>
        <p:sp>
          <p:nvSpPr>
            <p:cNvPr id="17" name="TextBox 16">
              <a:extLst>
                <a:ext uri="{FF2B5EF4-FFF2-40B4-BE49-F238E27FC236}">
                  <a16:creationId xmlns:a16="http://schemas.microsoft.com/office/drawing/2014/main" id="{247E4F02-656E-F23F-3B35-469685BE3B53}"/>
                </a:ext>
              </a:extLst>
            </p:cNvPr>
            <p:cNvSpPr txBox="1"/>
            <p:nvPr/>
          </p:nvSpPr>
          <p:spPr>
            <a:xfrm>
              <a:off x="-114300" y="1333500"/>
              <a:ext cx="10944225" cy="707886"/>
            </a:xfrm>
            <a:prstGeom prst="rect">
              <a:avLst/>
            </a:prstGeom>
            <a:noFill/>
          </p:spPr>
          <p:txBody>
            <a:bodyPr wrap="square" rtlCol="0">
              <a:spAutoFit/>
            </a:bodyPr>
            <a:lstStyle/>
            <a:p>
              <a:r>
                <a:rPr lang="en-US" sz="4000" dirty="0">
                  <a:latin typeface="Calibri" panose="020F0502020204030204" pitchFamily="34" charset="0"/>
                  <a:cs typeface="Calibri" panose="020F0502020204030204" pitchFamily="34" charset="0"/>
                </a:rPr>
                <a:t>b) 35 760; 35 770;          ; 35 790;         ; 35 810          ;</a:t>
              </a:r>
            </a:p>
          </p:txBody>
        </p:sp>
        <p:sp>
          <p:nvSpPr>
            <p:cNvPr id="18" name="Rectangle: Rounded Corners 17">
              <a:extLst>
                <a:ext uri="{FF2B5EF4-FFF2-40B4-BE49-F238E27FC236}">
                  <a16:creationId xmlns:a16="http://schemas.microsoft.com/office/drawing/2014/main" id="{31EDCBF5-13C8-4240-E511-EEE9EAC04344}"/>
                </a:ext>
              </a:extLst>
            </p:cNvPr>
            <p:cNvSpPr/>
            <p:nvPr/>
          </p:nvSpPr>
          <p:spPr>
            <a:xfrm>
              <a:off x="3810000" y="14097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19" name="Rectangle: Rounded Corners 18">
              <a:extLst>
                <a:ext uri="{FF2B5EF4-FFF2-40B4-BE49-F238E27FC236}">
                  <a16:creationId xmlns:a16="http://schemas.microsoft.com/office/drawing/2014/main" id="{DC98BD06-38C1-91B7-6514-43E987D8324B}"/>
                </a:ext>
              </a:extLst>
            </p:cNvPr>
            <p:cNvSpPr/>
            <p:nvPr/>
          </p:nvSpPr>
          <p:spPr>
            <a:xfrm>
              <a:off x="6657975" y="1381125"/>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20" name="Rectangle: Rounded Corners 19">
              <a:extLst>
                <a:ext uri="{FF2B5EF4-FFF2-40B4-BE49-F238E27FC236}">
                  <a16:creationId xmlns:a16="http://schemas.microsoft.com/office/drawing/2014/main" id="{A167EC77-7049-47F9-6907-691A1F0894FF}"/>
                </a:ext>
              </a:extLst>
            </p:cNvPr>
            <p:cNvSpPr/>
            <p:nvPr/>
          </p:nvSpPr>
          <p:spPr>
            <a:xfrm>
              <a:off x="9391650" y="1362075"/>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21" name="Rectangle: Rounded Corners 20">
              <a:extLst>
                <a:ext uri="{FF2B5EF4-FFF2-40B4-BE49-F238E27FC236}">
                  <a16:creationId xmlns:a16="http://schemas.microsoft.com/office/drawing/2014/main" id="{C4A3B85F-1FB4-F9AD-74FC-F67996B238FF}"/>
                </a:ext>
              </a:extLst>
            </p:cNvPr>
            <p:cNvSpPr/>
            <p:nvPr/>
          </p:nvSpPr>
          <p:spPr>
            <a:xfrm>
              <a:off x="10677525" y="135255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grpSp>
      <p:grpSp>
        <p:nvGrpSpPr>
          <p:cNvPr id="22" name="Group 21">
            <a:extLst>
              <a:ext uri="{FF2B5EF4-FFF2-40B4-BE49-F238E27FC236}">
                <a16:creationId xmlns:a16="http://schemas.microsoft.com/office/drawing/2014/main" id="{6D87BC52-6F48-DCAB-FCB0-F5B4F44522E3}"/>
              </a:ext>
            </a:extLst>
          </p:cNvPr>
          <p:cNvGrpSpPr/>
          <p:nvPr/>
        </p:nvGrpSpPr>
        <p:grpSpPr>
          <a:xfrm>
            <a:off x="-95250" y="4248150"/>
            <a:ext cx="11287125" cy="707886"/>
            <a:chOff x="-114300" y="1333500"/>
            <a:chExt cx="11287125" cy="707886"/>
          </a:xfrm>
        </p:grpSpPr>
        <p:sp>
          <p:nvSpPr>
            <p:cNvPr id="23" name="TextBox 22">
              <a:extLst>
                <a:ext uri="{FF2B5EF4-FFF2-40B4-BE49-F238E27FC236}">
                  <a16:creationId xmlns:a16="http://schemas.microsoft.com/office/drawing/2014/main" id="{308457F5-F05B-AA9D-0A5F-DBD9CDA73964}"/>
                </a:ext>
              </a:extLst>
            </p:cNvPr>
            <p:cNvSpPr txBox="1"/>
            <p:nvPr/>
          </p:nvSpPr>
          <p:spPr>
            <a:xfrm>
              <a:off x="-114300" y="1333500"/>
              <a:ext cx="10944225" cy="707886"/>
            </a:xfrm>
            <a:prstGeom prst="rect">
              <a:avLst/>
            </a:prstGeom>
            <a:noFill/>
          </p:spPr>
          <p:txBody>
            <a:bodyPr wrap="square" rtlCol="0">
              <a:spAutoFit/>
            </a:bodyPr>
            <a:lstStyle/>
            <a:p>
              <a:r>
                <a:rPr lang="en-US" sz="4000" dirty="0">
                  <a:latin typeface="Calibri" panose="020F0502020204030204" pitchFamily="34" charset="0"/>
                  <a:cs typeface="Calibri" panose="020F0502020204030204" pitchFamily="34" charset="0"/>
                </a:rPr>
                <a:t>c) 68 400;         ; 68 600; 68 700;         ;         69 000;   </a:t>
              </a:r>
            </a:p>
          </p:txBody>
        </p:sp>
        <p:sp>
          <p:nvSpPr>
            <p:cNvPr id="28" name="Rectangle: Rounded Corners 27">
              <a:extLst>
                <a:ext uri="{FF2B5EF4-FFF2-40B4-BE49-F238E27FC236}">
                  <a16:creationId xmlns:a16="http://schemas.microsoft.com/office/drawing/2014/main" id="{45A455B6-2A60-5807-C3DE-B6E38B34D07D}"/>
                </a:ext>
              </a:extLst>
            </p:cNvPr>
            <p:cNvSpPr/>
            <p:nvPr/>
          </p:nvSpPr>
          <p:spPr>
            <a:xfrm>
              <a:off x="2028825" y="14097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29" name="Rectangle: Rounded Corners 28">
              <a:extLst>
                <a:ext uri="{FF2B5EF4-FFF2-40B4-BE49-F238E27FC236}">
                  <a16:creationId xmlns:a16="http://schemas.microsoft.com/office/drawing/2014/main" id="{0B42CBF5-011D-0DCD-CDD7-95ED72C818E0}"/>
                </a:ext>
              </a:extLst>
            </p:cNvPr>
            <p:cNvSpPr/>
            <p:nvPr/>
          </p:nvSpPr>
          <p:spPr>
            <a:xfrm>
              <a:off x="6505575" y="13716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30" name="Rectangle: Rounded Corners 29">
              <a:extLst>
                <a:ext uri="{FF2B5EF4-FFF2-40B4-BE49-F238E27FC236}">
                  <a16:creationId xmlns:a16="http://schemas.microsoft.com/office/drawing/2014/main" id="{6F5E72E2-53FB-5AF8-4407-D7769795A35F}"/>
                </a:ext>
              </a:extLst>
            </p:cNvPr>
            <p:cNvSpPr/>
            <p:nvPr/>
          </p:nvSpPr>
          <p:spPr>
            <a:xfrm>
              <a:off x="7648575" y="1400175"/>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sp>
          <p:nvSpPr>
            <p:cNvPr id="31" name="Rectangle: Rounded Corners 30">
              <a:extLst>
                <a:ext uri="{FF2B5EF4-FFF2-40B4-BE49-F238E27FC236}">
                  <a16:creationId xmlns:a16="http://schemas.microsoft.com/office/drawing/2014/main" id="{C147E4AC-2B57-64CF-4F60-E4CC4193D22D}"/>
                </a:ext>
              </a:extLst>
            </p:cNvPr>
            <p:cNvSpPr/>
            <p:nvPr/>
          </p:nvSpPr>
          <p:spPr>
            <a:xfrm>
              <a:off x="10239375" y="1371600"/>
              <a:ext cx="93345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t>?</a:t>
              </a:r>
            </a:p>
          </p:txBody>
        </p:sp>
      </p:grpSp>
      <p:sp>
        <p:nvSpPr>
          <p:cNvPr id="64" name="Left Brace 63">
            <a:extLst>
              <a:ext uri="{FF2B5EF4-FFF2-40B4-BE49-F238E27FC236}">
                <a16:creationId xmlns:a16="http://schemas.microsoft.com/office/drawing/2014/main" id="{2D32BD39-4CDA-FA2A-F6B9-618802DF6BEB}"/>
              </a:ext>
            </a:extLst>
          </p:cNvPr>
          <p:cNvSpPr/>
          <p:nvPr/>
        </p:nvSpPr>
        <p:spPr>
          <a:xfrm rot="16200000">
            <a:off x="1835946" y="1407319"/>
            <a:ext cx="257175" cy="1176338"/>
          </a:xfrm>
          <a:prstGeom prst="leftBrace">
            <a:avLst>
              <a:gd name="adj1" fmla="val 22222"/>
              <a:gd name="adj2" fmla="val 50000"/>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5" name="TextBox 64">
            <a:extLst>
              <a:ext uri="{FF2B5EF4-FFF2-40B4-BE49-F238E27FC236}">
                <a16:creationId xmlns:a16="http://schemas.microsoft.com/office/drawing/2014/main" id="{B677BF91-9EE1-71A8-E5A7-DEEE2DE3F2B0}"/>
              </a:ext>
            </a:extLst>
          </p:cNvPr>
          <p:cNvSpPr txBox="1"/>
          <p:nvPr/>
        </p:nvSpPr>
        <p:spPr>
          <a:xfrm>
            <a:off x="1504950" y="2019300"/>
            <a:ext cx="1666875" cy="646331"/>
          </a:xfrm>
          <a:prstGeom prst="rect">
            <a:avLst/>
          </a:prstGeom>
          <a:noFill/>
        </p:spPr>
        <p:txBody>
          <a:bodyPr wrap="square" rtlCol="0">
            <a:spAutoFit/>
          </a:bodyPr>
          <a:lstStyle/>
          <a:p>
            <a:r>
              <a:rPr lang="en-US" sz="3600" b="1" dirty="0">
                <a:solidFill>
                  <a:srgbClr val="FF0000"/>
                </a:solidFill>
                <a:latin typeface="Calibri" panose="020F0502020204030204" pitchFamily="34" charset="0"/>
                <a:cs typeface="Calibri" panose="020F0502020204030204" pitchFamily="34" charset="0"/>
              </a:rPr>
              <a:t>+ 1</a:t>
            </a:r>
          </a:p>
        </p:txBody>
      </p:sp>
      <p:sp>
        <p:nvSpPr>
          <p:cNvPr id="66" name="Rectangle: Rounded Corners 65">
            <a:extLst>
              <a:ext uri="{FF2B5EF4-FFF2-40B4-BE49-F238E27FC236}">
                <a16:creationId xmlns:a16="http://schemas.microsoft.com/office/drawing/2014/main" id="{4B0F4BAA-CBEB-2074-7BF3-9C8DA3B14CF4}"/>
              </a:ext>
            </a:extLst>
          </p:cNvPr>
          <p:cNvSpPr/>
          <p:nvPr/>
        </p:nvSpPr>
        <p:spPr>
          <a:xfrm>
            <a:off x="4524375" y="1409700"/>
            <a:ext cx="1028700"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9 998</a:t>
            </a:r>
          </a:p>
        </p:txBody>
      </p:sp>
      <p:sp>
        <p:nvSpPr>
          <p:cNvPr id="67" name="Rectangle: Rounded Corners 66">
            <a:extLst>
              <a:ext uri="{FF2B5EF4-FFF2-40B4-BE49-F238E27FC236}">
                <a16:creationId xmlns:a16="http://schemas.microsoft.com/office/drawing/2014/main" id="{08689EFA-9683-4445-8AAF-628DF72BF309}"/>
              </a:ext>
            </a:extLst>
          </p:cNvPr>
          <p:cNvSpPr/>
          <p:nvPr/>
        </p:nvSpPr>
        <p:spPr>
          <a:xfrm>
            <a:off x="7000874" y="1409700"/>
            <a:ext cx="1085851"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10 000</a:t>
            </a:r>
          </a:p>
        </p:txBody>
      </p:sp>
      <p:sp>
        <p:nvSpPr>
          <p:cNvPr id="68" name="Rectangle: Rounded Corners 67">
            <a:extLst>
              <a:ext uri="{FF2B5EF4-FFF2-40B4-BE49-F238E27FC236}">
                <a16:creationId xmlns:a16="http://schemas.microsoft.com/office/drawing/2014/main" id="{F337A955-09EC-A57B-0EC0-3D625F2A6AC1}"/>
              </a:ext>
            </a:extLst>
          </p:cNvPr>
          <p:cNvSpPr/>
          <p:nvPr/>
        </p:nvSpPr>
        <p:spPr>
          <a:xfrm>
            <a:off x="8143874" y="1409700"/>
            <a:ext cx="1085851"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10 001</a:t>
            </a:r>
          </a:p>
        </p:txBody>
      </p:sp>
      <p:sp>
        <p:nvSpPr>
          <p:cNvPr id="69" name="Rectangle: Rounded Corners 68">
            <a:extLst>
              <a:ext uri="{FF2B5EF4-FFF2-40B4-BE49-F238E27FC236}">
                <a16:creationId xmlns:a16="http://schemas.microsoft.com/office/drawing/2014/main" id="{5298AF0F-02D7-758A-37E0-E810E670CD0F}"/>
              </a:ext>
            </a:extLst>
          </p:cNvPr>
          <p:cNvSpPr/>
          <p:nvPr/>
        </p:nvSpPr>
        <p:spPr>
          <a:xfrm>
            <a:off x="10753724" y="1381125"/>
            <a:ext cx="1085851" cy="60007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10 003</a:t>
            </a:r>
          </a:p>
        </p:txBody>
      </p:sp>
      <p:sp>
        <p:nvSpPr>
          <p:cNvPr id="70" name="Left Brace 69">
            <a:extLst>
              <a:ext uri="{FF2B5EF4-FFF2-40B4-BE49-F238E27FC236}">
                <a16:creationId xmlns:a16="http://schemas.microsoft.com/office/drawing/2014/main" id="{9E947AC3-3416-3E5F-8ED8-6FF5BF2999C3}"/>
              </a:ext>
            </a:extLst>
          </p:cNvPr>
          <p:cNvSpPr/>
          <p:nvPr/>
        </p:nvSpPr>
        <p:spPr>
          <a:xfrm rot="16200000">
            <a:off x="1807371" y="2759869"/>
            <a:ext cx="257175" cy="1176338"/>
          </a:xfrm>
          <a:prstGeom prst="leftBrace">
            <a:avLst>
              <a:gd name="adj1" fmla="val 22222"/>
              <a:gd name="adj2" fmla="val 50000"/>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1" name="TextBox 70">
            <a:extLst>
              <a:ext uri="{FF2B5EF4-FFF2-40B4-BE49-F238E27FC236}">
                <a16:creationId xmlns:a16="http://schemas.microsoft.com/office/drawing/2014/main" id="{CDDC79AE-4CB8-97D2-E5F3-5DA201A2EC99}"/>
              </a:ext>
            </a:extLst>
          </p:cNvPr>
          <p:cNvSpPr txBox="1"/>
          <p:nvPr/>
        </p:nvSpPr>
        <p:spPr>
          <a:xfrm>
            <a:off x="1476375" y="3371850"/>
            <a:ext cx="1666875" cy="646331"/>
          </a:xfrm>
          <a:prstGeom prst="rect">
            <a:avLst/>
          </a:prstGeom>
          <a:noFill/>
        </p:spPr>
        <p:txBody>
          <a:bodyPr wrap="square" rtlCol="0">
            <a:spAutoFit/>
          </a:bodyPr>
          <a:lstStyle/>
          <a:p>
            <a:r>
              <a:rPr lang="en-US" sz="3600" b="1" dirty="0">
                <a:solidFill>
                  <a:srgbClr val="FF0000"/>
                </a:solidFill>
                <a:latin typeface="Calibri" panose="020F0502020204030204" pitchFamily="34" charset="0"/>
                <a:cs typeface="Calibri" panose="020F0502020204030204" pitchFamily="34" charset="0"/>
              </a:rPr>
              <a:t>+ 10</a:t>
            </a:r>
          </a:p>
        </p:txBody>
      </p:sp>
      <p:sp>
        <p:nvSpPr>
          <p:cNvPr id="72" name="Rectangle: Rounded Corners 71">
            <a:extLst>
              <a:ext uri="{FF2B5EF4-FFF2-40B4-BE49-F238E27FC236}">
                <a16:creationId xmlns:a16="http://schemas.microsoft.com/office/drawing/2014/main" id="{D3366482-A833-7AB9-8909-A17294999DEE}"/>
              </a:ext>
            </a:extLst>
          </p:cNvPr>
          <p:cNvSpPr/>
          <p:nvPr/>
        </p:nvSpPr>
        <p:spPr>
          <a:xfrm>
            <a:off x="3800475" y="2695575"/>
            <a:ext cx="1085850"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35 780</a:t>
            </a:r>
          </a:p>
        </p:txBody>
      </p:sp>
      <p:sp>
        <p:nvSpPr>
          <p:cNvPr id="73" name="Rectangle: Rounded Corners 72">
            <a:extLst>
              <a:ext uri="{FF2B5EF4-FFF2-40B4-BE49-F238E27FC236}">
                <a16:creationId xmlns:a16="http://schemas.microsoft.com/office/drawing/2014/main" id="{45B72199-488A-C94E-C518-8B99F0D994E0}"/>
              </a:ext>
            </a:extLst>
          </p:cNvPr>
          <p:cNvSpPr/>
          <p:nvPr/>
        </p:nvSpPr>
        <p:spPr>
          <a:xfrm>
            <a:off x="6648450" y="2657475"/>
            <a:ext cx="1085850"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35 800</a:t>
            </a:r>
          </a:p>
        </p:txBody>
      </p:sp>
      <p:sp>
        <p:nvSpPr>
          <p:cNvPr id="74" name="Rectangle: Rounded Corners 73">
            <a:extLst>
              <a:ext uri="{FF2B5EF4-FFF2-40B4-BE49-F238E27FC236}">
                <a16:creationId xmlns:a16="http://schemas.microsoft.com/office/drawing/2014/main" id="{1227945C-7968-FAA4-A53B-C41271E96532}"/>
              </a:ext>
            </a:extLst>
          </p:cNvPr>
          <p:cNvSpPr/>
          <p:nvPr/>
        </p:nvSpPr>
        <p:spPr>
          <a:xfrm>
            <a:off x="9391650" y="2647950"/>
            <a:ext cx="1085850"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35 820</a:t>
            </a:r>
          </a:p>
        </p:txBody>
      </p:sp>
      <p:sp>
        <p:nvSpPr>
          <p:cNvPr id="75" name="Rectangle: Rounded Corners 74">
            <a:extLst>
              <a:ext uri="{FF2B5EF4-FFF2-40B4-BE49-F238E27FC236}">
                <a16:creationId xmlns:a16="http://schemas.microsoft.com/office/drawing/2014/main" id="{BB633E7E-E9F6-8951-4CA8-EF51D0380891}"/>
              </a:ext>
            </a:extLst>
          </p:cNvPr>
          <p:cNvSpPr/>
          <p:nvPr/>
        </p:nvSpPr>
        <p:spPr>
          <a:xfrm>
            <a:off x="10706100" y="2628900"/>
            <a:ext cx="1085850"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35 830</a:t>
            </a:r>
          </a:p>
        </p:txBody>
      </p:sp>
      <p:sp>
        <p:nvSpPr>
          <p:cNvPr id="76" name="Left Brace 75">
            <a:extLst>
              <a:ext uri="{FF2B5EF4-FFF2-40B4-BE49-F238E27FC236}">
                <a16:creationId xmlns:a16="http://schemas.microsoft.com/office/drawing/2014/main" id="{3A9C6D0F-D36D-2398-35A0-C093A84F0173}"/>
              </a:ext>
            </a:extLst>
          </p:cNvPr>
          <p:cNvSpPr/>
          <p:nvPr/>
        </p:nvSpPr>
        <p:spPr>
          <a:xfrm rot="16200000">
            <a:off x="4588671" y="4350544"/>
            <a:ext cx="257175" cy="1176338"/>
          </a:xfrm>
          <a:prstGeom prst="leftBrace">
            <a:avLst>
              <a:gd name="adj1" fmla="val 22222"/>
              <a:gd name="adj2" fmla="val 50000"/>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TextBox 76">
            <a:extLst>
              <a:ext uri="{FF2B5EF4-FFF2-40B4-BE49-F238E27FC236}">
                <a16:creationId xmlns:a16="http://schemas.microsoft.com/office/drawing/2014/main" id="{C20F5DDB-21F4-73FB-7254-5311940EDD12}"/>
              </a:ext>
            </a:extLst>
          </p:cNvPr>
          <p:cNvSpPr txBox="1"/>
          <p:nvPr/>
        </p:nvSpPr>
        <p:spPr>
          <a:xfrm>
            <a:off x="4257675" y="4962525"/>
            <a:ext cx="1666875" cy="646331"/>
          </a:xfrm>
          <a:prstGeom prst="rect">
            <a:avLst/>
          </a:prstGeom>
          <a:noFill/>
        </p:spPr>
        <p:txBody>
          <a:bodyPr wrap="square" rtlCol="0">
            <a:spAutoFit/>
          </a:bodyPr>
          <a:lstStyle/>
          <a:p>
            <a:r>
              <a:rPr lang="en-US" sz="3600" b="1" dirty="0">
                <a:solidFill>
                  <a:srgbClr val="FF0000"/>
                </a:solidFill>
                <a:latin typeface="Calibri" panose="020F0502020204030204" pitchFamily="34" charset="0"/>
                <a:cs typeface="Calibri" panose="020F0502020204030204" pitchFamily="34" charset="0"/>
              </a:rPr>
              <a:t>+ 100</a:t>
            </a:r>
          </a:p>
        </p:txBody>
      </p:sp>
      <p:sp>
        <p:nvSpPr>
          <p:cNvPr id="78" name="Rectangle: Rounded Corners 77">
            <a:extLst>
              <a:ext uri="{FF2B5EF4-FFF2-40B4-BE49-F238E27FC236}">
                <a16:creationId xmlns:a16="http://schemas.microsoft.com/office/drawing/2014/main" id="{683DA32E-B086-E146-F5CE-3FE0FBB6220B}"/>
              </a:ext>
            </a:extLst>
          </p:cNvPr>
          <p:cNvSpPr/>
          <p:nvPr/>
        </p:nvSpPr>
        <p:spPr>
          <a:xfrm>
            <a:off x="1990725" y="4295775"/>
            <a:ext cx="1085850"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68 500</a:t>
            </a:r>
          </a:p>
        </p:txBody>
      </p:sp>
      <p:sp>
        <p:nvSpPr>
          <p:cNvPr id="79" name="Rectangle: Rounded Corners 78">
            <a:extLst>
              <a:ext uri="{FF2B5EF4-FFF2-40B4-BE49-F238E27FC236}">
                <a16:creationId xmlns:a16="http://schemas.microsoft.com/office/drawing/2014/main" id="{1BFE4A69-7A24-BBDC-528F-B7AC383C29E0}"/>
              </a:ext>
            </a:extLst>
          </p:cNvPr>
          <p:cNvSpPr/>
          <p:nvPr/>
        </p:nvSpPr>
        <p:spPr>
          <a:xfrm>
            <a:off x="6448424" y="4267200"/>
            <a:ext cx="1095375"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68 800</a:t>
            </a:r>
          </a:p>
        </p:txBody>
      </p:sp>
      <p:sp>
        <p:nvSpPr>
          <p:cNvPr id="80" name="Rectangle: Rounded Corners 79">
            <a:extLst>
              <a:ext uri="{FF2B5EF4-FFF2-40B4-BE49-F238E27FC236}">
                <a16:creationId xmlns:a16="http://schemas.microsoft.com/office/drawing/2014/main" id="{804FB653-6481-8583-E3EB-2E083DB1D66F}"/>
              </a:ext>
            </a:extLst>
          </p:cNvPr>
          <p:cNvSpPr/>
          <p:nvPr/>
        </p:nvSpPr>
        <p:spPr>
          <a:xfrm>
            <a:off x="7591424" y="4276725"/>
            <a:ext cx="1095375"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68 900</a:t>
            </a:r>
          </a:p>
        </p:txBody>
      </p:sp>
      <p:sp>
        <p:nvSpPr>
          <p:cNvPr id="81" name="Rectangle: Rounded Corners 80">
            <a:extLst>
              <a:ext uri="{FF2B5EF4-FFF2-40B4-BE49-F238E27FC236}">
                <a16:creationId xmlns:a16="http://schemas.microsoft.com/office/drawing/2014/main" id="{9892456D-C74B-0854-619A-38CB4A024B7D}"/>
              </a:ext>
            </a:extLst>
          </p:cNvPr>
          <p:cNvSpPr/>
          <p:nvPr/>
        </p:nvSpPr>
        <p:spPr>
          <a:xfrm>
            <a:off x="10239374" y="4248150"/>
            <a:ext cx="1095375" cy="62865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solidFill>
                  <a:srgbClr val="FF0000"/>
                </a:solidFill>
                <a:latin typeface="Calibri" panose="020F0502020204030204" pitchFamily="34" charset="0"/>
                <a:cs typeface="Calibri" panose="020F0502020204030204" pitchFamily="34" charset="0"/>
              </a:rPr>
              <a:t>69 100</a:t>
            </a:r>
          </a:p>
        </p:txBody>
      </p:sp>
    </p:spTree>
    <p:extLst>
      <p:ext uri="{BB962C8B-B14F-4D97-AF65-F5344CB8AC3E}">
        <p14:creationId xmlns:p14="http://schemas.microsoft.com/office/powerpoint/2010/main" val="129061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5"/>
                                        </p:tgtEl>
                                        <p:attrNameLst>
                                          <p:attrName>style.visibility</p:attrName>
                                        </p:attrNameLst>
                                      </p:cBhvr>
                                      <p:to>
                                        <p:strVal val="visible"/>
                                      </p:to>
                                    </p:set>
                                    <p:animEffect transition="in" filter="wipe(down)">
                                      <p:cBhvr>
                                        <p:cTn id="18" dur="500"/>
                                        <p:tgtEl>
                                          <p:spTgt spid="65"/>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64"/>
                                        </p:tgtEl>
                                        <p:attrNameLst>
                                          <p:attrName>style.visibility</p:attrName>
                                        </p:attrNameLst>
                                      </p:cBhvr>
                                      <p:to>
                                        <p:strVal val="visible"/>
                                      </p:to>
                                    </p:set>
                                    <p:animEffect transition="in" filter="wipe(down)">
                                      <p:cBhvr>
                                        <p:cTn id="21" dur="500"/>
                                        <p:tgtEl>
                                          <p:spTgt spid="6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6"/>
                                        </p:tgtEl>
                                        <p:attrNameLst>
                                          <p:attrName>style.visibility</p:attrName>
                                        </p:attrNameLst>
                                      </p:cBhvr>
                                      <p:to>
                                        <p:strVal val="visible"/>
                                      </p:to>
                                    </p:set>
                                    <p:animEffect transition="in" filter="wipe(down)">
                                      <p:cBhvr>
                                        <p:cTn id="26" dur="500"/>
                                        <p:tgtEl>
                                          <p:spTgt spid="6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67"/>
                                        </p:tgtEl>
                                        <p:attrNameLst>
                                          <p:attrName>style.visibility</p:attrName>
                                        </p:attrNameLst>
                                      </p:cBhvr>
                                      <p:to>
                                        <p:strVal val="visible"/>
                                      </p:to>
                                    </p:set>
                                    <p:animEffect transition="in" filter="wipe(down)">
                                      <p:cBhvr>
                                        <p:cTn id="31" dur="500"/>
                                        <p:tgtEl>
                                          <p:spTgt spid="6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68"/>
                                        </p:tgtEl>
                                        <p:attrNameLst>
                                          <p:attrName>style.visibility</p:attrName>
                                        </p:attrNameLst>
                                      </p:cBhvr>
                                      <p:to>
                                        <p:strVal val="visible"/>
                                      </p:to>
                                    </p:set>
                                    <p:animEffect transition="in" filter="wipe(down)">
                                      <p:cBhvr>
                                        <p:cTn id="36" dur="500"/>
                                        <p:tgtEl>
                                          <p:spTgt spid="6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69"/>
                                        </p:tgtEl>
                                        <p:attrNameLst>
                                          <p:attrName>style.visibility</p:attrName>
                                        </p:attrNameLst>
                                      </p:cBhvr>
                                      <p:to>
                                        <p:strVal val="visible"/>
                                      </p:to>
                                    </p:set>
                                    <p:animEffect transition="in" filter="wipe(down)">
                                      <p:cBhvr>
                                        <p:cTn id="41" dur="500"/>
                                        <p:tgtEl>
                                          <p:spTgt spid="69"/>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71"/>
                                        </p:tgtEl>
                                        <p:attrNameLst>
                                          <p:attrName>style.visibility</p:attrName>
                                        </p:attrNameLst>
                                      </p:cBhvr>
                                      <p:to>
                                        <p:strVal val="visible"/>
                                      </p:to>
                                    </p:set>
                                    <p:animEffect transition="in" filter="wipe(down)">
                                      <p:cBhvr>
                                        <p:cTn id="46" dur="500"/>
                                        <p:tgtEl>
                                          <p:spTgt spid="71"/>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70"/>
                                        </p:tgtEl>
                                        <p:attrNameLst>
                                          <p:attrName>style.visibility</p:attrName>
                                        </p:attrNameLst>
                                      </p:cBhvr>
                                      <p:to>
                                        <p:strVal val="visible"/>
                                      </p:to>
                                    </p:set>
                                    <p:animEffect transition="in" filter="wipe(down)">
                                      <p:cBhvr>
                                        <p:cTn id="49" dur="500"/>
                                        <p:tgtEl>
                                          <p:spTgt spid="70"/>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72"/>
                                        </p:tgtEl>
                                        <p:attrNameLst>
                                          <p:attrName>style.visibility</p:attrName>
                                        </p:attrNameLst>
                                      </p:cBhvr>
                                      <p:to>
                                        <p:strVal val="visible"/>
                                      </p:to>
                                    </p:set>
                                    <p:animEffect transition="in" filter="wipe(down)">
                                      <p:cBhvr>
                                        <p:cTn id="54" dur="500"/>
                                        <p:tgtEl>
                                          <p:spTgt spid="72"/>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73"/>
                                        </p:tgtEl>
                                        <p:attrNameLst>
                                          <p:attrName>style.visibility</p:attrName>
                                        </p:attrNameLst>
                                      </p:cBhvr>
                                      <p:to>
                                        <p:strVal val="visible"/>
                                      </p:to>
                                    </p:set>
                                    <p:animEffect transition="in" filter="wipe(down)">
                                      <p:cBhvr>
                                        <p:cTn id="59" dur="500"/>
                                        <p:tgtEl>
                                          <p:spTgt spid="73"/>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74"/>
                                        </p:tgtEl>
                                        <p:attrNameLst>
                                          <p:attrName>style.visibility</p:attrName>
                                        </p:attrNameLst>
                                      </p:cBhvr>
                                      <p:to>
                                        <p:strVal val="visible"/>
                                      </p:to>
                                    </p:set>
                                    <p:animEffect transition="in" filter="wipe(down)">
                                      <p:cBhvr>
                                        <p:cTn id="64" dur="500"/>
                                        <p:tgtEl>
                                          <p:spTgt spid="74"/>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75"/>
                                        </p:tgtEl>
                                        <p:attrNameLst>
                                          <p:attrName>style.visibility</p:attrName>
                                        </p:attrNameLst>
                                      </p:cBhvr>
                                      <p:to>
                                        <p:strVal val="visible"/>
                                      </p:to>
                                    </p:set>
                                    <p:animEffect transition="in" filter="wipe(down)">
                                      <p:cBhvr>
                                        <p:cTn id="69" dur="500"/>
                                        <p:tgtEl>
                                          <p:spTgt spid="75"/>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77"/>
                                        </p:tgtEl>
                                        <p:attrNameLst>
                                          <p:attrName>style.visibility</p:attrName>
                                        </p:attrNameLst>
                                      </p:cBhvr>
                                      <p:to>
                                        <p:strVal val="visible"/>
                                      </p:to>
                                    </p:set>
                                    <p:animEffect transition="in" filter="wipe(down)">
                                      <p:cBhvr>
                                        <p:cTn id="74" dur="500"/>
                                        <p:tgtEl>
                                          <p:spTgt spid="77"/>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76"/>
                                        </p:tgtEl>
                                        <p:attrNameLst>
                                          <p:attrName>style.visibility</p:attrName>
                                        </p:attrNameLst>
                                      </p:cBhvr>
                                      <p:to>
                                        <p:strVal val="visible"/>
                                      </p:to>
                                    </p:set>
                                    <p:animEffect transition="in" filter="wipe(down)">
                                      <p:cBhvr>
                                        <p:cTn id="77" dur="500"/>
                                        <p:tgtEl>
                                          <p:spTgt spid="76"/>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78"/>
                                        </p:tgtEl>
                                        <p:attrNameLst>
                                          <p:attrName>style.visibility</p:attrName>
                                        </p:attrNameLst>
                                      </p:cBhvr>
                                      <p:to>
                                        <p:strVal val="visible"/>
                                      </p:to>
                                    </p:set>
                                    <p:animEffect transition="in" filter="wipe(down)">
                                      <p:cBhvr>
                                        <p:cTn id="82" dur="500"/>
                                        <p:tgtEl>
                                          <p:spTgt spid="78"/>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79"/>
                                        </p:tgtEl>
                                        <p:attrNameLst>
                                          <p:attrName>style.visibility</p:attrName>
                                        </p:attrNameLst>
                                      </p:cBhvr>
                                      <p:to>
                                        <p:strVal val="visible"/>
                                      </p:to>
                                    </p:set>
                                    <p:animEffect transition="in" filter="wipe(down)">
                                      <p:cBhvr>
                                        <p:cTn id="87" dur="500"/>
                                        <p:tgtEl>
                                          <p:spTgt spid="79"/>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80"/>
                                        </p:tgtEl>
                                        <p:attrNameLst>
                                          <p:attrName>style.visibility</p:attrName>
                                        </p:attrNameLst>
                                      </p:cBhvr>
                                      <p:to>
                                        <p:strVal val="visible"/>
                                      </p:to>
                                    </p:set>
                                    <p:animEffect transition="in" filter="wipe(down)">
                                      <p:cBhvr>
                                        <p:cTn id="92" dur="500"/>
                                        <p:tgtEl>
                                          <p:spTgt spid="80"/>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81"/>
                                        </p:tgtEl>
                                        <p:attrNameLst>
                                          <p:attrName>style.visibility</p:attrName>
                                        </p:attrNameLst>
                                      </p:cBhvr>
                                      <p:to>
                                        <p:strVal val="visible"/>
                                      </p:to>
                                    </p:set>
                                    <p:animEffect transition="in" filter="wipe(down)">
                                      <p:cBhvr>
                                        <p:cTn id="97"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P spid="65" grpId="0"/>
      <p:bldP spid="66" grpId="0" animBg="1"/>
      <p:bldP spid="67" grpId="0" animBg="1"/>
      <p:bldP spid="68" grpId="0" animBg="1"/>
      <p:bldP spid="69" grpId="0" animBg="1"/>
      <p:bldP spid="70" grpId="0" animBg="1"/>
      <p:bldP spid="71" grpId="0"/>
      <p:bldP spid="72" grpId="0" animBg="1"/>
      <p:bldP spid="73" grpId="0" animBg="1"/>
      <p:bldP spid="74" grpId="0" animBg="1"/>
      <p:bldP spid="75" grpId="0" animBg="1"/>
      <p:bldP spid="76" grpId="0" animBg="1"/>
      <p:bldP spid="77" grpId="0"/>
      <p:bldP spid="78" grpId="0" animBg="1"/>
      <p:bldP spid="79" grpId="0" animBg="1"/>
      <p:bldP spid="80" grpId="0" animBg="1"/>
      <p:bldP spid="8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1" name="Group 420"/>
          <p:cNvGrpSpPr/>
          <p:nvPr/>
        </p:nvGrpSpPr>
        <p:grpSpPr>
          <a:xfrm>
            <a:off x="293370" y="197817"/>
            <a:ext cx="2192655" cy="768350"/>
            <a:chOff x="193" y="680"/>
            <a:chExt cx="3453" cy="1210"/>
          </a:xfrm>
        </p:grpSpPr>
        <p:sp>
          <p:nvSpPr>
            <p:cNvPr id="422" name="Text Box 421"/>
            <p:cNvSpPr txBox="1"/>
            <p:nvPr/>
          </p:nvSpPr>
          <p:spPr>
            <a:xfrm>
              <a:off x="1381" y="794"/>
              <a:ext cx="2265" cy="1014"/>
            </a:xfrm>
            <a:prstGeom prst="rect">
              <a:avLst/>
            </a:prstGeom>
            <a:solidFill>
              <a:srgbClr val="FFFE95"/>
            </a:solidFill>
            <a:ln>
              <a:solidFill>
                <a:srgbClr val="F03829"/>
              </a:solidFill>
            </a:ln>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3200" b="1" dirty="0">
                  <a:solidFill>
                    <a:srgbClr val="000000"/>
                  </a:solidFill>
                  <a:latin typeface="Arial" panose="020B0604020202020204" pitchFamily="34" charset="0"/>
                  <a:cs typeface="Arial" panose="020B0604020202020204" pitchFamily="34" charset="0"/>
                </a:rPr>
                <a:t>&gt;; &lt;; =</a:t>
              </a:r>
              <a:endParaRPr kumimoji="0" lang="en-US" sz="3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423" name="组合 24"/>
            <p:cNvGrpSpPr/>
            <p:nvPr/>
          </p:nvGrpSpPr>
          <p:grpSpPr>
            <a:xfrm>
              <a:off x="193" y="680"/>
              <a:ext cx="1334" cy="1210"/>
              <a:chOff x="5847680" y="1619467"/>
              <a:chExt cx="581207" cy="527780"/>
            </a:xfrm>
          </p:grpSpPr>
          <p:sp>
            <p:nvSpPr>
              <p:cNvPr id="424" name="椭圆 26"/>
              <p:cNvSpPr/>
              <p:nvPr/>
            </p:nvSpPr>
            <p:spPr>
              <a:xfrm>
                <a:off x="5903904" y="1661983"/>
                <a:ext cx="482701" cy="482701"/>
              </a:xfrm>
              <a:prstGeom prst="ellipse">
                <a:avLst/>
              </a:prstGeom>
              <a:solidFill>
                <a:srgbClr val="F038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425" name="文本框 27"/>
              <p:cNvSpPr txBox="1"/>
              <p:nvPr/>
            </p:nvSpPr>
            <p:spPr>
              <a:xfrm>
                <a:off x="5847680" y="1619467"/>
                <a:ext cx="581207" cy="527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panose="020B0604020202020204" pitchFamily="34" charset="0"/>
                    <a:ea typeface="Source Han Sans CN Medium" panose="020B0600000000000000" pitchFamily="34" charset="-122"/>
                    <a:cs typeface="Arial" panose="020B0604020202020204" pitchFamily="34" charset="0"/>
                  </a:rPr>
                  <a:t>3</a:t>
                </a:r>
              </a:p>
            </p:txBody>
          </p:sp>
        </p:grpSp>
      </p:grpSp>
      <p:pic>
        <p:nvPicPr>
          <p:cNvPr id="3" name="Picture 2">
            <a:extLst>
              <a:ext uri="{FF2B5EF4-FFF2-40B4-BE49-F238E27FC236}">
                <a16:creationId xmlns:a16="http://schemas.microsoft.com/office/drawing/2014/main" id="{415B6566-62A4-835F-8E35-EFBAE67FDCDB}"/>
              </a:ext>
            </a:extLst>
          </p:cNvPr>
          <p:cNvPicPr>
            <a:picLocks noChangeAspect="1"/>
          </p:cNvPicPr>
          <p:nvPr/>
        </p:nvPicPr>
        <p:blipFill>
          <a:blip r:embed="rId3"/>
          <a:stretch>
            <a:fillRect/>
          </a:stretch>
        </p:blipFill>
        <p:spPr>
          <a:xfrm>
            <a:off x="102483" y="1078662"/>
            <a:ext cx="11895796" cy="1809750"/>
          </a:xfrm>
          <a:prstGeom prst="rect">
            <a:avLst/>
          </a:prstGeom>
        </p:spPr>
      </p:pic>
      <p:grpSp>
        <p:nvGrpSpPr>
          <p:cNvPr id="4" name="Group 3">
            <a:extLst>
              <a:ext uri="{FF2B5EF4-FFF2-40B4-BE49-F238E27FC236}">
                <a16:creationId xmlns:a16="http://schemas.microsoft.com/office/drawing/2014/main" id="{6C3C0E35-DE6F-964D-B528-CDCFB70207FD}"/>
              </a:ext>
            </a:extLst>
          </p:cNvPr>
          <p:cNvGrpSpPr/>
          <p:nvPr/>
        </p:nvGrpSpPr>
        <p:grpSpPr>
          <a:xfrm>
            <a:off x="2599046" y="2498888"/>
            <a:ext cx="7039204" cy="1190626"/>
            <a:chOff x="5274511" y="1626120"/>
            <a:chExt cx="5669734" cy="1656053"/>
          </a:xfrm>
        </p:grpSpPr>
        <p:sp>
          <p:nvSpPr>
            <p:cNvPr id="6" name="Rectangle: Rounded Corners 5">
              <a:extLst>
                <a:ext uri="{FF2B5EF4-FFF2-40B4-BE49-F238E27FC236}">
                  <a16:creationId xmlns:a16="http://schemas.microsoft.com/office/drawing/2014/main" id="{C3D85784-ACDB-380C-50BD-851EE33E01A2}"/>
                </a:ext>
              </a:extLst>
            </p:cNvPr>
            <p:cNvSpPr/>
            <p:nvPr/>
          </p:nvSpPr>
          <p:spPr>
            <a:xfrm>
              <a:off x="5581708" y="2221138"/>
              <a:ext cx="5362537" cy="1061035"/>
            </a:xfrm>
            <a:custGeom>
              <a:avLst/>
              <a:gdLst>
                <a:gd name="connsiteX0" fmla="*/ 0 w 5362537"/>
                <a:gd name="connsiteY0" fmla="*/ 176843 h 1061035"/>
                <a:gd name="connsiteX1" fmla="*/ 176843 w 5362537"/>
                <a:gd name="connsiteY1" fmla="*/ 0 h 1061035"/>
                <a:gd name="connsiteX2" fmla="*/ 5185694 w 5362537"/>
                <a:gd name="connsiteY2" fmla="*/ 0 h 1061035"/>
                <a:gd name="connsiteX3" fmla="*/ 5362537 w 5362537"/>
                <a:gd name="connsiteY3" fmla="*/ 176843 h 1061035"/>
                <a:gd name="connsiteX4" fmla="*/ 5362537 w 5362537"/>
                <a:gd name="connsiteY4" fmla="*/ 884192 h 1061035"/>
                <a:gd name="connsiteX5" fmla="*/ 5185694 w 5362537"/>
                <a:gd name="connsiteY5" fmla="*/ 1061035 h 1061035"/>
                <a:gd name="connsiteX6" fmla="*/ 176843 w 5362537"/>
                <a:gd name="connsiteY6" fmla="*/ 1061035 h 1061035"/>
                <a:gd name="connsiteX7" fmla="*/ 0 w 5362537"/>
                <a:gd name="connsiteY7" fmla="*/ 884192 h 1061035"/>
                <a:gd name="connsiteX8" fmla="*/ 0 w 5362537"/>
                <a:gd name="connsiteY8" fmla="*/ 176843 h 106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62537" h="1061035" fill="none" extrusionOk="0">
                  <a:moveTo>
                    <a:pt x="0" y="176843"/>
                  </a:moveTo>
                  <a:cubicBezTo>
                    <a:pt x="-7170" y="76177"/>
                    <a:pt x="81413" y="2547"/>
                    <a:pt x="176843" y="0"/>
                  </a:cubicBezTo>
                  <a:cubicBezTo>
                    <a:pt x="1314186" y="-61902"/>
                    <a:pt x="2880261" y="-101778"/>
                    <a:pt x="5185694" y="0"/>
                  </a:cubicBezTo>
                  <a:cubicBezTo>
                    <a:pt x="5280935" y="-761"/>
                    <a:pt x="5369404" y="70024"/>
                    <a:pt x="5362537" y="176843"/>
                  </a:cubicBezTo>
                  <a:cubicBezTo>
                    <a:pt x="5359268" y="248683"/>
                    <a:pt x="5400526" y="635015"/>
                    <a:pt x="5362537" y="884192"/>
                  </a:cubicBezTo>
                  <a:cubicBezTo>
                    <a:pt x="5358559" y="979912"/>
                    <a:pt x="5279632" y="1043795"/>
                    <a:pt x="5185694" y="1061035"/>
                  </a:cubicBezTo>
                  <a:cubicBezTo>
                    <a:pt x="3994999" y="918643"/>
                    <a:pt x="2030624" y="1172136"/>
                    <a:pt x="176843" y="1061035"/>
                  </a:cubicBezTo>
                  <a:cubicBezTo>
                    <a:pt x="70605" y="1065323"/>
                    <a:pt x="-1313" y="987847"/>
                    <a:pt x="0" y="884192"/>
                  </a:cubicBezTo>
                  <a:cubicBezTo>
                    <a:pt x="-23678" y="609009"/>
                    <a:pt x="-5657" y="421703"/>
                    <a:pt x="0" y="176843"/>
                  </a:cubicBezTo>
                  <a:close/>
                </a:path>
                <a:path w="5362537" h="1061035" stroke="0" extrusionOk="0">
                  <a:moveTo>
                    <a:pt x="0" y="176843"/>
                  </a:moveTo>
                  <a:cubicBezTo>
                    <a:pt x="-8489" y="67956"/>
                    <a:pt x="74856" y="-7224"/>
                    <a:pt x="176843" y="0"/>
                  </a:cubicBezTo>
                  <a:cubicBezTo>
                    <a:pt x="1123287" y="-164947"/>
                    <a:pt x="3340866" y="-52288"/>
                    <a:pt x="5185694" y="0"/>
                  </a:cubicBezTo>
                  <a:cubicBezTo>
                    <a:pt x="5282838" y="-8211"/>
                    <a:pt x="5350285" y="81136"/>
                    <a:pt x="5362537" y="176843"/>
                  </a:cubicBezTo>
                  <a:cubicBezTo>
                    <a:pt x="5384343" y="258628"/>
                    <a:pt x="5325729" y="688413"/>
                    <a:pt x="5362537" y="884192"/>
                  </a:cubicBezTo>
                  <a:cubicBezTo>
                    <a:pt x="5363327" y="982880"/>
                    <a:pt x="5274852" y="1045550"/>
                    <a:pt x="5185694" y="1061035"/>
                  </a:cubicBezTo>
                  <a:cubicBezTo>
                    <a:pt x="4237386" y="1219576"/>
                    <a:pt x="2268039" y="919199"/>
                    <a:pt x="176843" y="1061035"/>
                  </a:cubicBezTo>
                  <a:cubicBezTo>
                    <a:pt x="78830" y="1067092"/>
                    <a:pt x="14523" y="976810"/>
                    <a:pt x="0" y="884192"/>
                  </a:cubicBezTo>
                  <a:cubicBezTo>
                    <a:pt x="40599" y="616997"/>
                    <a:pt x="-39486" y="442279"/>
                    <a:pt x="0" y="176843"/>
                  </a:cubicBezTo>
                  <a:close/>
                </a:path>
              </a:pathLst>
            </a:custGeom>
            <a:solidFill>
              <a:srgbClr val="CCFF99"/>
            </a:solidFill>
            <a:ln w="57150">
              <a:solidFill>
                <a:srgbClr val="00B050"/>
              </a:solidFill>
              <a:extLst>
                <a:ext uri="{C807C97D-BFC1-408E-A445-0C87EB9F89A2}">
                  <ask:lineSketchStyleProps xmlns:ask="http://schemas.microsoft.com/office/drawing/2018/sketchyshapes" sd="983016561">
                    <a:custGeom>
                      <a:avLst/>
                      <a:gdLst>
                        <a:gd name="connsiteX0" fmla="*/ 0 w 6657807"/>
                        <a:gd name="connsiteY0" fmla="*/ 127142 h 762835"/>
                        <a:gd name="connsiteX1" fmla="*/ 127142 w 6657807"/>
                        <a:gd name="connsiteY1" fmla="*/ 0 h 762835"/>
                        <a:gd name="connsiteX2" fmla="*/ 6530665 w 6657807"/>
                        <a:gd name="connsiteY2" fmla="*/ 0 h 762835"/>
                        <a:gd name="connsiteX3" fmla="*/ 6657807 w 6657807"/>
                        <a:gd name="connsiteY3" fmla="*/ 127142 h 762835"/>
                        <a:gd name="connsiteX4" fmla="*/ 6657807 w 6657807"/>
                        <a:gd name="connsiteY4" fmla="*/ 635693 h 762835"/>
                        <a:gd name="connsiteX5" fmla="*/ 6530665 w 6657807"/>
                        <a:gd name="connsiteY5" fmla="*/ 762835 h 762835"/>
                        <a:gd name="connsiteX6" fmla="*/ 127142 w 6657807"/>
                        <a:gd name="connsiteY6" fmla="*/ 762835 h 762835"/>
                        <a:gd name="connsiteX7" fmla="*/ 0 w 6657807"/>
                        <a:gd name="connsiteY7" fmla="*/ 635693 h 762835"/>
                        <a:gd name="connsiteX8" fmla="*/ 0 w 6657807"/>
                        <a:gd name="connsiteY8" fmla="*/ 127142 h 762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57807" h="762835" fill="none" extrusionOk="0">
                          <a:moveTo>
                            <a:pt x="0" y="127142"/>
                          </a:moveTo>
                          <a:cubicBezTo>
                            <a:pt x="-10374" y="52585"/>
                            <a:pt x="58851" y="2195"/>
                            <a:pt x="127142" y="0"/>
                          </a:cubicBezTo>
                          <a:cubicBezTo>
                            <a:pt x="1910024" y="-61902"/>
                            <a:pt x="3760514" y="-101778"/>
                            <a:pt x="6530665" y="0"/>
                          </a:cubicBezTo>
                          <a:cubicBezTo>
                            <a:pt x="6598100" y="-873"/>
                            <a:pt x="6661283" y="52290"/>
                            <a:pt x="6657807" y="127142"/>
                          </a:cubicBezTo>
                          <a:cubicBezTo>
                            <a:pt x="6642430" y="269678"/>
                            <a:pt x="6666796" y="454194"/>
                            <a:pt x="6657807" y="635693"/>
                          </a:cubicBezTo>
                          <a:cubicBezTo>
                            <a:pt x="6655222" y="704646"/>
                            <a:pt x="6598195" y="750404"/>
                            <a:pt x="6530665" y="762835"/>
                          </a:cubicBezTo>
                          <a:cubicBezTo>
                            <a:pt x="4175807" y="620443"/>
                            <a:pt x="2626884" y="873936"/>
                            <a:pt x="127142" y="762835"/>
                          </a:cubicBezTo>
                          <a:cubicBezTo>
                            <a:pt x="54453" y="764071"/>
                            <a:pt x="-2768" y="718533"/>
                            <a:pt x="0" y="635693"/>
                          </a:cubicBezTo>
                          <a:cubicBezTo>
                            <a:pt x="-8147" y="512180"/>
                            <a:pt x="-4497" y="243028"/>
                            <a:pt x="0" y="127142"/>
                          </a:cubicBezTo>
                          <a:close/>
                        </a:path>
                        <a:path w="6657807" h="762835" stroke="0" extrusionOk="0">
                          <a:moveTo>
                            <a:pt x="0" y="127142"/>
                          </a:moveTo>
                          <a:cubicBezTo>
                            <a:pt x="-4308" y="51230"/>
                            <a:pt x="50897" y="-10079"/>
                            <a:pt x="127142" y="0"/>
                          </a:cubicBezTo>
                          <a:cubicBezTo>
                            <a:pt x="777183" y="-164947"/>
                            <a:pt x="4397677" y="-52288"/>
                            <a:pt x="6530665" y="0"/>
                          </a:cubicBezTo>
                          <a:cubicBezTo>
                            <a:pt x="6600003" y="-13798"/>
                            <a:pt x="6656607" y="57115"/>
                            <a:pt x="6657807" y="127142"/>
                          </a:cubicBezTo>
                          <a:cubicBezTo>
                            <a:pt x="6679769" y="197974"/>
                            <a:pt x="6673451" y="526102"/>
                            <a:pt x="6657807" y="635693"/>
                          </a:cubicBezTo>
                          <a:cubicBezTo>
                            <a:pt x="6663321" y="713031"/>
                            <a:pt x="6600462" y="762067"/>
                            <a:pt x="6530665" y="762835"/>
                          </a:cubicBezTo>
                          <a:cubicBezTo>
                            <a:pt x="5691243" y="921376"/>
                            <a:pt x="783858" y="620999"/>
                            <a:pt x="127142" y="762835"/>
                          </a:cubicBezTo>
                          <a:cubicBezTo>
                            <a:pt x="56370" y="772553"/>
                            <a:pt x="7449" y="703322"/>
                            <a:pt x="0" y="635693"/>
                          </a:cubicBezTo>
                          <a:cubicBezTo>
                            <a:pt x="-27836" y="479930"/>
                            <a:pt x="-12413" y="197591"/>
                            <a:pt x="0" y="127142"/>
                          </a:cubicBezTo>
                          <a:close/>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20000"/>
                </a:lnSpc>
                <a:spcBef>
                  <a:spcPts val="0"/>
                </a:spcBef>
                <a:spcAft>
                  <a:spcPts val="0"/>
                </a:spcAft>
              </a:pPr>
              <a:r>
                <a:rPr lang="nl-NL" sz="3600" b="1" dirty="0">
                  <a:solidFill>
                    <a:srgbClr val="002060"/>
                  </a:solidFill>
                  <a:latin typeface="Arial" panose="020B0604020202020204" pitchFamily="34" charset="0"/>
                  <a:ea typeface="Times New Roman" panose="02020603050405020304" pitchFamily="18" charset="0"/>
                  <a:cs typeface="Arial" panose="020B0604020202020204" pitchFamily="34" charset="0"/>
                </a:rPr>
                <a:t>N</a:t>
              </a:r>
              <a:r>
                <a:rPr lang="nl-NL" sz="3600" b="1"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hắc lại cách so sánh hai số.</a:t>
              </a:r>
              <a:endParaRPr lang="en-US" sz="3600" b="1"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pic>
          <p:nvPicPr>
            <p:cNvPr id="7" name="Picture 6">
              <a:extLst>
                <a:ext uri="{FF2B5EF4-FFF2-40B4-BE49-F238E27FC236}">
                  <a16:creationId xmlns:a16="http://schemas.microsoft.com/office/drawing/2014/main" id="{77A75A26-D241-0327-9941-80C2311B57BA}"/>
                </a:ext>
              </a:extLst>
            </p:cNvPr>
            <p:cNvPicPr>
              <a:picLocks noChangeAspect="1"/>
            </p:cNvPicPr>
            <p:nvPr/>
          </p:nvPicPr>
          <p:blipFill>
            <a:blip r:embed="rId4"/>
            <a:stretch>
              <a:fillRect/>
            </a:stretch>
          </p:blipFill>
          <p:spPr>
            <a:xfrm>
              <a:off x="5274511" y="1626120"/>
              <a:ext cx="666863" cy="865591"/>
            </a:xfrm>
            <a:prstGeom prst="rect">
              <a:avLst/>
            </a:prstGeom>
          </p:spPr>
        </p:pic>
      </p:grpSp>
      <p:sp>
        <p:nvSpPr>
          <p:cNvPr id="13" name="Text Box 31">
            <a:extLst>
              <a:ext uri="{FF2B5EF4-FFF2-40B4-BE49-F238E27FC236}">
                <a16:creationId xmlns:a16="http://schemas.microsoft.com/office/drawing/2014/main" id="{E87B36C1-50D9-B219-DC7C-C8555454EBCF}"/>
              </a:ext>
            </a:extLst>
          </p:cNvPr>
          <p:cNvSpPr txBox="1"/>
          <p:nvPr/>
        </p:nvSpPr>
        <p:spPr>
          <a:xfrm>
            <a:off x="928687" y="3832102"/>
            <a:ext cx="10810875" cy="1938992"/>
          </a:xfrm>
          <a:prstGeom prst="rect">
            <a:avLst/>
          </a:prstGeom>
          <a:solidFill>
            <a:schemeClr val="bg1"/>
          </a:solidFill>
          <a:ln w="38100">
            <a:solidFill>
              <a:srgbClr val="00B050"/>
            </a:solidFill>
          </a:ln>
        </p:spPr>
        <p:txBody>
          <a:bodyPr wrap="square" rtlCol="0">
            <a:spAutoFit/>
          </a:bodyPr>
          <a:lstStyle/>
          <a:p>
            <a:pPr marL="342900" lvl="0" indent="-342900" algn="just">
              <a:buFont typeface="Arial" panose="020B0604020202020204" pitchFamily="34" charset="0"/>
              <a:buChar char="•"/>
              <a:defRPr/>
            </a:pPr>
            <a:r>
              <a:rPr lang="vi-VN" sz="2400" b="1" dirty="0">
                <a:solidFill>
                  <a:srgbClr val="000000"/>
                </a:solidFill>
                <a:latin typeface="Arial" panose="020B0604020202020204" pitchFamily="34" charset="0"/>
                <a:cs typeface="Arial" panose="020B0604020202020204" pitchFamily="34" charset="0"/>
              </a:rPr>
              <a:t>Số nào có nhiều chữ số hơn thì lớn hơn, số nào có ít chữ số hơn thì bé hơn. </a:t>
            </a:r>
            <a:endParaRPr lang="en-US" sz="2400" b="1" dirty="0">
              <a:solidFill>
                <a:srgbClr val="000000"/>
              </a:solidFill>
              <a:latin typeface="Arial" panose="020B0604020202020204" pitchFamily="34" charset="0"/>
              <a:cs typeface="Arial" panose="020B0604020202020204" pitchFamily="34" charset="0"/>
            </a:endParaRPr>
          </a:p>
          <a:p>
            <a:pPr marL="342900" lvl="0" indent="-342900" algn="just">
              <a:buFont typeface="Arial" panose="020B0604020202020204" pitchFamily="34" charset="0"/>
              <a:buChar char="•"/>
              <a:defRPr/>
            </a:pPr>
            <a:r>
              <a:rPr lang="vi-VN" sz="2400" b="1" dirty="0">
                <a:solidFill>
                  <a:srgbClr val="000000"/>
                </a:solidFill>
                <a:latin typeface="Arial" panose="020B0604020202020204" pitchFamily="34" charset="0"/>
                <a:cs typeface="Arial" panose="020B0604020202020204" pitchFamily="34" charset="0"/>
              </a:rPr>
              <a:t>Hai số có cùng số chữ số thì ta so sánh từng cặp chữ số ở cùng một hàng, kể từ trái sang phải. Nếu hai số có chữ số hàng nghìn, hàng trăm, hàng chục, hàng đơn vị đều giống nhau thì hai số đó bằng nhau.</a:t>
            </a:r>
          </a:p>
        </p:txBody>
      </p:sp>
      <p:cxnSp>
        <p:nvCxnSpPr>
          <p:cNvPr id="14" name="Straight Connector 13">
            <a:extLst>
              <a:ext uri="{FF2B5EF4-FFF2-40B4-BE49-F238E27FC236}">
                <a16:creationId xmlns:a16="http://schemas.microsoft.com/office/drawing/2014/main" id="{14F60462-DDB7-767B-804A-42C40C27EAE3}"/>
              </a:ext>
            </a:extLst>
          </p:cNvPr>
          <p:cNvCxnSpPr>
            <a:cxnSpLocks/>
          </p:cNvCxnSpPr>
          <p:nvPr/>
        </p:nvCxnSpPr>
        <p:spPr>
          <a:xfrm>
            <a:off x="1113164" y="1617120"/>
            <a:ext cx="1905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A7B1C18-4A62-9F7E-440B-37A74C4D74E9}"/>
              </a:ext>
            </a:extLst>
          </p:cNvPr>
          <p:cNvCxnSpPr>
            <a:cxnSpLocks/>
          </p:cNvCxnSpPr>
          <p:nvPr/>
        </p:nvCxnSpPr>
        <p:spPr>
          <a:xfrm>
            <a:off x="2704018" y="1609016"/>
            <a:ext cx="1905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Rounded Corners 15">
            <a:extLst>
              <a:ext uri="{FF2B5EF4-FFF2-40B4-BE49-F238E27FC236}">
                <a16:creationId xmlns:a16="http://schemas.microsoft.com/office/drawing/2014/main" id="{7BC6A63F-53ED-11FC-81F6-F77AF66B4527}"/>
              </a:ext>
            </a:extLst>
          </p:cNvPr>
          <p:cNvSpPr/>
          <p:nvPr/>
        </p:nvSpPr>
        <p:spPr>
          <a:xfrm>
            <a:off x="1788638" y="1167509"/>
            <a:ext cx="552450" cy="533400"/>
          </a:xfrm>
          <a:prstGeom prst="roundRect">
            <a:avLst/>
          </a:prstGeom>
          <a:solidFill>
            <a:srgbClr val="FFFF00"/>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rgbClr val="FF0000"/>
                </a:solidFill>
                <a:latin typeface="Arial" panose="020B0604020202020204" pitchFamily="34" charset="0"/>
                <a:cs typeface="Arial" panose="020B0604020202020204" pitchFamily="34" charset="0"/>
              </a:rPr>
              <a:t>&gt;</a:t>
            </a:r>
          </a:p>
        </p:txBody>
      </p:sp>
      <p:sp>
        <p:nvSpPr>
          <p:cNvPr id="24" name="Rectangle: Rounded Corners 23">
            <a:extLst>
              <a:ext uri="{FF2B5EF4-FFF2-40B4-BE49-F238E27FC236}">
                <a16:creationId xmlns:a16="http://schemas.microsoft.com/office/drawing/2014/main" id="{368CC58E-D75F-A31C-492D-EDB7AA7D4ACB}"/>
              </a:ext>
            </a:extLst>
          </p:cNvPr>
          <p:cNvSpPr/>
          <p:nvPr/>
        </p:nvSpPr>
        <p:spPr>
          <a:xfrm>
            <a:off x="5762625" y="1192754"/>
            <a:ext cx="552450" cy="533400"/>
          </a:xfrm>
          <a:prstGeom prst="roundRect">
            <a:avLst/>
          </a:prstGeom>
          <a:solidFill>
            <a:srgbClr val="FFFF00"/>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rgbClr val="FF0000"/>
                </a:solidFill>
                <a:latin typeface="Arial" panose="020B0604020202020204" pitchFamily="34" charset="0"/>
                <a:cs typeface="Arial" panose="020B0604020202020204" pitchFamily="34" charset="0"/>
              </a:rPr>
              <a:t>&lt;</a:t>
            </a:r>
          </a:p>
        </p:txBody>
      </p:sp>
      <p:sp>
        <p:nvSpPr>
          <p:cNvPr id="25" name="Rectangle: Rounded Corners 24">
            <a:extLst>
              <a:ext uri="{FF2B5EF4-FFF2-40B4-BE49-F238E27FC236}">
                <a16:creationId xmlns:a16="http://schemas.microsoft.com/office/drawing/2014/main" id="{C5A9C12C-CC54-495A-38FD-5CAFE163D10C}"/>
              </a:ext>
            </a:extLst>
          </p:cNvPr>
          <p:cNvSpPr/>
          <p:nvPr/>
        </p:nvSpPr>
        <p:spPr>
          <a:xfrm>
            <a:off x="10001250" y="1128636"/>
            <a:ext cx="552450" cy="533400"/>
          </a:xfrm>
          <a:prstGeom prst="roundRect">
            <a:avLst/>
          </a:prstGeom>
          <a:solidFill>
            <a:srgbClr val="FFFF00"/>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rgbClr val="FF0000"/>
                </a:solidFill>
                <a:latin typeface="Arial" panose="020B0604020202020204" pitchFamily="34" charset="0"/>
                <a:cs typeface="Arial" panose="020B0604020202020204" pitchFamily="34" charset="0"/>
              </a:rPr>
              <a:t>=</a:t>
            </a:r>
          </a:p>
        </p:txBody>
      </p:sp>
      <p:cxnSp>
        <p:nvCxnSpPr>
          <p:cNvPr id="26" name="Straight Connector 25">
            <a:extLst>
              <a:ext uri="{FF2B5EF4-FFF2-40B4-BE49-F238E27FC236}">
                <a16:creationId xmlns:a16="http://schemas.microsoft.com/office/drawing/2014/main" id="{7891FAEF-60D2-F01D-F728-3595D6AD78CE}"/>
              </a:ext>
            </a:extLst>
          </p:cNvPr>
          <p:cNvCxnSpPr/>
          <p:nvPr/>
        </p:nvCxnSpPr>
        <p:spPr>
          <a:xfrm>
            <a:off x="800100" y="2532934"/>
            <a:ext cx="25717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67B9BC9-C526-C61F-CA16-228A3D83B321}"/>
              </a:ext>
            </a:extLst>
          </p:cNvPr>
          <p:cNvCxnSpPr/>
          <p:nvPr/>
        </p:nvCxnSpPr>
        <p:spPr>
          <a:xfrm>
            <a:off x="2341871" y="2532792"/>
            <a:ext cx="25717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7A1B1F01-6BC9-065D-834C-3FF165834F65}"/>
              </a:ext>
            </a:extLst>
          </p:cNvPr>
          <p:cNvSpPr/>
          <p:nvPr/>
        </p:nvSpPr>
        <p:spPr>
          <a:xfrm>
            <a:off x="1762125" y="2109997"/>
            <a:ext cx="552450" cy="533400"/>
          </a:xfrm>
          <a:prstGeom prst="roundRect">
            <a:avLst/>
          </a:prstGeom>
          <a:solidFill>
            <a:srgbClr val="FFFF00"/>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rgbClr val="FF0000"/>
                </a:solidFill>
                <a:latin typeface="Arial" panose="020B0604020202020204" pitchFamily="34" charset="0"/>
                <a:cs typeface="Arial" panose="020B0604020202020204" pitchFamily="34" charset="0"/>
              </a:rPr>
              <a:t>&lt;</a:t>
            </a:r>
          </a:p>
        </p:txBody>
      </p:sp>
      <p:cxnSp>
        <p:nvCxnSpPr>
          <p:cNvPr id="30" name="Straight Connector 29">
            <a:extLst>
              <a:ext uri="{FF2B5EF4-FFF2-40B4-BE49-F238E27FC236}">
                <a16:creationId xmlns:a16="http://schemas.microsoft.com/office/drawing/2014/main" id="{E0C4A427-A7EE-DCE4-7938-059D5E1BA34B}"/>
              </a:ext>
            </a:extLst>
          </p:cNvPr>
          <p:cNvCxnSpPr>
            <a:cxnSpLocks/>
          </p:cNvCxnSpPr>
          <p:nvPr/>
        </p:nvCxnSpPr>
        <p:spPr>
          <a:xfrm>
            <a:off x="5286375" y="2513600"/>
            <a:ext cx="1905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B4A47FB-C002-837F-9CD5-5BCBED7FE9AC}"/>
              </a:ext>
            </a:extLst>
          </p:cNvPr>
          <p:cNvCxnSpPr/>
          <p:nvPr/>
        </p:nvCxnSpPr>
        <p:spPr>
          <a:xfrm>
            <a:off x="6959932" y="2532792"/>
            <a:ext cx="25717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Rectangle: Rounded Corners 63">
            <a:extLst>
              <a:ext uri="{FF2B5EF4-FFF2-40B4-BE49-F238E27FC236}">
                <a16:creationId xmlns:a16="http://schemas.microsoft.com/office/drawing/2014/main" id="{5270B7E9-6CC7-1EFE-B3FA-C4389B9C72C4}"/>
              </a:ext>
            </a:extLst>
          </p:cNvPr>
          <p:cNvSpPr/>
          <p:nvPr/>
        </p:nvSpPr>
        <p:spPr>
          <a:xfrm>
            <a:off x="5943600" y="2089383"/>
            <a:ext cx="552450" cy="533400"/>
          </a:xfrm>
          <a:prstGeom prst="roundRect">
            <a:avLst/>
          </a:prstGeom>
          <a:solidFill>
            <a:srgbClr val="FFFF00"/>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rgbClr val="FF0000"/>
                </a:solidFill>
                <a:latin typeface="Arial" panose="020B0604020202020204" pitchFamily="34" charset="0"/>
                <a:cs typeface="Arial" panose="020B0604020202020204" pitchFamily="34" charset="0"/>
              </a:rPr>
              <a:t>&gt;</a:t>
            </a:r>
          </a:p>
        </p:txBody>
      </p:sp>
      <p:cxnSp>
        <p:nvCxnSpPr>
          <p:cNvPr id="69" name="Straight Connector 68">
            <a:extLst>
              <a:ext uri="{FF2B5EF4-FFF2-40B4-BE49-F238E27FC236}">
                <a16:creationId xmlns:a16="http://schemas.microsoft.com/office/drawing/2014/main" id="{1C7CC6C4-6034-CDE3-80AB-9A17772A4A89}"/>
              </a:ext>
            </a:extLst>
          </p:cNvPr>
          <p:cNvCxnSpPr/>
          <p:nvPr/>
        </p:nvCxnSpPr>
        <p:spPr>
          <a:xfrm>
            <a:off x="9266261" y="2532792"/>
            <a:ext cx="25717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3D0B6EE-A083-F3FB-5224-44C4E3D308E2}"/>
              </a:ext>
            </a:extLst>
          </p:cNvPr>
          <p:cNvCxnSpPr/>
          <p:nvPr/>
        </p:nvCxnSpPr>
        <p:spPr>
          <a:xfrm>
            <a:off x="11040755" y="2545018"/>
            <a:ext cx="25717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1" name="Rectangle: Rounded Corners 70">
            <a:extLst>
              <a:ext uri="{FF2B5EF4-FFF2-40B4-BE49-F238E27FC236}">
                <a16:creationId xmlns:a16="http://schemas.microsoft.com/office/drawing/2014/main" id="{E4159373-B90F-6C4A-26A3-244CD1B87E05}"/>
              </a:ext>
            </a:extLst>
          </p:cNvPr>
          <p:cNvSpPr/>
          <p:nvPr/>
        </p:nvSpPr>
        <p:spPr>
          <a:xfrm>
            <a:off x="10001250" y="2089383"/>
            <a:ext cx="552450" cy="533400"/>
          </a:xfrm>
          <a:prstGeom prst="roundRect">
            <a:avLst/>
          </a:prstGeom>
          <a:solidFill>
            <a:srgbClr val="FFFF00"/>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rgbClr val="FF0000"/>
                </a:solidFill>
                <a:latin typeface="Arial" panose="020B0604020202020204" pitchFamily="34" charset="0"/>
                <a:cs typeface="Arial" panose="020B0604020202020204" pitchFamily="34" charset="0"/>
              </a:rPr>
              <a:t>&gt;</a:t>
            </a:r>
          </a:p>
        </p:txBody>
      </p:sp>
    </p:spTree>
    <p:extLst>
      <p:ext uri="{BB962C8B-B14F-4D97-AF65-F5344CB8AC3E}">
        <p14:creationId xmlns:p14="http://schemas.microsoft.com/office/powerpoint/2010/main" val="202336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500" fill="hold">
                                          <p:stCondLst>
                                            <p:cond delay="0"/>
                                          </p:stCondLst>
                                        </p:cTn>
                                        <p:tgtEl>
                                          <p:spTgt spid="421"/>
                                        </p:tgtEl>
                                        <p:attrNameLst>
                                          <p:attrName>style.visibility</p:attrName>
                                        </p:attrNameLst>
                                      </p:cBhvr>
                                      <p:to>
                                        <p:strVal val="visible"/>
                                      </p:to>
                                    </p:set>
                                    <p:anim calcmode="lin" valueType="num">
                                      <p:cBhvr additive="base">
                                        <p:cTn id="7" dur="500"/>
                                        <p:tgtEl>
                                          <p:spTgt spid="421"/>
                                        </p:tgtEl>
                                        <p:attrNameLst>
                                          <p:attrName>ppt_x</p:attrName>
                                        </p:attrNameLst>
                                      </p:cBhvr>
                                      <p:tavLst>
                                        <p:tav tm="0">
                                          <p:val>
                                            <p:strVal val="#ppt_x-#ppt_w*1.125000"/>
                                          </p:val>
                                        </p:tav>
                                        <p:tav tm="100000">
                                          <p:val>
                                            <p:strVal val="#ppt_x"/>
                                          </p:val>
                                        </p:tav>
                                      </p:tavLst>
                                    </p:anim>
                                    <p:animEffect transition="in" filter="wipe(right)">
                                      <p:cBhvr>
                                        <p:cTn id="8" dur="500"/>
                                        <p:tgtEl>
                                          <p:spTgt spid="421"/>
                                        </p:tgtEl>
                                      </p:cBhvr>
                                    </p:animEffec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down)">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500" fill="hold"/>
                                        <p:tgtEl>
                                          <p:spTgt spid="13"/>
                                        </p:tgtEl>
                                        <p:attrNameLst>
                                          <p:attrName>ppt_w</p:attrName>
                                        </p:attrNameLst>
                                      </p:cBhvr>
                                      <p:tavLst>
                                        <p:tav tm="0">
                                          <p:val>
                                            <p:fltVal val="0"/>
                                          </p:val>
                                        </p:tav>
                                        <p:tav tm="100000">
                                          <p:val>
                                            <p:strVal val="#ppt_w"/>
                                          </p:val>
                                        </p:tav>
                                      </p:tavLst>
                                    </p:anim>
                                    <p:anim calcmode="lin" valueType="num">
                                      <p:cBhvr>
                                        <p:cTn id="26" dur="500" fill="hold"/>
                                        <p:tgtEl>
                                          <p:spTgt spid="13"/>
                                        </p:tgtEl>
                                        <p:attrNameLst>
                                          <p:attrName>ppt_h</p:attrName>
                                        </p:attrNameLst>
                                      </p:cBhvr>
                                      <p:tavLst>
                                        <p:tav tm="0">
                                          <p:val>
                                            <p:fltVal val="0"/>
                                          </p:val>
                                        </p:tav>
                                        <p:tav tm="100000">
                                          <p:val>
                                            <p:strVal val="#ppt_h"/>
                                          </p:val>
                                        </p:tav>
                                      </p:tavLst>
                                    </p:anim>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par>
                                <p:cTn id="33" presetID="22" presetClass="entr" presetSubtype="4"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wipe(down)">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wipe(down)">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wipe(down)">
                                      <p:cBhvr>
                                        <p:cTn id="45" dur="500"/>
                                        <p:tgtEl>
                                          <p:spTgt spid="2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wipe(down)">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wipe(down)">
                                      <p:cBhvr>
                                        <p:cTn id="55" dur="500"/>
                                        <p:tgtEl>
                                          <p:spTgt spid="26"/>
                                        </p:tgtEl>
                                      </p:cBhvr>
                                    </p:animEffect>
                                  </p:childTnLst>
                                </p:cTn>
                              </p:par>
                              <p:par>
                                <p:cTn id="56" presetID="22" presetClass="entr" presetSubtype="4" fill="hold" nodeType="withEffect">
                                  <p:stCondLst>
                                    <p:cond delay="0"/>
                                  </p:stCondLst>
                                  <p:childTnLst>
                                    <p:set>
                                      <p:cBhvr>
                                        <p:cTn id="57" dur="1" fill="hold">
                                          <p:stCondLst>
                                            <p:cond delay="0"/>
                                          </p:stCondLst>
                                        </p:cTn>
                                        <p:tgtEl>
                                          <p:spTgt spid="27"/>
                                        </p:tgtEl>
                                        <p:attrNameLst>
                                          <p:attrName>style.visibility</p:attrName>
                                        </p:attrNameLst>
                                      </p:cBhvr>
                                      <p:to>
                                        <p:strVal val="visible"/>
                                      </p:to>
                                    </p:set>
                                    <p:animEffect transition="in" filter="wipe(down)">
                                      <p:cBhvr>
                                        <p:cTn id="58" dur="500"/>
                                        <p:tgtEl>
                                          <p:spTgt spid="27"/>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wipe(down)">
                                      <p:cBhvr>
                                        <p:cTn id="63" dur="500"/>
                                        <p:tgtEl>
                                          <p:spTgt spid="2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wipe(down)">
                                      <p:cBhvr>
                                        <p:cTn id="68" dur="500"/>
                                        <p:tgtEl>
                                          <p:spTgt spid="30"/>
                                        </p:tgtEl>
                                      </p:cBhvr>
                                    </p:animEffect>
                                  </p:childTnLst>
                                </p:cTn>
                              </p:par>
                              <p:par>
                                <p:cTn id="69" presetID="22" presetClass="entr" presetSubtype="4" fill="hold" nodeType="with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wipe(down)">
                                      <p:cBhvr>
                                        <p:cTn id="71" dur="500"/>
                                        <p:tgtEl>
                                          <p:spTgt spid="31"/>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64"/>
                                        </p:tgtEl>
                                        <p:attrNameLst>
                                          <p:attrName>style.visibility</p:attrName>
                                        </p:attrNameLst>
                                      </p:cBhvr>
                                      <p:to>
                                        <p:strVal val="visible"/>
                                      </p:to>
                                    </p:set>
                                    <p:animEffect transition="in" filter="wipe(down)">
                                      <p:cBhvr>
                                        <p:cTn id="76" dur="500"/>
                                        <p:tgtEl>
                                          <p:spTgt spid="64"/>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69"/>
                                        </p:tgtEl>
                                        <p:attrNameLst>
                                          <p:attrName>style.visibility</p:attrName>
                                        </p:attrNameLst>
                                      </p:cBhvr>
                                      <p:to>
                                        <p:strVal val="visible"/>
                                      </p:to>
                                    </p:set>
                                    <p:animEffect transition="in" filter="wipe(down)">
                                      <p:cBhvr>
                                        <p:cTn id="81" dur="500"/>
                                        <p:tgtEl>
                                          <p:spTgt spid="69"/>
                                        </p:tgtEl>
                                      </p:cBhvr>
                                    </p:animEffect>
                                  </p:childTnLst>
                                </p:cTn>
                              </p:par>
                              <p:par>
                                <p:cTn id="82" presetID="22" presetClass="entr" presetSubtype="4" fill="hold" nodeType="withEffect">
                                  <p:stCondLst>
                                    <p:cond delay="0"/>
                                  </p:stCondLst>
                                  <p:childTnLst>
                                    <p:set>
                                      <p:cBhvr>
                                        <p:cTn id="83" dur="1" fill="hold">
                                          <p:stCondLst>
                                            <p:cond delay="0"/>
                                          </p:stCondLst>
                                        </p:cTn>
                                        <p:tgtEl>
                                          <p:spTgt spid="70"/>
                                        </p:tgtEl>
                                        <p:attrNameLst>
                                          <p:attrName>style.visibility</p:attrName>
                                        </p:attrNameLst>
                                      </p:cBhvr>
                                      <p:to>
                                        <p:strVal val="visible"/>
                                      </p:to>
                                    </p:set>
                                    <p:animEffect transition="in" filter="wipe(down)">
                                      <p:cBhvr>
                                        <p:cTn id="84" dur="500"/>
                                        <p:tgtEl>
                                          <p:spTgt spid="70"/>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71"/>
                                        </p:tgtEl>
                                        <p:attrNameLst>
                                          <p:attrName>style.visibility</p:attrName>
                                        </p:attrNameLst>
                                      </p:cBhvr>
                                      <p:to>
                                        <p:strVal val="visible"/>
                                      </p:to>
                                    </p:set>
                                    <p:animEffect transition="in" filter="wipe(down)">
                                      <p:cBhvr>
                                        <p:cTn id="89"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24" grpId="0" animBg="1"/>
      <p:bldP spid="25" grpId="0" animBg="1"/>
      <p:bldP spid="28" grpId="0" animBg="1"/>
      <p:bldP spid="64" grpId="0" animBg="1"/>
      <p:bldP spid="7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1" name="Group 420"/>
          <p:cNvGrpSpPr/>
          <p:nvPr/>
        </p:nvGrpSpPr>
        <p:grpSpPr>
          <a:xfrm>
            <a:off x="104264" y="310462"/>
            <a:ext cx="12087860" cy="768350"/>
            <a:chOff x="193" y="680"/>
            <a:chExt cx="19036" cy="1210"/>
          </a:xfrm>
        </p:grpSpPr>
        <p:sp>
          <p:nvSpPr>
            <p:cNvPr id="422" name="Text Box 421"/>
            <p:cNvSpPr txBox="1"/>
            <p:nvPr/>
          </p:nvSpPr>
          <p:spPr>
            <a:xfrm>
              <a:off x="1484" y="704"/>
              <a:ext cx="17745" cy="851"/>
            </a:xfrm>
            <a:prstGeom prst="rect">
              <a:avLst/>
            </a:prstGeom>
            <a:solidFill>
              <a:srgbClr val="FFFE95"/>
            </a:solidFill>
            <a:ln>
              <a:solidFill>
                <a:srgbClr val="F03829"/>
              </a:solidFill>
            </a:ln>
          </p:spPr>
          <p:txBody>
            <a:bodyPr wrap="square" rtlCol="0">
              <a:spAutoFit/>
            </a:bodyPr>
            <a:lstStyle/>
            <a:p>
              <a:pPr marL="0" marR="0" lvl="0" indent="0" algn="just" defTabSz="914400" rtl="0" eaLnBrk="1" fontAlgn="auto" latinLnBrk="0" hangingPunct="1">
                <a:lnSpc>
                  <a:spcPct val="120000"/>
                </a:lnSpc>
                <a:spcBef>
                  <a:spcPts val="0"/>
                </a:spcBef>
                <a:spcAft>
                  <a:spcPts val="0"/>
                </a:spcAft>
                <a:buClrTx/>
                <a:buSzTx/>
                <a:buFontTx/>
                <a:buNone/>
                <a:tabLst/>
                <a:defRPr/>
              </a:pPr>
              <a:r>
                <a:rPr kumimoji="0" lang="vi-VN" sz="2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Trong các con cá dưới đây, con cá nào nặng nhất, con cá nào nhẹ nhất?</a:t>
              </a:r>
              <a:endParaRPr kumimoji="0" lang="en-US" sz="2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grpSp>
          <p:nvGrpSpPr>
            <p:cNvPr id="423" name="组合 24"/>
            <p:cNvGrpSpPr/>
            <p:nvPr/>
          </p:nvGrpSpPr>
          <p:grpSpPr>
            <a:xfrm>
              <a:off x="193" y="680"/>
              <a:ext cx="1334" cy="1210"/>
              <a:chOff x="5847680" y="1619467"/>
              <a:chExt cx="581207" cy="527780"/>
            </a:xfrm>
          </p:grpSpPr>
          <p:sp>
            <p:nvSpPr>
              <p:cNvPr id="424" name="椭圆 26"/>
              <p:cNvSpPr/>
              <p:nvPr/>
            </p:nvSpPr>
            <p:spPr>
              <a:xfrm>
                <a:off x="5903904" y="1661983"/>
                <a:ext cx="482701" cy="482701"/>
              </a:xfrm>
              <a:prstGeom prst="ellipse">
                <a:avLst/>
              </a:prstGeom>
              <a:solidFill>
                <a:srgbClr val="F038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Calibri" panose="020F0502020204030204" pitchFamily="34" charset="0"/>
                  <a:cs typeface="Calibri" panose="020F0502020204030204" pitchFamily="34" charset="0"/>
                </a:endParaRPr>
              </a:p>
            </p:txBody>
          </p:sp>
          <p:sp>
            <p:nvSpPr>
              <p:cNvPr id="425" name="文本框 27"/>
              <p:cNvSpPr txBox="1"/>
              <p:nvPr/>
            </p:nvSpPr>
            <p:spPr>
              <a:xfrm>
                <a:off x="5847680" y="1619467"/>
                <a:ext cx="581207" cy="527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4400" dirty="0">
                    <a:solidFill>
                      <a:srgbClr val="FFFFFF"/>
                    </a:solidFill>
                    <a:effectLst>
                      <a:outerShdw blurRad="38100" dist="38100" dir="2700000" algn="tl">
                        <a:srgbClr val="000000">
                          <a:alpha val="43137"/>
                        </a:srgbClr>
                      </a:outerShdw>
                    </a:effectLst>
                    <a:latin typeface="Calibri" panose="020F0502020204030204" pitchFamily="34" charset="0"/>
                    <a:ea typeface="Source Han Sans CN Medium" panose="020B0600000000000000" pitchFamily="34" charset="-122"/>
                    <a:cs typeface="Calibri" panose="020F0502020204030204" pitchFamily="34" charset="0"/>
                  </a:rPr>
                  <a:t>4</a:t>
                </a:r>
                <a:endParaRPr kumimoji="0" lang="en-US" altLang="zh-CN" sz="4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Source Han Sans CN Medium" panose="020B0600000000000000" pitchFamily="34" charset="-122"/>
                  <a:cs typeface="Calibri" panose="020F0502020204030204" pitchFamily="34" charset="0"/>
                </a:endParaRPr>
              </a:p>
            </p:txBody>
          </p:sp>
        </p:grpSp>
      </p:grpSp>
      <p:pic>
        <p:nvPicPr>
          <p:cNvPr id="3" name="Picture 2">
            <a:extLst>
              <a:ext uri="{FF2B5EF4-FFF2-40B4-BE49-F238E27FC236}">
                <a16:creationId xmlns:a16="http://schemas.microsoft.com/office/drawing/2014/main" id="{267A7E12-F0AA-DEE1-01C7-679728ABCBEA}"/>
              </a:ext>
            </a:extLst>
          </p:cNvPr>
          <p:cNvPicPr>
            <a:picLocks noChangeAspect="1"/>
          </p:cNvPicPr>
          <p:nvPr/>
        </p:nvPicPr>
        <p:blipFill>
          <a:blip r:embed="rId3"/>
          <a:stretch>
            <a:fillRect/>
          </a:stretch>
        </p:blipFill>
        <p:spPr>
          <a:xfrm>
            <a:off x="2033587" y="1038225"/>
            <a:ext cx="7820025" cy="40957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 Box 31">
            <a:extLst>
              <a:ext uri="{FF2B5EF4-FFF2-40B4-BE49-F238E27FC236}">
                <a16:creationId xmlns:a16="http://schemas.microsoft.com/office/drawing/2014/main" id="{3F1E8B2E-BE15-C05F-A017-ABE1AB7630DE}"/>
              </a:ext>
            </a:extLst>
          </p:cNvPr>
          <p:cNvSpPr txBox="1"/>
          <p:nvPr/>
        </p:nvSpPr>
        <p:spPr>
          <a:xfrm>
            <a:off x="1974839" y="5353270"/>
            <a:ext cx="9493261" cy="1077218"/>
          </a:xfrm>
          <a:prstGeom prst="rect">
            <a:avLst/>
          </a:prstGeom>
          <a:solidFill>
            <a:schemeClr val="bg1"/>
          </a:solidFill>
          <a:ln w="38100">
            <a:solidFill>
              <a:srgbClr val="00B05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rPr>
              <a:t>Ta </a:t>
            </a:r>
            <a:r>
              <a:rPr kumimoji="0" lang="en-US" sz="3200" b="1" i="0" u="none" strike="noStrike" kern="1200" cap="none" spc="0" normalizeH="0" baseline="0" noProof="0" dirty="0" err="1">
                <a:ln>
                  <a:noFill/>
                </a:ln>
                <a:solidFill>
                  <a:srgbClr val="FF0000"/>
                </a:solidFill>
                <a:effectLst/>
                <a:uLnTx/>
                <a:uFillTx/>
                <a:latin typeface="Calibri" panose="020F0502020204030204" pitchFamily="34" charset="0"/>
                <a:cs typeface="Calibri" panose="020F0502020204030204" pitchFamily="34" charset="0"/>
              </a:rPr>
              <a:t>có</a:t>
            </a:r>
            <a:r>
              <a:rPr kumimoji="0" lang="en-US" sz="3200" b="1"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rPr>
              <a:t>:</a:t>
            </a:r>
            <a:r>
              <a:rPr kumimoji="0" lang="en-US" sz="3200" b="1" i="0" u="none" strike="noStrike" kern="1200" cap="none" spc="0" normalizeH="0" noProof="0" dirty="0">
                <a:ln>
                  <a:noFill/>
                </a:ln>
                <a:solidFill>
                  <a:srgbClr val="FF0000"/>
                </a:solidFill>
                <a:effectLst/>
                <a:uLnTx/>
                <a:uFillTx/>
                <a:latin typeface="Calibri" panose="020F0502020204030204" pitchFamily="34" charset="0"/>
                <a:cs typeface="Calibri" panose="020F0502020204030204" pitchFamily="34" charset="0"/>
              </a:rPr>
              <a:t> 250 &lt; 1 000 &lt; 51 000 &lt; 90 000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err="1">
                <a:solidFill>
                  <a:srgbClr val="FF0000"/>
                </a:solidFill>
                <a:latin typeface="Calibri" panose="020F0502020204030204" pitchFamily="34" charset="0"/>
                <a:cs typeface="Calibri" panose="020F0502020204030204" pitchFamily="34" charset="0"/>
              </a:rPr>
              <a:t>Cá</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voi</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xanh</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nặng</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nhất</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cá</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mái</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chèo</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nhẹ</a:t>
            </a:r>
            <a:r>
              <a:rPr lang="en-US" sz="3200" b="1" dirty="0">
                <a:solidFill>
                  <a:srgbClr val="FF0000"/>
                </a:solidFill>
                <a:latin typeface="Calibri" panose="020F0502020204030204" pitchFamily="34" charset="0"/>
                <a:cs typeface="Calibri" panose="020F0502020204030204" pitchFamily="34" charset="0"/>
              </a:rPr>
              <a:t> </a:t>
            </a:r>
            <a:r>
              <a:rPr lang="en-US" sz="3200" b="1" dirty="0" err="1">
                <a:solidFill>
                  <a:srgbClr val="FF0000"/>
                </a:solidFill>
                <a:latin typeface="Calibri" panose="020F0502020204030204" pitchFamily="34" charset="0"/>
                <a:cs typeface="Calibri" panose="020F0502020204030204" pitchFamily="34" charset="0"/>
              </a:rPr>
              <a:t>nhất</a:t>
            </a:r>
            <a:endParaRPr kumimoji="0" lang="en-US" sz="3200" b="1"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0659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barn(inVertical)">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arn(inVertical)">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barn(inVertical)">
                                      <p:cBhvr>
                                        <p:cTn id="2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1" name="Group 420"/>
          <p:cNvGrpSpPr/>
          <p:nvPr/>
        </p:nvGrpSpPr>
        <p:grpSpPr>
          <a:xfrm>
            <a:off x="104264" y="310462"/>
            <a:ext cx="12087860" cy="1995805"/>
            <a:chOff x="193" y="680"/>
            <a:chExt cx="19036" cy="3143"/>
          </a:xfrm>
        </p:grpSpPr>
        <p:sp>
          <p:nvSpPr>
            <p:cNvPr id="422" name="Text Box 421"/>
            <p:cNvSpPr txBox="1"/>
            <p:nvPr/>
          </p:nvSpPr>
          <p:spPr>
            <a:xfrm>
              <a:off x="1484" y="704"/>
              <a:ext cx="17745" cy="3119"/>
            </a:xfrm>
            <a:prstGeom prst="rect">
              <a:avLst/>
            </a:prstGeom>
            <a:solidFill>
              <a:srgbClr val="FFFE95"/>
            </a:solidFill>
            <a:ln>
              <a:solidFill>
                <a:srgbClr val="F03829"/>
              </a:solidFill>
            </a:ln>
          </p:spPr>
          <p:txBody>
            <a:bodyPr wrap="square" rtlCol="0">
              <a:spAutoFit/>
            </a:bodyPr>
            <a:lstStyle/>
            <a:p>
              <a:pPr marL="0" marR="0" lvl="0" indent="0" algn="just" defTabSz="914400" rtl="0" eaLnBrk="1" fontAlgn="auto" latinLnBrk="0" hangingPunct="1">
                <a:lnSpc>
                  <a:spcPct val="120000"/>
                </a:lnSpc>
                <a:spcBef>
                  <a:spcPts val="0"/>
                </a:spcBef>
                <a:spcAft>
                  <a:spcPts val="0"/>
                </a:spcAft>
                <a:buClrTx/>
                <a:buSzTx/>
                <a:buFontTx/>
                <a:buNone/>
                <a:tabLst/>
                <a:defRPr/>
              </a:pPr>
              <a:r>
                <a:rPr kumimoji="0" lang="vi-VN" sz="2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Bác An hỏi bác Ba Phi: “Năm nay, trang trại nhà bác có bao nhiêu con vịt?”.</a:t>
              </a:r>
            </a:p>
            <a:p>
              <a:pPr marL="0" marR="0" lvl="0" indent="0" algn="just" defTabSz="914400" rtl="0" eaLnBrk="1" fontAlgn="auto" latinLnBrk="0" hangingPunct="1">
                <a:lnSpc>
                  <a:spcPct val="120000"/>
                </a:lnSpc>
                <a:spcBef>
                  <a:spcPts val="0"/>
                </a:spcBef>
                <a:spcAft>
                  <a:spcPts val="0"/>
                </a:spcAft>
                <a:buClrTx/>
                <a:buSzTx/>
                <a:buFontTx/>
                <a:buNone/>
                <a:tabLst/>
                <a:defRPr/>
              </a:pPr>
              <a:r>
                <a:rPr kumimoji="0" lang="vi-VN" sz="2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Bác Ba Phi hóm hỉnh trả lời: “Bác tính nhé! Năm nay, số con vịt ở trang trại nhà tôi là số tròn chục lớn nhất có bốn chữ số khác nhau”.</a:t>
              </a:r>
            </a:p>
            <a:p>
              <a:pPr marL="0" marR="0" lvl="0" indent="0" algn="just" defTabSz="914400" rtl="0" eaLnBrk="1" fontAlgn="auto" latinLnBrk="0" hangingPunct="1">
                <a:lnSpc>
                  <a:spcPct val="120000"/>
                </a:lnSpc>
                <a:spcBef>
                  <a:spcPts val="0"/>
                </a:spcBef>
                <a:spcAft>
                  <a:spcPts val="0"/>
                </a:spcAft>
                <a:buClrTx/>
                <a:buSzTx/>
                <a:buFontTx/>
                <a:buNone/>
                <a:tabLst/>
                <a:defRPr/>
              </a:pPr>
              <a:r>
                <a:rPr kumimoji="0" lang="vi-VN" sz="2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Em hãy giúp bác An tìm số con vịt ở trang trại nhà bác Ba Phi năm nay.</a:t>
              </a:r>
              <a:endParaRPr kumimoji="0" lang="en-US" sz="26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grpSp>
          <p:nvGrpSpPr>
            <p:cNvPr id="423" name="组合 24"/>
            <p:cNvGrpSpPr/>
            <p:nvPr/>
          </p:nvGrpSpPr>
          <p:grpSpPr>
            <a:xfrm>
              <a:off x="193" y="680"/>
              <a:ext cx="1334" cy="1210"/>
              <a:chOff x="5847680" y="1619467"/>
              <a:chExt cx="581207" cy="527780"/>
            </a:xfrm>
          </p:grpSpPr>
          <p:sp>
            <p:nvSpPr>
              <p:cNvPr id="424" name="椭圆 26"/>
              <p:cNvSpPr/>
              <p:nvPr/>
            </p:nvSpPr>
            <p:spPr>
              <a:xfrm>
                <a:off x="5903904" y="1661983"/>
                <a:ext cx="482701" cy="482701"/>
              </a:xfrm>
              <a:prstGeom prst="ellipse">
                <a:avLst/>
              </a:prstGeom>
              <a:solidFill>
                <a:srgbClr val="F038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outerShdw blurRad="38100" dist="38100" dir="2700000" algn="tl">
                      <a:srgbClr val="000000">
                        <a:alpha val="43137"/>
                      </a:srgbClr>
                    </a:outerShdw>
                  </a:effectLst>
                  <a:uLnTx/>
                  <a:uFillTx/>
                  <a:latin typeface="Calibri" panose="020F0502020204030204" pitchFamily="34" charset="0"/>
                  <a:cs typeface="Calibri" panose="020F0502020204030204" pitchFamily="34" charset="0"/>
                </a:endParaRPr>
              </a:p>
            </p:txBody>
          </p:sp>
          <p:sp>
            <p:nvSpPr>
              <p:cNvPr id="425" name="文本框 27"/>
              <p:cNvSpPr txBox="1"/>
              <p:nvPr/>
            </p:nvSpPr>
            <p:spPr>
              <a:xfrm>
                <a:off x="5847680" y="1619467"/>
                <a:ext cx="581207" cy="52778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Source Han Sans CN Medium" panose="020B0600000000000000" pitchFamily="34" charset="-122"/>
                    <a:cs typeface="Calibri" panose="020F0502020204030204" pitchFamily="34" charset="0"/>
                  </a:rPr>
                  <a:t>5</a:t>
                </a:r>
              </a:p>
            </p:txBody>
          </p:sp>
        </p:grpSp>
      </p:grpSp>
      <p:grpSp>
        <p:nvGrpSpPr>
          <p:cNvPr id="2" name="Group 1">
            <a:extLst>
              <a:ext uri="{FF2B5EF4-FFF2-40B4-BE49-F238E27FC236}">
                <a16:creationId xmlns:a16="http://schemas.microsoft.com/office/drawing/2014/main" id="{940ED24A-C1B7-CDE6-05B0-E1EF9A1BE173}"/>
              </a:ext>
            </a:extLst>
          </p:cNvPr>
          <p:cNvGrpSpPr/>
          <p:nvPr/>
        </p:nvGrpSpPr>
        <p:grpSpPr>
          <a:xfrm>
            <a:off x="1381474" y="2674386"/>
            <a:ext cx="9337813" cy="2630057"/>
            <a:chOff x="5015092" y="1732107"/>
            <a:chExt cx="8508734" cy="3658172"/>
          </a:xfrm>
        </p:grpSpPr>
        <p:sp>
          <p:nvSpPr>
            <p:cNvPr id="4" name="Rectangle: Rounded Corners 3">
              <a:extLst>
                <a:ext uri="{FF2B5EF4-FFF2-40B4-BE49-F238E27FC236}">
                  <a16:creationId xmlns:a16="http://schemas.microsoft.com/office/drawing/2014/main" id="{A5A6932C-D850-4B64-D2E5-1F715CD20B79}"/>
                </a:ext>
              </a:extLst>
            </p:cNvPr>
            <p:cNvSpPr/>
            <p:nvPr/>
          </p:nvSpPr>
          <p:spPr>
            <a:xfrm>
              <a:off x="5015092" y="2010773"/>
              <a:ext cx="8508734" cy="3379506"/>
            </a:xfrm>
            <a:custGeom>
              <a:avLst/>
              <a:gdLst>
                <a:gd name="connsiteX0" fmla="*/ 0 w 7983687"/>
                <a:gd name="connsiteY0" fmla="*/ 563262 h 3379507"/>
                <a:gd name="connsiteX1" fmla="*/ 563262 w 7983687"/>
                <a:gd name="connsiteY1" fmla="*/ 0 h 3379507"/>
                <a:gd name="connsiteX2" fmla="*/ 7420425 w 7983687"/>
                <a:gd name="connsiteY2" fmla="*/ 0 h 3379507"/>
                <a:gd name="connsiteX3" fmla="*/ 7983687 w 7983687"/>
                <a:gd name="connsiteY3" fmla="*/ 563262 h 3379507"/>
                <a:gd name="connsiteX4" fmla="*/ 7983687 w 7983687"/>
                <a:gd name="connsiteY4" fmla="*/ 2816245 h 3379507"/>
                <a:gd name="connsiteX5" fmla="*/ 7420425 w 7983687"/>
                <a:gd name="connsiteY5" fmla="*/ 3379507 h 3379507"/>
                <a:gd name="connsiteX6" fmla="*/ 563262 w 7983687"/>
                <a:gd name="connsiteY6" fmla="*/ 3379507 h 3379507"/>
                <a:gd name="connsiteX7" fmla="*/ 0 w 7983687"/>
                <a:gd name="connsiteY7" fmla="*/ 2816245 h 3379507"/>
                <a:gd name="connsiteX8" fmla="*/ 0 w 7983687"/>
                <a:gd name="connsiteY8" fmla="*/ 563262 h 3379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83687" h="3379507" fill="none" extrusionOk="0">
                  <a:moveTo>
                    <a:pt x="0" y="563262"/>
                  </a:moveTo>
                  <a:cubicBezTo>
                    <a:pt x="-30724" y="239331"/>
                    <a:pt x="257724" y="6310"/>
                    <a:pt x="563262" y="0"/>
                  </a:cubicBezTo>
                  <a:cubicBezTo>
                    <a:pt x="1620479" y="-61902"/>
                    <a:pt x="4096288" y="-101778"/>
                    <a:pt x="7420425" y="0"/>
                  </a:cubicBezTo>
                  <a:cubicBezTo>
                    <a:pt x="7690074" y="-12991"/>
                    <a:pt x="7988305" y="246028"/>
                    <a:pt x="7983687" y="563262"/>
                  </a:cubicBezTo>
                  <a:cubicBezTo>
                    <a:pt x="8041341" y="971751"/>
                    <a:pt x="7999962" y="2126791"/>
                    <a:pt x="7983687" y="2816245"/>
                  </a:cubicBezTo>
                  <a:cubicBezTo>
                    <a:pt x="7962235" y="3116824"/>
                    <a:pt x="7719293" y="3323059"/>
                    <a:pt x="7420425" y="3379507"/>
                  </a:cubicBezTo>
                  <a:cubicBezTo>
                    <a:pt x="5060782" y="3237115"/>
                    <a:pt x="3032883" y="3490608"/>
                    <a:pt x="563262" y="3379507"/>
                  </a:cubicBezTo>
                  <a:cubicBezTo>
                    <a:pt x="236591" y="3387307"/>
                    <a:pt x="-5030" y="3150261"/>
                    <a:pt x="0" y="2816245"/>
                  </a:cubicBezTo>
                  <a:cubicBezTo>
                    <a:pt x="-60195" y="2556940"/>
                    <a:pt x="-117669" y="1453819"/>
                    <a:pt x="0" y="563262"/>
                  </a:cubicBezTo>
                  <a:close/>
                </a:path>
                <a:path w="7983687" h="3379507" stroke="0" extrusionOk="0">
                  <a:moveTo>
                    <a:pt x="0" y="563262"/>
                  </a:moveTo>
                  <a:cubicBezTo>
                    <a:pt x="-27514" y="215817"/>
                    <a:pt x="228995" y="-38782"/>
                    <a:pt x="563262" y="0"/>
                  </a:cubicBezTo>
                  <a:cubicBezTo>
                    <a:pt x="3167425" y="-164947"/>
                    <a:pt x="5202334" y="-52288"/>
                    <a:pt x="7420425" y="0"/>
                  </a:cubicBezTo>
                  <a:cubicBezTo>
                    <a:pt x="7727838" y="-57453"/>
                    <a:pt x="7977263" y="253209"/>
                    <a:pt x="7983687" y="563262"/>
                  </a:cubicBezTo>
                  <a:cubicBezTo>
                    <a:pt x="7840362" y="1093882"/>
                    <a:pt x="8077137" y="1989833"/>
                    <a:pt x="7983687" y="2816245"/>
                  </a:cubicBezTo>
                  <a:cubicBezTo>
                    <a:pt x="7987038" y="3131652"/>
                    <a:pt x="7719751" y="3358117"/>
                    <a:pt x="7420425" y="3379507"/>
                  </a:cubicBezTo>
                  <a:cubicBezTo>
                    <a:pt x="5831681" y="3538048"/>
                    <a:pt x="2720143" y="3237671"/>
                    <a:pt x="563262" y="3379507"/>
                  </a:cubicBezTo>
                  <a:cubicBezTo>
                    <a:pt x="251673" y="3388424"/>
                    <a:pt x="34033" y="3115492"/>
                    <a:pt x="0" y="2816245"/>
                  </a:cubicBezTo>
                  <a:cubicBezTo>
                    <a:pt x="108226" y="1891086"/>
                    <a:pt x="-136457" y="788885"/>
                    <a:pt x="0" y="563262"/>
                  </a:cubicBezTo>
                  <a:close/>
                </a:path>
              </a:pathLst>
            </a:custGeom>
            <a:solidFill>
              <a:srgbClr val="CCFF99"/>
            </a:solidFill>
            <a:ln w="57150">
              <a:solidFill>
                <a:srgbClr val="00B050"/>
              </a:solidFill>
              <a:extLst>
                <a:ext uri="{C807C97D-BFC1-408E-A445-0C87EB9F89A2}">
                  <ask:lineSketchStyleProps xmlns:ask="http://schemas.microsoft.com/office/drawing/2018/sketchyshapes" sd="983016561">
                    <a:custGeom>
                      <a:avLst/>
                      <a:gdLst>
                        <a:gd name="connsiteX0" fmla="*/ 0 w 9337813"/>
                        <a:gd name="connsiteY0" fmla="*/ 404960 h 2429710"/>
                        <a:gd name="connsiteX1" fmla="*/ 404960 w 9337813"/>
                        <a:gd name="connsiteY1" fmla="*/ 0 h 2429710"/>
                        <a:gd name="connsiteX2" fmla="*/ 8932853 w 9337813"/>
                        <a:gd name="connsiteY2" fmla="*/ 0 h 2429710"/>
                        <a:gd name="connsiteX3" fmla="*/ 9337813 w 9337813"/>
                        <a:gd name="connsiteY3" fmla="*/ 404960 h 2429710"/>
                        <a:gd name="connsiteX4" fmla="*/ 9337813 w 9337813"/>
                        <a:gd name="connsiteY4" fmla="*/ 2024750 h 2429710"/>
                        <a:gd name="connsiteX5" fmla="*/ 8932853 w 9337813"/>
                        <a:gd name="connsiteY5" fmla="*/ 2429710 h 2429710"/>
                        <a:gd name="connsiteX6" fmla="*/ 404960 w 9337813"/>
                        <a:gd name="connsiteY6" fmla="*/ 2429710 h 2429710"/>
                        <a:gd name="connsiteX7" fmla="*/ 0 w 9337813"/>
                        <a:gd name="connsiteY7" fmla="*/ 2024750 h 2429710"/>
                        <a:gd name="connsiteX8" fmla="*/ 0 w 9337813"/>
                        <a:gd name="connsiteY8" fmla="*/ 404960 h 242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37813" h="2429710" fill="none" extrusionOk="0">
                          <a:moveTo>
                            <a:pt x="0" y="404960"/>
                          </a:moveTo>
                          <a:cubicBezTo>
                            <a:pt x="-25318" y="170718"/>
                            <a:pt x="204781" y="26720"/>
                            <a:pt x="404960" y="0"/>
                          </a:cubicBezTo>
                          <a:cubicBezTo>
                            <a:pt x="4298207" y="-61902"/>
                            <a:pt x="5740703" y="-101778"/>
                            <a:pt x="8932853" y="0"/>
                          </a:cubicBezTo>
                          <a:cubicBezTo>
                            <a:pt x="9133952" y="-7072"/>
                            <a:pt x="9349206" y="166124"/>
                            <a:pt x="9337813" y="404960"/>
                          </a:cubicBezTo>
                          <a:cubicBezTo>
                            <a:pt x="9341554" y="820902"/>
                            <a:pt x="9453414" y="1234353"/>
                            <a:pt x="9337813" y="2024750"/>
                          </a:cubicBezTo>
                          <a:cubicBezTo>
                            <a:pt x="9320122" y="2239742"/>
                            <a:pt x="9153025" y="2413620"/>
                            <a:pt x="8932853" y="2429710"/>
                          </a:cubicBezTo>
                          <a:cubicBezTo>
                            <a:pt x="7205876" y="2287318"/>
                            <a:pt x="2734329" y="2540811"/>
                            <a:pt x="404960" y="2429710"/>
                          </a:cubicBezTo>
                          <a:cubicBezTo>
                            <a:pt x="145073" y="2447839"/>
                            <a:pt x="-3274" y="2263330"/>
                            <a:pt x="0" y="2024750"/>
                          </a:cubicBezTo>
                          <a:cubicBezTo>
                            <a:pt x="4290" y="1821728"/>
                            <a:pt x="37999" y="796294"/>
                            <a:pt x="0" y="404960"/>
                          </a:cubicBezTo>
                          <a:close/>
                        </a:path>
                        <a:path w="9337813" h="2429710" stroke="0" extrusionOk="0">
                          <a:moveTo>
                            <a:pt x="0" y="404960"/>
                          </a:moveTo>
                          <a:cubicBezTo>
                            <a:pt x="-21280" y="153182"/>
                            <a:pt x="178769" y="-4245"/>
                            <a:pt x="404960" y="0"/>
                          </a:cubicBezTo>
                          <a:cubicBezTo>
                            <a:pt x="3881285" y="-164947"/>
                            <a:pt x="5133142" y="-52288"/>
                            <a:pt x="8932853" y="0"/>
                          </a:cubicBezTo>
                          <a:cubicBezTo>
                            <a:pt x="9154546" y="-30696"/>
                            <a:pt x="9326204" y="183165"/>
                            <a:pt x="9337813" y="404960"/>
                          </a:cubicBezTo>
                          <a:cubicBezTo>
                            <a:pt x="9325343" y="725753"/>
                            <a:pt x="9425012" y="1651030"/>
                            <a:pt x="9337813" y="2024750"/>
                          </a:cubicBezTo>
                          <a:cubicBezTo>
                            <a:pt x="9359664" y="2276615"/>
                            <a:pt x="9148130" y="2414467"/>
                            <a:pt x="8932853" y="2429710"/>
                          </a:cubicBezTo>
                          <a:cubicBezTo>
                            <a:pt x="4766446" y="2588251"/>
                            <a:pt x="4389510" y="2287874"/>
                            <a:pt x="404960" y="2429710"/>
                          </a:cubicBezTo>
                          <a:cubicBezTo>
                            <a:pt x="180486" y="2444130"/>
                            <a:pt x="36296" y="2235782"/>
                            <a:pt x="0" y="2024750"/>
                          </a:cubicBezTo>
                          <a:cubicBezTo>
                            <a:pt x="-10540" y="1720287"/>
                            <a:pt x="71224" y="707284"/>
                            <a:pt x="0" y="404960"/>
                          </a:cubicBezTo>
                          <a:close/>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20000"/>
                </a:lnSpc>
                <a:spcBef>
                  <a:spcPts val="0"/>
                </a:spcBef>
                <a:spcAft>
                  <a:spcPts val="0"/>
                </a:spcAft>
              </a:pPr>
              <a:r>
                <a:rPr lang="vi-VN" sz="32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Để được số tròn chục lớn nhất có 4 chữ số khác nhau thì chữ số hàng đơn vị phải là 0 và theo thứ tự chữ số hàng nghìn, hàng trăm, hàng chục phải lớn nhất có thể và phải khác nhau.</a:t>
              </a:r>
              <a:endParaRPr lang="en-US" sz="32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7" name="Picture 6">
              <a:extLst>
                <a:ext uri="{FF2B5EF4-FFF2-40B4-BE49-F238E27FC236}">
                  <a16:creationId xmlns:a16="http://schemas.microsoft.com/office/drawing/2014/main" id="{1DFA1F46-4321-55D2-FD66-24342A12E1E1}"/>
                </a:ext>
              </a:extLst>
            </p:cNvPr>
            <p:cNvPicPr>
              <a:picLocks noChangeAspect="1"/>
            </p:cNvPicPr>
            <p:nvPr/>
          </p:nvPicPr>
          <p:blipFill>
            <a:blip r:embed="rId3"/>
            <a:stretch>
              <a:fillRect/>
            </a:stretch>
          </p:blipFill>
          <p:spPr>
            <a:xfrm>
              <a:off x="5343945" y="1732107"/>
              <a:ext cx="666863" cy="865591"/>
            </a:xfrm>
            <a:prstGeom prst="rect">
              <a:avLst/>
            </a:prstGeom>
          </p:spPr>
        </p:pic>
      </p:grpSp>
      <p:sp>
        <p:nvSpPr>
          <p:cNvPr id="9" name="TextBox 8">
            <a:extLst>
              <a:ext uri="{FF2B5EF4-FFF2-40B4-BE49-F238E27FC236}">
                <a16:creationId xmlns:a16="http://schemas.microsoft.com/office/drawing/2014/main" id="{3A17CD7D-51C7-DD09-56EB-F34E06DA83DD}"/>
              </a:ext>
            </a:extLst>
          </p:cNvPr>
          <p:cNvSpPr txBox="1"/>
          <p:nvPr/>
        </p:nvSpPr>
        <p:spPr>
          <a:xfrm>
            <a:off x="1175241" y="3407032"/>
            <a:ext cx="11066807" cy="1668470"/>
          </a:xfrm>
          <a:prstGeom prst="rect">
            <a:avLst/>
          </a:prstGeom>
          <a:noFill/>
        </p:spPr>
        <p:txBody>
          <a:bodyPr wrap="square" rtlCol="0">
            <a:spAutoFit/>
          </a:bodyPr>
          <a:lstStyle/>
          <a:p>
            <a:pPr>
              <a:lnSpc>
                <a:spcPct val="150000"/>
              </a:lnSpc>
            </a:pPr>
            <a:r>
              <a:rPr lang="en-US" sz="3600" b="1" dirty="0" err="1">
                <a:solidFill>
                  <a:srgbClr val="FF0000"/>
                </a:solidFill>
                <a:latin typeface="Calibri" panose="020F0502020204030204" pitchFamily="34" charset="0"/>
                <a:cs typeface="Calibri" panose="020F0502020204030204" pitchFamily="34" charset="0"/>
              </a:rPr>
              <a:t>Số</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tròn</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chục</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lớn</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nhất</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có</a:t>
            </a:r>
            <a:r>
              <a:rPr lang="en-US" sz="3600" b="1" dirty="0">
                <a:solidFill>
                  <a:srgbClr val="FF0000"/>
                </a:solidFill>
                <a:latin typeface="Calibri" panose="020F0502020204030204" pitchFamily="34" charset="0"/>
                <a:cs typeface="Calibri" panose="020F0502020204030204" pitchFamily="34" charset="0"/>
              </a:rPr>
              <a:t> 4 </a:t>
            </a:r>
            <a:r>
              <a:rPr lang="en-US" sz="3600" b="1" dirty="0" err="1">
                <a:solidFill>
                  <a:srgbClr val="FF0000"/>
                </a:solidFill>
                <a:latin typeface="Calibri" panose="020F0502020204030204" pitchFamily="34" charset="0"/>
                <a:cs typeface="Calibri" panose="020F0502020204030204" pitchFamily="34" charset="0"/>
              </a:rPr>
              <a:t>chữ</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số</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khác</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nhau</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là</a:t>
            </a:r>
            <a:r>
              <a:rPr lang="en-US" sz="3600" b="1" dirty="0">
                <a:solidFill>
                  <a:srgbClr val="FF0000"/>
                </a:solidFill>
                <a:latin typeface="Calibri" panose="020F0502020204030204" pitchFamily="34" charset="0"/>
                <a:cs typeface="Calibri" panose="020F0502020204030204" pitchFamily="34" charset="0"/>
              </a:rPr>
              <a:t> 9 870.</a:t>
            </a:r>
          </a:p>
          <a:p>
            <a:pPr>
              <a:lnSpc>
                <a:spcPct val="150000"/>
              </a:lnSpc>
            </a:pPr>
            <a:r>
              <a:rPr lang="en-US" sz="3600" b="1" dirty="0" err="1">
                <a:solidFill>
                  <a:srgbClr val="FF0000"/>
                </a:solidFill>
                <a:latin typeface="Calibri" panose="020F0502020204030204" pitchFamily="34" charset="0"/>
                <a:cs typeface="Calibri" panose="020F0502020204030204" pitchFamily="34" charset="0"/>
              </a:rPr>
              <a:t>Vậy</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năm</a:t>
            </a:r>
            <a:r>
              <a:rPr lang="en-US" sz="3600" b="1" dirty="0">
                <a:solidFill>
                  <a:srgbClr val="FF0000"/>
                </a:solidFill>
                <a:latin typeface="Calibri" panose="020F0502020204030204" pitchFamily="34" charset="0"/>
                <a:cs typeface="Calibri" panose="020F0502020204030204" pitchFamily="34" charset="0"/>
              </a:rPr>
              <a:t> nay, </a:t>
            </a:r>
            <a:r>
              <a:rPr lang="en-US" sz="3600" b="1" dirty="0" err="1">
                <a:solidFill>
                  <a:srgbClr val="FF0000"/>
                </a:solidFill>
                <a:latin typeface="Calibri" panose="020F0502020204030204" pitchFamily="34" charset="0"/>
                <a:cs typeface="Calibri" panose="020F0502020204030204" pitchFamily="34" charset="0"/>
              </a:rPr>
              <a:t>trang</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trại</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nhà</a:t>
            </a:r>
            <a:r>
              <a:rPr lang="en-US" sz="3600" b="1" dirty="0">
                <a:solidFill>
                  <a:srgbClr val="FF0000"/>
                </a:solidFill>
                <a:latin typeface="Calibri" panose="020F0502020204030204" pitchFamily="34" charset="0"/>
                <a:cs typeface="Calibri" panose="020F0502020204030204" pitchFamily="34" charset="0"/>
              </a:rPr>
              <a:t> </a:t>
            </a:r>
            <a:r>
              <a:rPr lang="en-US" sz="3600" b="1" dirty="0" err="1">
                <a:solidFill>
                  <a:srgbClr val="FF0000"/>
                </a:solidFill>
                <a:latin typeface="Calibri" panose="020F0502020204030204" pitchFamily="34" charset="0"/>
                <a:cs typeface="Calibri" panose="020F0502020204030204" pitchFamily="34" charset="0"/>
              </a:rPr>
              <a:t>bác</a:t>
            </a:r>
            <a:r>
              <a:rPr lang="en-US" sz="3600" b="1" dirty="0">
                <a:solidFill>
                  <a:srgbClr val="FF0000"/>
                </a:solidFill>
                <a:latin typeface="Calibri" panose="020F0502020204030204" pitchFamily="34" charset="0"/>
                <a:cs typeface="Calibri" panose="020F0502020204030204" pitchFamily="34" charset="0"/>
              </a:rPr>
              <a:t> Ba Phi </a:t>
            </a:r>
            <a:r>
              <a:rPr lang="en-US" sz="3600" b="1" dirty="0" err="1">
                <a:solidFill>
                  <a:srgbClr val="FF0000"/>
                </a:solidFill>
                <a:latin typeface="Calibri" panose="020F0502020204030204" pitchFamily="34" charset="0"/>
                <a:cs typeface="Calibri" panose="020F0502020204030204" pitchFamily="34" charset="0"/>
              </a:rPr>
              <a:t>có</a:t>
            </a:r>
            <a:r>
              <a:rPr lang="en-US" sz="3600" b="1" dirty="0">
                <a:solidFill>
                  <a:srgbClr val="FF0000"/>
                </a:solidFill>
                <a:latin typeface="Calibri" panose="020F0502020204030204" pitchFamily="34" charset="0"/>
                <a:cs typeface="Calibri" panose="020F0502020204030204" pitchFamily="34" charset="0"/>
              </a:rPr>
              <a:t> 9 870 con </a:t>
            </a:r>
            <a:r>
              <a:rPr lang="en-US" sz="3600" b="1" dirty="0" err="1">
                <a:solidFill>
                  <a:srgbClr val="FF0000"/>
                </a:solidFill>
                <a:latin typeface="Calibri" panose="020F0502020204030204" pitchFamily="34" charset="0"/>
                <a:cs typeface="Calibri" panose="020F0502020204030204" pitchFamily="34" charset="0"/>
              </a:rPr>
              <a:t>vịt</a:t>
            </a:r>
            <a:r>
              <a:rPr lang="en-US" sz="3600" b="1" dirty="0">
                <a:solidFill>
                  <a:srgbClr val="FF0000"/>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283370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up)">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wipe(up)">
                                      <p:cBhvr>
                                        <p:cTn id="2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1"/>
          <p:cNvPicPr>
            <a:picLocks noChangeAspect="1"/>
          </p:cNvPicPr>
          <p:nvPr/>
        </p:nvPicPr>
        <p:blipFill>
          <a:blip r:embed="rId3"/>
          <a:stretch>
            <a:fillRect/>
          </a:stretch>
        </p:blipFill>
        <p:spPr>
          <a:xfrm>
            <a:off x="2792095" y="603885"/>
            <a:ext cx="7339330" cy="35420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32" presetClass="emph" presetSubtype="0" repeatCount="indefinite" fill="hold" nodeType="afterEffect">
                                  <p:stCondLst>
                                    <p:cond delay="0"/>
                                  </p:stCondLst>
                                  <p:childTnLst>
                                    <p:animRot by="120000">
                                      <p:cBhvr>
                                        <p:cTn id="12" dur="100" fill="hold">
                                          <p:stCondLst>
                                            <p:cond delay="0"/>
                                          </p:stCondLst>
                                        </p:cTn>
                                        <p:tgtEl>
                                          <p:spTgt spid="4"/>
                                        </p:tgtEl>
                                        <p:attrNameLst>
                                          <p:attrName>r</p:attrName>
                                        </p:attrNameLst>
                                      </p:cBhvr>
                                    </p:animRot>
                                    <p:animRot by="-240000">
                                      <p:cBhvr>
                                        <p:cTn id="13" dur="200" fill="hold">
                                          <p:stCondLst>
                                            <p:cond delay="200"/>
                                          </p:stCondLst>
                                        </p:cTn>
                                        <p:tgtEl>
                                          <p:spTgt spid="4"/>
                                        </p:tgtEl>
                                        <p:attrNameLst>
                                          <p:attrName>r</p:attrName>
                                        </p:attrNameLst>
                                      </p:cBhvr>
                                    </p:animRot>
                                    <p:animRot by="240000">
                                      <p:cBhvr>
                                        <p:cTn id="14" dur="200" fill="hold">
                                          <p:stCondLst>
                                            <p:cond delay="400"/>
                                          </p:stCondLst>
                                        </p:cTn>
                                        <p:tgtEl>
                                          <p:spTgt spid="4"/>
                                        </p:tgtEl>
                                        <p:attrNameLst>
                                          <p:attrName>r</p:attrName>
                                        </p:attrNameLst>
                                      </p:cBhvr>
                                    </p:animRot>
                                    <p:animRot by="-240000">
                                      <p:cBhvr>
                                        <p:cTn id="15" dur="200" fill="hold">
                                          <p:stCondLst>
                                            <p:cond delay="600"/>
                                          </p:stCondLst>
                                        </p:cTn>
                                        <p:tgtEl>
                                          <p:spTgt spid="4"/>
                                        </p:tgtEl>
                                        <p:attrNameLst>
                                          <p:attrName>r</p:attrName>
                                        </p:attrNameLst>
                                      </p:cBhvr>
                                    </p:animRot>
                                    <p:animRot by="120000">
                                      <p:cBhvr>
                                        <p:cTn id="16"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481</Words>
  <Application>Microsoft Office PowerPoint</Application>
  <PresentationFormat>Widescreen</PresentationFormat>
  <Paragraphs>81</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等线</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2</cp:revision>
  <dcterms:created xsi:type="dcterms:W3CDTF">2025-05-07T06:25:31Z</dcterms:created>
  <dcterms:modified xsi:type="dcterms:W3CDTF">2025-05-08T04:37:13Z</dcterms:modified>
</cp:coreProperties>
</file>