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3"/>
  </p:notesMasterIdLst>
  <p:sldIdLst>
    <p:sldId id="293" r:id="rId2"/>
    <p:sldId id="340" r:id="rId3"/>
    <p:sldId id="3268" r:id="rId4"/>
    <p:sldId id="3269" r:id="rId5"/>
    <p:sldId id="3270" r:id="rId6"/>
    <p:sldId id="3271" r:id="rId7"/>
    <p:sldId id="3272" r:id="rId8"/>
    <p:sldId id="3273" r:id="rId9"/>
    <p:sldId id="3274" r:id="rId10"/>
    <p:sldId id="327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F874D-BAA4-4D0B-9D59-7A06E093CB6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2EC67-70FE-4EF9-BD8C-20545BE6D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91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883279-36AD-41C4-A996-A6E09D4E541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5863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694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149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209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476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339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5504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4419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0670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4743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6885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01EFD-CC5E-440F-B2FA-9C73713F8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28E823-0F86-41DD-9652-E23CBBB99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B2E2A-DF73-422B-978E-595DFB33B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9DC17-0148-440B-A0AD-795FC22AA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C2CD2-119A-4F4D-A42D-A1CA94A3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4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7335E-5E04-4BA1-9D23-B12F64D31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3DFD73-6794-411A-9027-022358DE5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BECEF-18EF-45BB-B708-0FA2F1586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26182-2813-4D0E-9B2E-07CB977A4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FB45D-85E8-414C-AFD6-053E22343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8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3839A6-44DC-46C4-863D-F7FCF5676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D6DE45-84A1-44BF-8262-559479B29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BD9C0-62D1-44DC-B200-FBC38F17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03AFC-A0E3-4259-A978-48E2F116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1F424-5C5E-4050-83FE-9670B3A0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53670-C714-47DC-9643-1ADA5D19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D5748-185C-42B0-9E09-FF891E62C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A3E94-69CB-4A29-AE58-9C8A0FA16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39761-5335-45FF-874E-0A357BE4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8EEC1-DF22-4CD5-B6AA-2F19F197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40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2A1E-48CC-4D43-BC32-51B24D3D3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AFCB3-F864-4EB6-B7DB-9566035F2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21D3B-8313-46A6-A344-B32D15BF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E038A-3162-4AF4-92E0-E1ABFA1B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A0A99-DE7F-419D-984C-01F93EB49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5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2EBAC-001E-465E-BF94-5063D0929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3595-4EEC-4449-83AE-FDD7CB74C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6DA3A-2AA7-403D-AE43-1D0CDD217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34C315-4FEB-454F-9654-76B3D2E13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3A627-7E9A-4B4C-9696-A6B2F9DA2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0662F-75A6-4B68-BBA0-4ECD6545D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8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E1976-1160-49D2-843D-A8FD39A01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8256D-3CA6-44EF-93E7-8782E20BE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4840B2-B5AF-4D21-9345-77FD9D60C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677679-2329-4481-98DD-A2F7692DC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50A3B3-0D0C-4EBF-A905-30D17275C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D40DCD-62C1-407E-9F57-4DE2C181E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D98B1-7470-4254-8C41-D8B2524B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4E0A99-82AF-45DB-A692-6B5771EFB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49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824D9-6B4A-4902-BFCE-640E3EDE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7A9618-AE84-441B-A2DF-BAC84AC24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A272BF-77AF-486E-8633-C11CB3F4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AAD116-AD95-4557-90DE-15A0BC9FF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93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E6720F-3B9F-4CC0-AC78-25ADB1D0D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810D98-55E8-4FD2-BAE8-D19D2EF87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7C03E4-FCAA-470F-ACEB-C2552815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DDCA1-80F2-42B1-A557-05F9C7057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ED9A0-04E0-403E-A2AB-98F36957A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3B4EA-F0B5-4F60-AE63-B36AAD0D4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2B0C6-8B11-4A71-B669-8F1475E3B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71C0D-D72D-4881-B898-BF159626E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B9020-0D28-45C4-8C9C-A9F42E082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2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C81D9-24A3-4172-A0A1-0CE665407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20530A-47D4-47BF-B398-18D4407A6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A9B27-E47C-4FCC-8A19-02B93E75E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E714D-355A-4843-9BF4-46879E638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7B72F-D04F-4931-BD66-68801BFC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20EE0-F621-44FD-9EE4-7A27451E3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5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97D9B966-CC2D-4288-B9EE-CEA51CC8B059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8CEDD-7EAB-46A2-86A1-558F70FA6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3A512-BE8B-4DC2-B7C0-EFAC80A1D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54F0B-7E47-45C4-9C69-40FD92D92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ED028-BDA3-41DB-8ABE-AEEB0677B3B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1B663-628A-47EB-B2C5-0DDC992DCA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AF9AC-A9FA-41F9-808E-A2D18F446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6242D-256E-41D0-8837-0A4CEE3A1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34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_任意多边形 8"/>
          <p:cNvSpPr/>
          <p:nvPr>
            <p:custDataLst>
              <p:tags r:id="rId1"/>
            </p:custDataLst>
          </p:nvPr>
        </p:nvSpPr>
        <p:spPr bwMode="auto">
          <a:xfrm>
            <a:off x="2397268" y="916404"/>
            <a:ext cx="9103360" cy="5123509"/>
          </a:xfrm>
          <a:custGeom>
            <a:avLst/>
            <a:gdLst>
              <a:gd name="T0" fmla="*/ 2061 w 2368"/>
              <a:gd name="T1" fmla="*/ 709 h 1583"/>
              <a:gd name="T2" fmla="*/ 1558 w 2368"/>
              <a:gd name="T3" fmla="*/ 270 h 1583"/>
              <a:gd name="T4" fmla="*/ 1308 w 2368"/>
              <a:gd name="T5" fmla="*/ 54 h 1583"/>
              <a:gd name="T6" fmla="*/ 1121 w 2368"/>
              <a:gd name="T7" fmla="*/ 136 h 1583"/>
              <a:gd name="T8" fmla="*/ 773 w 2368"/>
              <a:gd name="T9" fmla="*/ 0 h 1583"/>
              <a:gd name="T10" fmla="*/ 258 w 2368"/>
              <a:gd name="T11" fmla="*/ 514 h 1583"/>
              <a:gd name="T12" fmla="*/ 270 w 2368"/>
              <a:gd name="T13" fmla="*/ 622 h 1583"/>
              <a:gd name="T14" fmla="*/ 0 w 2368"/>
              <a:gd name="T15" fmla="*/ 1002 h 1583"/>
              <a:gd name="T16" fmla="*/ 403 w 2368"/>
              <a:gd name="T17" fmla="*/ 1406 h 1583"/>
              <a:gd name="T18" fmla="*/ 723 w 2368"/>
              <a:gd name="T19" fmla="*/ 1247 h 1583"/>
              <a:gd name="T20" fmla="*/ 1156 w 2368"/>
              <a:gd name="T21" fmla="*/ 1583 h 1583"/>
              <a:gd name="T22" fmla="*/ 1512 w 2368"/>
              <a:gd name="T23" fmla="*/ 1406 h 1583"/>
              <a:gd name="T24" fmla="*/ 2018 w 2368"/>
              <a:gd name="T25" fmla="*/ 1406 h 1583"/>
              <a:gd name="T26" fmla="*/ 2368 w 2368"/>
              <a:gd name="T27" fmla="*/ 1056 h 1583"/>
              <a:gd name="T28" fmla="*/ 2061 w 2368"/>
              <a:gd name="T29" fmla="*/ 709 h 1583"/>
              <a:gd name="connsiteX0" fmla="*/ 8704 w 10000"/>
              <a:gd name="connsiteY0" fmla="*/ 4479 h 10000"/>
              <a:gd name="connsiteX1" fmla="*/ 6492 w 10000"/>
              <a:gd name="connsiteY1" fmla="*/ 2461 h 10000"/>
              <a:gd name="connsiteX2" fmla="*/ 5524 w 10000"/>
              <a:gd name="connsiteY2" fmla="*/ 341 h 10000"/>
              <a:gd name="connsiteX3" fmla="*/ 4734 w 10000"/>
              <a:gd name="connsiteY3" fmla="*/ 859 h 10000"/>
              <a:gd name="connsiteX4" fmla="*/ 3264 w 10000"/>
              <a:gd name="connsiteY4" fmla="*/ 0 h 10000"/>
              <a:gd name="connsiteX5" fmla="*/ 1090 w 10000"/>
              <a:gd name="connsiteY5" fmla="*/ 3247 h 10000"/>
              <a:gd name="connsiteX6" fmla="*/ 1140 w 10000"/>
              <a:gd name="connsiteY6" fmla="*/ 3929 h 10000"/>
              <a:gd name="connsiteX7" fmla="*/ 0 w 10000"/>
              <a:gd name="connsiteY7" fmla="*/ 6330 h 10000"/>
              <a:gd name="connsiteX8" fmla="*/ 1702 w 10000"/>
              <a:gd name="connsiteY8" fmla="*/ 8882 h 10000"/>
              <a:gd name="connsiteX9" fmla="*/ 3053 w 10000"/>
              <a:gd name="connsiteY9" fmla="*/ 7877 h 10000"/>
              <a:gd name="connsiteX10" fmla="*/ 4882 w 10000"/>
              <a:gd name="connsiteY10" fmla="*/ 10000 h 10000"/>
              <a:gd name="connsiteX11" fmla="*/ 6385 w 10000"/>
              <a:gd name="connsiteY11" fmla="*/ 8882 h 10000"/>
              <a:gd name="connsiteX12" fmla="*/ 8522 w 10000"/>
              <a:gd name="connsiteY12" fmla="*/ 8882 h 10000"/>
              <a:gd name="connsiteX13" fmla="*/ 10000 w 10000"/>
              <a:gd name="connsiteY13" fmla="*/ 6671 h 10000"/>
              <a:gd name="connsiteX14" fmla="*/ 8704 w 10000"/>
              <a:gd name="connsiteY14" fmla="*/ 4479 h 10000"/>
              <a:gd name="connsiteX0-1" fmla="*/ 8704 w 10000"/>
              <a:gd name="connsiteY0-2" fmla="*/ 4479 h 10000"/>
              <a:gd name="connsiteX1-3" fmla="*/ 6492 w 10000"/>
              <a:gd name="connsiteY1-4" fmla="*/ 2461 h 10000"/>
              <a:gd name="connsiteX2-5" fmla="*/ 5872 w 10000"/>
              <a:gd name="connsiteY2-6" fmla="*/ 776 h 10000"/>
              <a:gd name="connsiteX3-7" fmla="*/ 4734 w 10000"/>
              <a:gd name="connsiteY3-8" fmla="*/ 859 h 10000"/>
              <a:gd name="connsiteX4-9" fmla="*/ 3264 w 10000"/>
              <a:gd name="connsiteY4-10" fmla="*/ 0 h 10000"/>
              <a:gd name="connsiteX5-11" fmla="*/ 1090 w 10000"/>
              <a:gd name="connsiteY5-12" fmla="*/ 3247 h 10000"/>
              <a:gd name="connsiteX6-13" fmla="*/ 1140 w 10000"/>
              <a:gd name="connsiteY6-14" fmla="*/ 3929 h 10000"/>
              <a:gd name="connsiteX7-15" fmla="*/ 0 w 10000"/>
              <a:gd name="connsiteY7-16" fmla="*/ 6330 h 10000"/>
              <a:gd name="connsiteX8-17" fmla="*/ 1702 w 10000"/>
              <a:gd name="connsiteY8-18" fmla="*/ 8882 h 10000"/>
              <a:gd name="connsiteX9-19" fmla="*/ 3053 w 10000"/>
              <a:gd name="connsiteY9-20" fmla="*/ 7877 h 10000"/>
              <a:gd name="connsiteX10-21" fmla="*/ 4882 w 10000"/>
              <a:gd name="connsiteY10-22" fmla="*/ 10000 h 10000"/>
              <a:gd name="connsiteX11-23" fmla="*/ 6385 w 10000"/>
              <a:gd name="connsiteY11-24" fmla="*/ 8882 h 10000"/>
              <a:gd name="connsiteX12-25" fmla="*/ 8522 w 10000"/>
              <a:gd name="connsiteY12-26" fmla="*/ 8882 h 10000"/>
              <a:gd name="connsiteX13-27" fmla="*/ 10000 w 10000"/>
              <a:gd name="connsiteY13-28" fmla="*/ 6671 h 10000"/>
              <a:gd name="connsiteX14-29" fmla="*/ 8704 w 10000"/>
              <a:gd name="connsiteY14-30" fmla="*/ 4479 h 10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</a:cxnLst>
            <a:rect l="l" t="t" r="r" b="b"/>
            <a:pathLst>
              <a:path w="10000" h="10000">
                <a:moveTo>
                  <a:pt x="8704" y="4479"/>
                </a:moveTo>
                <a:cubicBezTo>
                  <a:pt x="8518" y="2950"/>
                  <a:pt x="7561" y="2530"/>
                  <a:pt x="6492" y="2461"/>
                </a:cubicBezTo>
                <a:cubicBezTo>
                  <a:pt x="6416" y="1690"/>
                  <a:pt x="6165" y="1043"/>
                  <a:pt x="5872" y="776"/>
                </a:cubicBezTo>
                <a:cubicBezTo>
                  <a:pt x="5579" y="509"/>
                  <a:pt x="4928" y="543"/>
                  <a:pt x="4734" y="859"/>
                </a:cubicBezTo>
                <a:cubicBezTo>
                  <a:pt x="4345" y="328"/>
                  <a:pt x="3830" y="0"/>
                  <a:pt x="3264" y="0"/>
                </a:cubicBezTo>
                <a:cubicBezTo>
                  <a:pt x="2065" y="0"/>
                  <a:pt x="1090" y="1453"/>
                  <a:pt x="1090" y="3247"/>
                </a:cubicBezTo>
                <a:cubicBezTo>
                  <a:pt x="1090" y="3481"/>
                  <a:pt x="1111" y="3708"/>
                  <a:pt x="1140" y="3929"/>
                </a:cubicBezTo>
                <a:cubicBezTo>
                  <a:pt x="477" y="4277"/>
                  <a:pt x="0" y="5218"/>
                  <a:pt x="0" y="6330"/>
                </a:cubicBezTo>
                <a:cubicBezTo>
                  <a:pt x="0" y="7738"/>
                  <a:pt x="764" y="8882"/>
                  <a:pt x="1702" y="8882"/>
                </a:cubicBezTo>
                <a:cubicBezTo>
                  <a:pt x="2255" y="8882"/>
                  <a:pt x="2745" y="8484"/>
                  <a:pt x="3053" y="7877"/>
                </a:cubicBezTo>
                <a:cubicBezTo>
                  <a:pt x="3264" y="9097"/>
                  <a:pt x="4003" y="10000"/>
                  <a:pt x="4882" y="10000"/>
                </a:cubicBezTo>
                <a:cubicBezTo>
                  <a:pt x="5494" y="10000"/>
                  <a:pt x="6039" y="9558"/>
                  <a:pt x="6385" y="8882"/>
                </a:cubicBezTo>
                <a:lnTo>
                  <a:pt x="8522" y="8882"/>
                </a:lnTo>
                <a:cubicBezTo>
                  <a:pt x="9337" y="8882"/>
                  <a:pt x="10000" y="7890"/>
                  <a:pt x="10000" y="6671"/>
                </a:cubicBezTo>
                <a:cubicBezTo>
                  <a:pt x="10000" y="5540"/>
                  <a:pt x="9434" y="4611"/>
                  <a:pt x="8704" y="4479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63500">
            <a:solidFill>
              <a:srgbClr val="F23D3B"/>
            </a:solidFill>
            <a:rou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197CEB-3EBF-F4CE-6FFE-F71B836222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8425" y="3274545"/>
            <a:ext cx="7895560" cy="1270099"/>
          </a:xfrm>
          <a:prstGeom prst="rect">
            <a:avLst/>
          </a:prstGeom>
        </p:spPr>
      </p:pic>
      <p:sp>
        <p:nvSpPr>
          <p:cNvPr id="3" name="PA_文本框 11">
            <a:extLst>
              <a:ext uri="{FF2B5EF4-FFF2-40B4-BE49-F238E27FC236}">
                <a16:creationId xmlns:a16="http://schemas.microsoft.com/office/drawing/2014/main" id="{25AA09E1-6368-D55C-E489-46C2A40EDE4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231692" y="4319582"/>
            <a:ext cx="6563040" cy="505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 w="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kumimoji="0" lang="en-US" altLang="zh-CN" sz="3600" b="1" i="0" u="none" strike="noStrike" kern="1200" cap="none" spc="0" normalizeH="0" baseline="0" noProof="0" dirty="0" err="1">
                <a:ln w="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Tiết</a:t>
            </a:r>
            <a:r>
              <a:rPr kumimoji="0" lang="en-US" altLang="zh-CN" sz="3600" b="1" i="0" u="none" strike="noStrike" kern="1200" cap="none" spc="0" normalizeH="0" noProof="0" dirty="0">
                <a:ln w="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2)</a:t>
            </a:r>
            <a:endParaRPr kumimoji="0" lang="zh-CN" altLang="en-US" sz="3600" b="1" i="0" u="none" strike="noStrike" kern="1200" cap="none" spc="0" normalizeH="0" baseline="0" noProof="0" dirty="0">
              <a:ln w="0"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272BD0-5B8C-5CA0-27D4-278ECFB8A5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49131" y="1701641"/>
            <a:ext cx="3596952" cy="15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44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257176"/>
            <a:ext cx="11858171" cy="6267450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3CA9AED-7348-4DDF-A03A-D85F129B25E4}"/>
              </a:ext>
            </a:extLst>
          </p:cNvPr>
          <p:cNvGrpSpPr/>
          <p:nvPr/>
        </p:nvGrpSpPr>
        <p:grpSpPr>
          <a:xfrm>
            <a:off x="564418" y="603720"/>
            <a:ext cx="619044" cy="584775"/>
            <a:chOff x="621568" y="794220"/>
            <a:chExt cx="619044" cy="5847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80ECCB9-4A74-4F89-B171-665679B9E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568" y="835857"/>
              <a:ext cx="532424" cy="532424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685096" y="794220"/>
              <a:ext cx="5555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4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AE4C9FA-EAD2-8794-2AE8-8F5080821C71}"/>
              </a:ext>
            </a:extLst>
          </p:cNvPr>
          <p:cNvSpPr txBox="1"/>
          <p:nvPr/>
        </p:nvSpPr>
        <p:spPr>
          <a:xfrm>
            <a:off x="1171574" y="352425"/>
            <a:ext cx="1061085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a) Tính diện tích hình vuông có chu vi 32 cm.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b) Tính chu vi hình chữ nhật có chiều rộng bằng cạnh hình vuông ở câu a và có chiều dài gấp 3 lần chiều rộng.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0E4CC-5FF5-7A84-A1EA-C03754C221D5}"/>
              </a:ext>
            </a:extLst>
          </p:cNvPr>
          <p:cNvSpPr txBox="1"/>
          <p:nvPr/>
        </p:nvSpPr>
        <p:spPr>
          <a:xfrm>
            <a:off x="247650" y="2381250"/>
            <a:ext cx="1151572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Ta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8 cm</a:t>
            </a:r>
          </a:p>
          <a:p>
            <a:pPr lvl="0" algn="ctr"/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0"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3 = 24 (cm)</a:t>
            </a:r>
          </a:p>
          <a:p>
            <a:pPr lvl="0"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nhật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0"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(24 + 8) x 2 = 64 (cm)</a:t>
            </a:r>
          </a:p>
          <a:p>
            <a:pPr lvl="0"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a) 64 cm²;</a:t>
            </a:r>
          </a:p>
          <a:p>
            <a:pPr lvl="0"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b) 64 cm.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9024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A339F55-FD14-4759-95EE-4BC86FAC18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1728" y="1790574"/>
            <a:ext cx="6773243" cy="289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662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692622"/>
            <a:ext cx="11858171" cy="5832003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3CA9AED-7348-4DDF-A03A-D85F129B25E4}"/>
              </a:ext>
            </a:extLst>
          </p:cNvPr>
          <p:cNvGrpSpPr/>
          <p:nvPr/>
        </p:nvGrpSpPr>
        <p:grpSpPr>
          <a:xfrm>
            <a:off x="621568" y="794220"/>
            <a:ext cx="619044" cy="584775"/>
            <a:chOff x="621568" y="794220"/>
            <a:chExt cx="619044" cy="5847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80ECCB9-4A74-4F89-B171-665679B9E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568" y="835857"/>
              <a:ext cx="532424" cy="532424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685096" y="794220"/>
              <a:ext cx="5555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1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AE4C9FA-EAD2-8794-2AE8-8F5080821C71}"/>
              </a:ext>
            </a:extLst>
          </p:cNvPr>
          <p:cNvSpPr txBox="1"/>
          <p:nvPr/>
        </p:nvSpPr>
        <p:spPr>
          <a:xfrm>
            <a:off x="1152524" y="800100"/>
            <a:ext cx="8315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Quan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rồi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trả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lời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329625-D71C-89DF-EEF5-6DC46A4DF3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1824037"/>
            <a:ext cx="7715250" cy="2047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1377E0-04A6-4EC3-1804-3F942E6B99B6}"/>
              </a:ext>
            </a:extLst>
          </p:cNvPr>
          <p:cNvSpPr txBox="1"/>
          <p:nvPr/>
        </p:nvSpPr>
        <p:spPr>
          <a:xfrm>
            <a:off x="542925" y="4133850"/>
            <a:ext cx="105251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Túi đường cân nặng bao nhiêu gam?</a:t>
            </a:r>
          </a:p>
          <a:p>
            <a:r>
              <a:rPr lang="vi-VN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Túi muối cân nặng bao nhiêu gam?</a:t>
            </a:r>
          </a:p>
          <a:p>
            <a:r>
              <a:rPr lang="vi-VN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Túi đường và túi muối cân nặng tất cả bao nhiêu gam?</a:t>
            </a:r>
          </a:p>
          <a:p>
            <a:r>
              <a:rPr lang="vi-VN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d) Túi đường nặng hơn túi muối bao nhiêu gam?</a:t>
            </a:r>
            <a:endParaRPr lang="en-US" sz="3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417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390526"/>
            <a:ext cx="11858171" cy="6134100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329625-D71C-89DF-EEF5-6DC46A4DF3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881062"/>
            <a:ext cx="7715250" cy="2047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1377E0-04A6-4EC3-1804-3F942E6B99B6}"/>
              </a:ext>
            </a:extLst>
          </p:cNvPr>
          <p:cNvSpPr txBox="1"/>
          <p:nvPr/>
        </p:nvSpPr>
        <p:spPr>
          <a:xfrm>
            <a:off x="1038225" y="2924175"/>
            <a:ext cx="10525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a) Túi đường cân nặng bao nhiêu gam?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C7DFC2-45E4-ABB1-540D-D32C9116F5BE}"/>
              </a:ext>
            </a:extLst>
          </p:cNvPr>
          <p:cNvSpPr txBox="1"/>
          <p:nvPr/>
        </p:nvSpPr>
        <p:spPr>
          <a:xfrm>
            <a:off x="1590675" y="3905250"/>
            <a:ext cx="84867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Cân nặng của túi đường là:</a:t>
            </a:r>
          </a:p>
          <a:p>
            <a:pPr algn="ctr"/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 + 200 + 500 = 800 (g)</a:t>
            </a:r>
            <a:endParaRPr lang="en-US" sz="4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800 g</a:t>
            </a:r>
          </a:p>
        </p:txBody>
      </p:sp>
    </p:spTree>
    <p:extLst>
      <p:ext uri="{BB962C8B-B14F-4D97-AF65-F5344CB8AC3E}">
        <p14:creationId xmlns:p14="http://schemas.microsoft.com/office/powerpoint/2010/main" val="889258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390526"/>
            <a:ext cx="11858171" cy="6134100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329625-D71C-89DF-EEF5-6DC46A4DF3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881062"/>
            <a:ext cx="7715250" cy="2047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1377E0-04A6-4EC3-1804-3F942E6B99B6}"/>
              </a:ext>
            </a:extLst>
          </p:cNvPr>
          <p:cNvSpPr txBox="1"/>
          <p:nvPr/>
        </p:nvSpPr>
        <p:spPr>
          <a:xfrm>
            <a:off x="1038225" y="2924175"/>
            <a:ext cx="10525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vi-VN" sz="3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Túi muối cân nặng bao nhiêu gam?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C7DFC2-45E4-ABB1-540D-D32C9116F5BE}"/>
              </a:ext>
            </a:extLst>
          </p:cNvPr>
          <p:cNvSpPr txBox="1"/>
          <p:nvPr/>
        </p:nvSpPr>
        <p:spPr>
          <a:xfrm>
            <a:off x="1590675" y="3905250"/>
            <a:ext cx="81819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Cân nặng của túi muối là:</a:t>
            </a:r>
          </a:p>
          <a:p>
            <a:pPr lvl="0" algn="ctr"/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 + 200 = 400 (g)</a:t>
            </a:r>
            <a:endParaRPr lang="en-US" sz="4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r"/>
            <a:r>
              <a:rPr lang="en-US" sz="4000" b="1" noProof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4000" b="1" noProof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noProof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4000" b="1" noProof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400 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5663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390526"/>
            <a:ext cx="11858171" cy="6134100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329625-D71C-89DF-EEF5-6DC46A4DF3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881062"/>
            <a:ext cx="7715250" cy="2047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1377E0-04A6-4EC3-1804-3F942E6B99B6}"/>
              </a:ext>
            </a:extLst>
          </p:cNvPr>
          <p:cNvSpPr txBox="1"/>
          <p:nvPr/>
        </p:nvSpPr>
        <p:spPr>
          <a:xfrm>
            <a:off x="1038225" y="2924175"/>
            <a:ext cx="10525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c) Túi đường và túi muối cân nặng tất cả bao nhiêu gam?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C7DFC2-45E4-ABB1-540D-D32C9116F5BE}"/>
              </a:ext>
            </a:extLst>
          </p:cNvPr>
          <p:cNvSpPr txBox="1"/>
          <p:nvPr/>
        </p:nvSpPr>
        <p:spPr>
          <a:xfrm>
            <a:off x="1628775" y="3705225"/>
            <a:ext cx="92773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Cân nặng của túi đường và túi muối là:</a:t>
            </a:r>
          </a:p>
          <a:p>
            <a:pPr lvl="0" algn="ctr"/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800 + 400 = 1 200 (g)</a:t>
            </a:r>
            <a:endParaRPr lang="en-US" sz="4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r"/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Đáp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số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1 200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2706426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390526"/>
            <a:ext cx="11858171" cy="6134100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329625-D71C-89DF-EEF5-6DC46A4DF3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881062"/>
            <a:ext cx="7715250" cy="20478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1377E0-04A6-4EC3-1804-3F942E6B99B6}"/>
              </a:ext>
            </a:extLst>
          </p:cNvPr>
          <p:cNvSpPr txBox="1"/>
          <p:nvPr/>
        </p:nvSpPr>
        <p:spPr>
          <a:xfrm>
            <a:off x="1038225" y="2924175"/>
            <a:ext cx="10525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d) Túi đường nặng hơn túi muối bao nhiêu gam?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C7DFC2-45E4-ABB1-540D-D32C9116F5BE}"/>
              </a:ext>
            </a:extLst>
          </p:cNvPr>
          <p:cNvSpPr txBox="1"/>
          <p:nvPr/>
        </p:nvSpPr>
        <p:spPr>
          <a:xfrm>
            <a:off x="1628775" y="3705225"/>
            <a:ext cx="91630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Túi đường nặng hơn túi muối là:</a:t>
            </a:r>
          </a:p>
          <a:p>
            <a:pPr lvl="0" algn="ctr"/>
            <a:r>
              <a:rPr lang="vi-V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800 – 400 = 400 (g)</a:t>
            </a:r>
            <a:endParaRPr lang="en-US" sz="4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r"/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Đáp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số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400 g</a:t>
            </a:r>
          </a:p>
        </p:txBody>
      </p:sp>
    </p:spTree>
    <p:extLst>
      <p:ext uri="{BB962C8B-B14F-4D97-AF65-F5344CB8AC3E}">
        <p14:creationId xmlns:p14="http://schemas.microsoft.com/office/powerpoint/2010/main" val="21643703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257176"/>
            <a:ext cx="11858171" cy="6267450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3CA9AED-7348-4DDF-A03A-D85F129B25E4}"/>
              </a:ext>
            </a:extLst>
          </p:cNvPr>
          <p:cNvGrpSpPr/>
          <p:nvPr/>
        </p:nvGrpSpPr>
        <p:grpSpPr>
          <a:xfrm>
            <a:off x="564418" y="603720"/>
            <a:ext cx="619044" cy="584775"/>
            <a:chOff x="621568" y="794220"/>
            <a:chExt cx="619044" cy="5847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80ECCB9-4A74-4F89-B171-665679B9E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568" y="835857"/>
              <a:ext cx="532424" cy="532424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685096" y="794220"/>
              <a:ext cx="5555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2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AE4C9FA-EAD2-8794-2AE8-8F5080821C71}"/>
              </a:ext>
            </a:extLst>
          </p:cNvPr>
          <p:cNvSpPr txBox="1"/>
          <p:nvPr/>
        </p:nvSpPr>
        <p:spPr>
          <a:xfrm>
            <a:off x="1171574" y="352425"/>
            <a:ext cx="1061085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3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 Núi đi học từ nhà lúc 6 giờ 5 phút và đến trường lúc </a:t>
            </a:r>
          </a:p>
          <a:p>
            <a:pPr lvl="0" algn="just"/>
            <a:r>
              <a:rPr lang="vi-VN" sz="3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 giờ 55 phút. Hỏi bạn Núi đi từ nhà đến trường hết bao nhiêu phút?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CC1BDE-2CEF-6A80-8202-58A333AA05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8525" y="1785937"/>
            <a:ext cx="8553450" cy="25812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7485947-C5C9-7C9C-8278-99C14B258EBF}"/>
              </a:ext>
            </a:extLst>
          </p:cNvPr>
          <p:cNvSpPr txBox="1"/>
          <p:nvPr/>
        </p:nvSpPr>
        <p:spPr>
          <a:xfrm>
            <a:off x="1619250" y="4248150"/>
            <a:ext cx="1005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giải</a:t>
            </a:r>
          </a:p>
          <a:p>
            <a:pPr algn="ctr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 Núi đi từ nhà đến trường hết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phút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algn="ctr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 giờ 55 phút – 6 giờ 5 phút = 50 phút</a:t>
            </a:r>
          </a:p>
          <a:p>
            <a:pPr algn="r"/>
            <a:r>
              <a:rPr lang="vi-VN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 số: 50 phút</a:t>
            </a:r>
            <a:endParaRPr lang="en-US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251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257176"/>
            <a:ext cx="11858171" cy="6267450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3CA9AED-7348-4DDF-A03A-D85F129B25E4}"/>
              </a:ext>
            </a:extLst>
          </p:cNvPr>
          <p:cNvGrpSpPr/>
          <p:nvPr/>
        </p:nvGrpSpPr>
        <p:grpSpPr>
          <a:xfrm>
            <a:off x="564418" y="603720"/>
            <a:ext cx="619044" cy="584775"/>
            <a:chOff x="621568" y="794220"/>
            <a:chExt cx="619044" cy="5847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80ECCB9-4A74-4F89-B171-665679B9E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568" y="835857"/>
              <a:ext cx="532424" cy="532424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685096" y="794220"/>
              <a:ext cx="5555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3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AE4C9FA-EAD2-8794-2AE8-8F5080821C71}"/>
              </a:ext>
            </a:extLst>
          </p:cNvPr>
          <p:cNvSpPr txBox="1"/>
          <p:nvPr/>
        </p:nvSpPr>
        <p:spPr>
          <a:xfrm>
            <a:off x="1076324" y="619125"/>
            <a:ext cx="106108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33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 giá trị của biểu thức: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10DEE7-64BD-BED4-2FA7-160FE4545AC2}"/>
              </a:ext>
            </a:extLst>
          </p:cNvPr>
          <p:cNvSpPr txBox="1"/>
          <p:nvPr/>
        </p:nvSpPr>
        <p:spPr>
          <a:xfrm>
            <a:off x="542925" y="1524000"/>
            <a:ext cx="108775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a) 3 656 + 1 407 – 2 538                          b) 1 306 x 6 : 2</a:t>
            </a:r>
          </a:p>
          <a:p>
            <a:pPr algn="just"/>
            <a:endParaRPr lang="pt-BR" sz="36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3600" b="1" i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3600" b="1" i="0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c) 452 x (766 – 762)                                 d) (543 + 219) :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4D21F6-9B60-1A3C-98FA-60C137B1351D}"/>
              </a:ext>
            </a:extLst>
          </p:cNvPr>
          <p:cNvSpPr txBox="1"/>
          <p:nvPr/>
        </p:nvSpPr>
        <p:spPr>
          <a:xfrm>
            <a:off x="830630" y="2046506"/>
            <a:ext cx="4374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=     5 063         – 2 538</a:t>
            </a:r>
            <a:endParaRPr lang="en-US" sz="3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4A26B1-77A4-F8D1-E889-6FA59CDBAA4E}"/>
              </a:ext>
            </a:extLst>
          </p:cNvPr>
          <p:cNvSpPr txBox="1"/>
          <p:nvPr/>
        </p:nvSpPr>
        <p:spPr>
          <a:xfrm>
            <a:off x="733425" y="2609850"/>
            <a:ext cx="409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2 525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C52121-C785-76EA-FAB9-F3482030D884}"/>
              </a:ext>
            </a:extLst>
          </p:cNvPr>
          <p:cNvSpPr txBox="1"/>
          <p:nvPr/>
        </p:nvSpPr>
        <p:spPr>
          <a:xfrm>
            <a:off x="7810500" y="2065726"/>
            <a:ext cx="409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     7 836 : 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548FBA-E2C7-F072-A1D6-B11933AEAF6A}"/>
              </a:ext>
            </a:extLst>
          </p:cNvPr>
          <p:cNvSpPr txBox="1"/>
          <p:nvPr/>
        </p:nvSpPr>
        <p:spPr>
          <a:xfrm>
            <a:off x="7829550" y="2571750"/>
            <a:ext cx="409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3 918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D88167-9A0E-B979-4538-45BCA2D81A33}"/>
              </a:ext>
            </a:extLst>
          </p:cNvPr>
          <p:cNvSpPr txBox="1"/>
          <p:nvPr/>
        </p:nvSpPr>
        <p:spPr>
          <a:xfrm>
            <a:off x="704850" y="3819525"/>
            <a:ext cx="409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452 x         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22F0EA-8E3F-6231-649D-055395FF4C6C}"/>
              </a:ext>
            </a:extLst>
          </p:cNvPr>
          <p:cNvSpPr txBox="1"/>
          <p:nvPr/>
        </p:nvSpPr>
        <p:spPr>
          <a:xfrm>
            <a:off x="695325" y="4333875"/>
            <a:ext cx="409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1 808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FA3628-C9FB-D838-5273-992330D50AD7}"/>
              </a:ext>
            </a:extLst>
          </p:cNvPr>
          <p:cNvSpPr txBox="1"/>
          <p:nvPr/>
        </p:nvSpPr>
        <p:spPr>
          <a:xfrm>
            <a:off x="7820025" y="3743325"/>
            <a:ext cx="409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       762      :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EEA5D1-28A7-1399-E9EF-3C71E08E1E80}"/>
              </a:ext>
            </a:extLst>
          </p:cNvPr>
          <p:cNvSpPr txBox="1"/>
          <p:nvPr/>
        </p:nvSpPr>
        <p:spPr>
          <a:xfrm>
            <a:off x="7810500" y="4257675"/>
            <a:ext cx="409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254</a:t>
            </a:r>
          </a:p>
        </p:txBody>
      </p:sp>
    </p:spTree>
    <p:extLst>
      <p:ext uri="{BB962C8B-B14F-4D97-AF65-F5344CB8AC3E}">
        <p14:creationId xmlns:p14="http://schemas.microsoft.com/office/powerpoint/2010/main" val="41555703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166914" y="257176"/>
            <a:ext cx="11858171" cy="6267450"/>
          </a:xfrm>
          <a:prstGeom prst="roundRect">
            <a:avLst/>
          </a:prstGeom>
          <a:solidFill>
            <a:srgbClr val="F8FCFD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3CA9AED-7348-4DDF-A03A-D85F129B25E4}"/>
              </a:ext>
            </a:extLst>
          </p:cNvPr>
          <p:cNvGrpSpPr/>
          <p:nvPr/>
        </p:nvGrpSpPr>
        <p:grpSpPr>
          <a:xfrm>
            <a:off x="564418" y="603720"/>
            <a:ext cx="619044" cy="584775"/>
            <a:chOff x="621568" y="794220"/>
            <a:chExt cx="619044" cy="58477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80ECCB9-4A74-4F89-B171-665679B9E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568" y="835857"/>
              <a:ext cx="532424" cy="532424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685096" y="794220"/>
              <a:ext cx="5555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AE4C9FA-EAD2-8794-2AE8-8F5080821C71}"/>
              </a:ext>
            </a:extLst>
          </p:cNvPr>
          <p:cNvSpPr txBox="1"/>
          <p:nvPr/>
        </p:nvSpPr>
        <p:spPr>
          <a:xfrm>
            <a:off x="1171574" y="352425"/>
            <a:ext cx="106108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33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Tính diện tích hình vuông có chu vi 32 cm.</a:t>
            </a:r>
          </a:p>
          <a:p>
            <a:pPr lvl="0" algn="just"/>
            <a:r>
              <a:rPr lang="vi-VN" sz="33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Tính chu vi hình chữ nhật có chiều rộng bằng cạnh hình vuông ở câu a và có chiều dài gấp 3 lần chiều rộng.</a:t>
            </a:r>
            <a:endParaRPr kumimoji="0" lang="en-US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0E4CC-5FF5-7A84-A1EA-C03754C221D5}"/>
              </a:ext>
            </a:extLst>
          </p:cNvPr>
          <p:cNvSpPr txBox="1"/>
          <p:nvPr/>
        </p:nvSpPr>
        <p:spPr>
          <a:xfrm>
            <a:off x="1985961" y="2815278"/>
            <a:ext cx="82200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 : 4 = 8 (cm)</a:t>
            </a:r>
          </a:p>
          <a:p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Diện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8 = 64 (cm²)</a:t>
            </a:r>
          </a:p>
          <a:p>
            <a:pPr algn="r"/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64 cm²</a:t>
            </a:r>
          </a:p>
        </p:txBody>
      </p:sp>
    </p:spTree>
    <p:extLst>
      <p:ext uri="{BB962C8B-B14F-4D97-AF65-F5344CB8AC3E}">
        <p14:creationId xmlns:p14="http://schemas.microsoft.com/office/powerpoint/2010/main" val="3492246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533</Words>
  <Application>Microsoft Office PowerPoint</Application>
  <PresentationFormat>Widescreen</PresentationFormat>
  <Paragraphs>73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等线</vt:lpstr>
      <vt:lpstr>Arial</vt:lpstr>
      <vt:lpstr>Calibri</vt:lpstr>
      <vt:lpstr>Calibri Light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20</cp:revision>
  <dcterms:created xsi:type="dcterms:W3CDTF">2023-02-07T13:21:59Z</dcterms:created>
  <dcterms:modified xsi:type="dcterms:W3CDTF">2025-05-19T03:33:48Z</dcterms:modified>
</cp:coreProperties>
</file>