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418" r:id="rId2"/>
    <p:sldId id="875" r:id="rId3"/>
    <p:sldId id="876" r:id="rId4"/>
    <p:sldId id="855" r:id="rId5"/>
    <p:sldId id="856" r:id="rId6"/>
    <p:sldId id="859" r:id="rId7"/>
    <p:sldId id="873" r:id="rId8"/>
    <p:sldId id="8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6CEEF"/>
    <a:srgbClr val="EA8E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EEFAF-A17B-4A95-A685-CA309783A66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DB097-5593-48BB-9A00-519F1AD9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8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B07773-9457-4DE6-9DEB-5C74E654A07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4624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C1DE2-80E7-50B6-B8EF-F92DB9D6F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A8CCB3-D095-790D-4F7C-A392969AC0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3B544-3970-8746-9D77-CC3D5E54CDC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16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0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15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06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99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95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30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F687EE4-A1A7-40DF-9C27-795285558EB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0" y="276225"/>
            <a:ext cx="1133177" cy="113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13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56AE785C-094B-42F1-B355-FFFAE32E0917}"/>
              </a:ext>
            </a:extLst>
          </p:cNvPr>
          <p:cNvSpPr/>
          <p:nvPr/>
        </p:nvSpPr>
        <p:spPr>
          <a:xfrm>
            <a:off x="7723006" y="4797262"/>
            <a:ext cx="1937084" cy="923330"/>
          </a:xfrm>
          <a:prstGeom prst="rect">
            <a:avLst/>
          </a:prstGeom>
          <a:noFill/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468D158-660A-450C-917F-FA76043721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5112" y="2945917"/>
            <a:ext cx="8285182" cy="120711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DFB3767-F554-4D61-9A2F-075F80A44B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6537" y="1385431"/>
            <a:ext cx="2810500" cy="117663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3CA3C7F-D88A-1E8B-2F4D-F60D5BF1AF4A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本框 18">
            <a:extLst>
              <a:ext uri="{FF2B5EF4-FFF2-40B4-BE49-F238E27FC236}">
                <a16:creationId xmlns:a16="http://schemas.microsoft.com/office/drawing/2014/main" id="{18ACBE3D-5380-EC1E-53BA-5D6A09C10663}"/>
              </a:ext>
            </a:extLst>
          </p:cNvPr>
          <p:cNvSpPr txBox="1"/>
          <p:nvPr/>
        </p:nvSpPr>
        <p:spPr>
          <a:xfrm>
            <a:off x="2531910" y="4219974"/>
            <a:ext cx="727469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/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(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Tiết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1 –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Diện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tích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của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một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hình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– Tr. 26)</a:t>
            </a:r>
            <a:endParaRPr lang="vi-VN" altLang="zh-CN" sz="2800" b="1" dirty="0">
              <a:solidFill>
                <a:srgbClr val="7030A0"/>
              </a:solidFill>
              <a:effectLst>
                <a:glow rad="152400">
                  <a:prstClr val="white">
                    <a:alpha val="40000"/>
                  </a:prstClr>
                </a:glow>
              </a:effectLst>
              <a:latin typeface="Arial" panose="020B0604020202020204" pitchFamily="34" charset="0"/>
              <a:ea typeface="小单纯体" panose="02010601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01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62A6D-CE51-B520-ED10-E81A34E24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C9670629-443E-F9C8-69ED-B9FA820D4329}"/>
              </a:ext>
            </a:extLst>
          </p:cNvPr>
          <p:cNvGrpSpPr/>
          <p:nvPr/>
        </p:nvGrpSpPr>
        <p:grpSpPr>
          <a:xfrm>
            <a:off x="205105" y="21145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B6821204-5D22-79A1-6FFE-41F7D822D04A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C98A5B61-BA37-E44C-92D2-ADF78391FD10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BF110058-E62B-E372-91EC-52483AD08E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82" y="390609"/>
            <a:ext cx="1013916" cy="92384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EBBF7F9-C517-2A0A-7DA8-29DD4ED4F3AE}"/>
              </a:ext>
            </a:extLst>
          </p:cNvPr>
          <p:cNvSpPr txBox="1"/>
          <p:nvPr/>
        </p:nvSpPr>
        <p:spPr>
          <a:xfrm>
            <a:off x="2030116" y="439553"/>
            <a:ext cx="8144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Diện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tích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của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một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hình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421B64-7465-A081-72ED-0E134AF335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162" y="2638425"/>
            <a:ext cx="3643313" cy="291465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DF2FF86-5C3A-5E63-D476-5DD42855661F}"/>
              </a:ext>
            </a:extLst>
          </p:cNvPr>
          <p:cNvSpPr/>
          <p:nvPr/>
        </p:nvSpPr>
        <p:spPr>
          <a:xfrm>
            <a:off x="6619874" y="1314450"/>
            <a:ext cx="3286125" cy="1209675"/>
          </a:xfrm>
          <a:prstGeom prst="wedgeRoundRectCallout">
            <a:avLst>
              <a:gd name="adj1" fmla="val -43736"/>
              <a:gd name="adj2" fmla="val 75886"/>
              <a:gd name="adj3" fmla="val 16667"/>
            </a:avLst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chữ</a:t>
            </a:r>
            <a:r>
              <a:rPr lang="en-US" sz="2800" b="1" dirty="0"/>
              <a:t> </a:t>
            </a:r>
            <a:r>
              <a:rPr lang="en-US" sz="2800" b="1" dirty="0" err="1"/>
              <a:t>nhật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tớ</a:t>
            </a:r>
            <a:r>
              <a:rPr lang="en-US" sz="2800" b="1" dirty="0"/>
              <a:t> </a:t>
            </a:r>
            <a:r>
              <a:rPr lang="en-US" sz="2800" b="1" dirty="0" err="1"/>
              <a:t>bé</a:t>
            </a:r>
            <a:r>
              <a:rPr lang="en-US" sz="2800" b="1" dirty="0"/>
              <a:t> </a:t>
            </a:r>
            <a:r>
              <a:rPr lang="en-US" sz="2800" b="1" dirty="0" err="1"/>
              <a:t>hơn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tròn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cậu</a:t>
            </a:r>
            <a:r>
              <a:rPr lang="en-US" sz="2800" b="1" dirty="0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3D1C46-668C-E73A-7B2F-9D8C715CEBBF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C917AC-EE35-3576-C083-2490DDBBA080}"/>
              </a:ext>
            </a:extLst>
          </p:cNvPr>
          <p:cNvSpPr txBox="1"/>
          <p:nvPr/>
        </p:nvSpPr>
        <p:spPr>
          <a:xfrm>
            <a:off x="482048" y="866361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a)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F4AF12B-C140-CA99-6B8A-E2706EFD6F90}"/>
              </a:ext>
            </a:extLst>
          </p:cNvPr>
          <p:cNvSpPr/>
          <p:nvPr/>
        </p:nvSpPr>
        <p:spPr>
          <a:xfrm>
            <a:off x="1460427" y="1932920"/>
            <a:ext cx="2404992" cy="237327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F08452-1C05-DA1E-1D7E-F1DD2BF91968}"/>
              </a:ext>
            </a:extLst>
          </p:cNvPr>
          <p:cNvSpPr/>
          <p:nvPr/>
        </p:nvSpPr>
        <p:spPr>
          <a:xfrm>
            <a:off x="1839190" y="2923311"/>
            <a:ext cx="1666009" cy="374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2B72AE-F05A-FD17-390A-92DD7260E377}"/>
              </a:ext>
            </a:extLst>
          </p:cNvPr>
          <p:cNvSpPr/>
          <p:nvPr/>
        </p:nvSpPr>
        <p:spPr>
          <a:xfrm>
            <a:off x="4762500" y="1933575"/>
            <a:ext cx="6915150" cy="2819400"/>
          </a:xfrm>
          <a:prstGeom prst="rect">
            <a:avLst/>
          </a:prstGeom>
          <a:solidFill>
            <a:srgbClr val="F6C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952531-5E54-3299-3E33-86164B335B8C}"/>
              </a:ext>
            </a:extLst>
          </p:cNvPr>
          <p:cNvSpPr txBox="1"/>
          <p:nvPr/>
        </p:nvSpPr>
        <p:spPr>
          <a:xfrm>
            <a:off x="5114925" y="2124075"/>
            <a:ext cx="63531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nhật</a:t>
            </a:r>
            <a:r>
              <a:rPr lang="en-US" sz="3200" b="1" dirty="0"/>
              <a:t> </a:t>
            </a:r>
            <a:r>
              <a:rPr lang="en-US" sz="3200" b="1" dirty="0" err="1"/>
              <a:t>nằm</a:t>
            </a:r>
            <a:r>
              <a:rPr lang="en-US" sz="3200" b="1" dirty="0"/>
              <a:t> </a:t>
            </a:r>
            <a:r>
              <a:rPr lang="en-US" sz="3200" b="1" dirty="0" err="1"/>
              <a:t>hoàn</a:t>
            </a:r>
            <a:r>
              <a:rPr lang="en-US" sz="3200" b="1" dirty="0"/>
              <a:t> </a:t>
            </a:r>
            <a:r>
              <a:rPr lang="en-US" sz="3200" b="1" dirty="0" err="1"/>
              <a:t>toàn</a:t>
            </a:r>
            <a:r>
              <a:rPr lang="en-US" sz="3200" b="1" dirty="0"/>
              <a:t> </a:t>
            </a:r>
            <a:r>
              <a:rPr lang="en-US" sz="3200" b="1" dirty="0" err="1"/>
              <a:t>trong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 err="1"/>
              <a:t>tròn</a:t>
            </a:r>
            <a:r>
              <a:rPr lang="en-US" sz="3200" b="1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835EF3-F3B5-C0E1-AB42-93FB6CF9686E}"/>
              </a:ext>
            </a:extLst>
          </p:cNvPr>
          <p:cNvSpPr txBox="1"/>
          <p:nvPr/>
        </p:nvSpPr>
        <p:spPr>
          <a:xfrm>
            <a:off x="5153025" y="3228975"/>
            <a:ext cx="6343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/>
              <a:t>Ta </a:t>
            </a:r>
            <a:r>
              <a:rPr lang="en-US" sz="3200" b="1" dirty="0" err="1"/>
              <a:t>nói</a:t>
            </a:r>
            <a:r>
              <a:rPr lang="en-US" sz="3200" b="1" dirty="0"/>
              <a:t>: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nhật</a:t>
            </a:r>
            <a:r>
              <a:rPr lang="en-US" sz="3200" b="1" dirty="0"/>
              <a:t> </a:t>
            </a:r>
            <a:r>
              <a:rPr lang="en-US" sz="3200" b="1" dirty="0" err="1"/>
              <a:t>bé</a:t>
            </a:r>
            <a:r>
              <a:rPr lang="en-US" sz="3200" b="1" dirty="0"/>
              <a:t> </a:t>
            </a:r>
            <a:r>
              <a:rPr lang="en-US" sz="3200" b="1" dirty="0" err="1"/>
              <a:t>hơn</a:t>
            </a:r>
            <a:r>
              <a:rPr lang="en-US" sz="3200" b="1" dirty="0"/>
              <a:t>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 err="1"/>
              <a:t>tròn</a:t>
            </a:r>
            <a:r>
              <a:rPr lang="en-US" sz="32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993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5EB2A3-D596-4D4A-82E5-08933CCDDC50}"/>
              </a:ext>
            </a:extLst>
          </p:cNvPr>
          <p:cNvGrpSpPr/>
          <p:nvPr/>
        </p:nvGrpSpPr>
        <p:grpSpPr>
          <a:xfrm>
            <a:off x="210831" y="42227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E0E1EAB2-071B-40E6-8BFC-163B9C6CEC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037" y="947737"/>
            <a:ext cx="3743325" cy="246697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5F7B34E-5DE6-4D37-BE72-BAFDD6FA8737}"/>
              </a:ext>
            </a:extLst>
          </p:cNvPr>
          <p:cNvSpPr/>
          <p:nvPr/>
        </p:nvSpPr>
        <p:spPr>
          <a:xfrm>
            <a:off x="4800600" y="704850"/>
            <a:ext cx="6915150" cy="2476500"/>
          </a:xfrm>
          <a:prstGeom prst="rect">
            <a:avLst/>
          </a:prstGeom>
          <a:solidFill>
            <a:srgbClr val="F6C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7D145E-E6EF-49C2-802C-2DB05D0D0351}"/>
              </a:ext>
            </a:extLst>
          </p:cNvPr>
          <p:cNvSpPr txBox="1"/>
          <p:nvPr/>
        </p:nvSpPr>
        <p:spPr>
          <a:xfrm>
            <a:off x="5153025" y="895350"/>
            <a:ext cx="63531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A</a:t>
            </a:r>
            <a:r>
              <a:rPr lang="en-US" sz="3200" b="1" dirty="0"/>
              <a:t> </a:t>
            </a:r>
            <a:r>
              <a:rPr lang="en-US" sz="3200" b="1" dirty="0" err="1"/>
              <a:t>gồm</a:t>
            </a:r>
            <a:r>
              <a:rPr lang="en-US" sz="3200" b="1" dirty="0"/>
              <a:t> 6 ô </a:t>
            </a:r>
            <a:r>
              <a:rPr lang="en-US" sz="3200" b="1" dirty="0" err="1"/>
              <a:t>vuông</a:t>
            </a:r>
            <a:r>
              <a:rPr lang="en-US" sz="3200" b="1" dirty="0"/>
              <a:t>,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B</a:t>
            </a:r>
            <a:r>
              <a:rPr lang="en-US" sz="3200" b="1" dirty="0"/>
              <a:t> </a:t>
            </a:r>
            <a:r>
              <a:rPr lang="en-US" sz="3200" b="1" dirty="0" err="1"/>
              <a:t>cũng</a:t>
            </a:r>
            <a:r>
              <a:rPr lang="en-US" sz="3200" b="1" dirty="0"/>
              <a:t> </a:t>
            </a:r>
            <a:r>
              <a:rPr lang="en-US" sz="3200" b="1" dirty="0" err="1"/>
              <a:t>gồm</a:t>
            </a:r>
            <a:r>
              <a:rPr lang="en-US" sz="3200" b="1" dirty="0"/>
              <a:t> 6 ô </a:t>
            </a:r>
            <a:r>
              <a:rPr lang="en-US" sz="3200" b="1" dirty="0" err="1"/>
              <a:t>vuông</a:t>
            </a:r>
            <a:r>
              <a:rPr lang="en-US" sz="3200" b="1" dirty="0"/>
              <a:t> </a:t>
            </a:r>
            <a:r>
              <a:rPr lang="en-US" sz="3200" b="1" dirty="0" err="1"/>
              <a:t>như</a:t>
            </a:r>
            <a:r>
              <a:rPr lang="en-US" sz="3200" b="1" dirty="0"/>
              <a:t> </a:t>
            </a:r>
            <a:r>
              <a:rPr lang="en-US" sz="3200" b="1" dirty="0" err="1"/>
              <a:t>thế</a:t>
            </a:r>
            <a:r>
              <a:rPr lang="en-US" sz="3200" b="1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A7EB07-FDF4-42FE-AC48-2B99FFB1A148}"/>
              </a:ext>
            </a:extLst>
          </p:cNvPr>
          <p:cNvSpPr txBox="1"/>
          <p:nvPr/>
        </p:nvSpPr>
        <p:spPr>
          <a:xfrm>
            <a:off x="5191125" y="2000250"/>
            <a:ext cx="6343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/>
              <a:t>Ta </a:t>
            </a:r>
            <a:r>
              <a:rPr lang="en-US" sz="3200" b="1" dirty="0" err="1"/>
              <a:t>nói</a:t>
            </a:r>
            <a:r>
              <a:rPr lang="en-US" sz="3200" b="1" dirty="0"/>
              <a:t>: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A</a:t>
            </a:r>
            <a:r>
              <a:rPr lang="en-US" sz="3200" b="1" dirty="0"/>
              <a:t> </a:t>
            </a:r>
            <a:r>
              <a:rPr lang="en-US" sz="3200" b="1" dirty="0" err="1"/>
              <a:t>bằng</a:t>
            </a:r>
            <a:r>
              <a:rPr lang="en-US" sz="3200" b="1" dirty="0"/>
              <a:t>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B</a:t>
            </a:r>
            <a:r>
              <a:rPr lang="en-US" sz="3200" b="1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09789-2E56-428A-894A-940A8A3E95D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38089" r="57448"/>
          <a:stretch/>
        </p:blipFill>
        <p:spPr>
          <a:xfrm>
            <a:off x="687399" y="4681181"/>
            <a:ext cx="1632720" cy="1657065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3A98F19E-B102-4E9F-83E4-60CC478DE89B}"/>
              </a:ext>
            </a:extLst>
          </p:cNvPr>
          <p:cNvSpPr/>
          <p:nvPr/>
        </p:nvSpPr>
        <p:spPr>
          <a:xfrm>
            <a:off x="4800600" y="3438525"/>
            <a:ext cx="6915150" cy="2733675"/>
          </a:xfrm>
          <a:prstGeom prst="rect">
            <a:avLst/>
          </a:prstGeom>
          <a:solidFill>
            <a:srgbClr val="F6C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4476492-40C0-422B-AA16-9F99D57A806F}"/>
              </a:ext>
            </a:extLst>
          </p:cNvPr>
          <p:cNvSpPr txBox="1"/>
          <p:nvPr/>
        </p:nvSpPr>
        <p:spPr>
          <a:xfrm>
            <a:off x="5114925" y="3533775"/>
            <a:ext cx="63531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/>
              <a:t>Hình</a:t>
            </a:r>
            <a:r>
              <a:rPr lang="en-US" sz="3200" b="1" dirty="0"/>
              <a:t> E </a:t>
            </a:r>
            <a:r>
              <a:rPr lang="en-US" sz="3200" b="1" dirty="0" err="1"/>
              <a:t>gồm</a:t>
            </a:r>
            <a:r>
              <a:rPr lang="en-US" sz="3200" b="1" dirty="0"/>
              <a:t> 10 ô </a:t>
            </a:r>
            <a:r>
              <a:rPr lang="en-US" sz="3200" b="1" dirty="0" err="1"/>
              <a:t>vuông</a:t>
            </a:r>
            <a:r>
              <a:rPr lang="en-US" sz="3200" b="1" dirty="0"/>
              <a:t> </a:t>
            </a:r>
            <a:r>
              <a:rPr lang="en-US" sz="3200" b="1" dirty="0" err="1"/>
              <a:t>cắt</a:t>
            </a:r>
            <a:r>
              <a:rPr lang="en-US" sz="3200" b="1" dirty="0"/>
              <a:t> </a:t>
            </a:r>
            <a:r>
              <a:rPr lang="en-US" sz="3200" b="1" dirty="0" err="1"/>
              <a:t>ra</a:t>
            </a:r>
            <a:r>
              <a:rPr lang="en-US" sz="3200" b="1" dirty="0"/>
              <a:t> </a:t>
            </a:r>
            <a:r>
              <a:rPr lang="en-US" sz="3200" b="1" dirty="0" err="1"/>
              <a:t>thành</a:t>
            </a:r>
            <a:r>
              <a:rPr lang="en-US" sz="3200" b="1" dirty="0"/>
              <a:t> </a:t>
            </a:r>
            <a:r>
              <a:rPr lang="en-US" sz="3200" b="1" dirty="0" err="1"/>
              <a:t>hai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C</a:t>
            </a:r>
            <a:r>
              <a:rPr lang="en-US" sz="3200" b="1" dirty="0"/>
              <a:t> </a:t>
            </a:r>
            <a:r>
              <a:rPr lang="en-US" sz="3200" b="1" dirty="0" err="1"/>
              <a:t>và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D</a:t>
            </a:r>
            <a:r>
              <a:rPr lang="en-US" sz="3200" b="1" dirty="0"/>
              <a:t>.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C</a:t>
            </a:r>
            <a:r>
              <a:rPr lang="en-US" sz="3200" b="1" dirty="0"/>
              <a:t> </a:t>
            </a:r>
            <a:r>
              <a:rPr lang="en-US" sz="3200" b="1" dirty="0" err="1"/>
              <a:t>gồm</a:t>
            </a:r>
            <a:r>
              <a:rPr lang="en-US" sz="3200" b="1" dirty="0"/>
              <a:t> 6 ô </a:t>
            </a:r>
            <a:r>
              <a:rPr lang="en-US" sz="3200" b="1" dirty="0" err="1"/>
              <a:t>vuông</a:t>
            </a:r>
            <a:r>
              <a:rPr lang="en-US" sz="3200" b="1" dirty="0"/>
              <a:t>. </a:t>
            </a:r>
            <a:r>
              <a:rPr lang="en-US" sz="3200" b="1" dirty="0" err="1"/>
              <a:t>Hình</a:t>
            </a:r>
            <a:r>
              <a:rPr lang="en-US" sz="3200" b="1" dirty="0"/>
              <a:t> D </a:t>
            </a:r>
            <a:r>
              <a:rPr lang="en-US" sz="3200" b="1" dirty="0" err="1"/>
              <a:t>gồm</a:t>
            </a:r>
            <a:r>
              <a:rPr lang="en-US" sz="3200" b="1" dirty="0"/>
              <a:t> 4 ô </a:t>
            </a:r>
            <a:r>
              <a:rPr lang="en-US" sz="3200" b="1" dirty="0" err="1"/>
              <a:t>vuông</a:t>
            </a:r>
            <a:r>
              <a:rPr lang="en-US" sz="3200" b="1" dirty="0"/>
              <a:t>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BAD1B9-49B9-4E54-B88E-FEC8CC38EBA4}"/>
              </a:ext>
            </a:extLst>
          </p:cNvPr>
          <p:cNvSpPr txBox="1"/>
          <p:nvPr/>
        </p:nvSpPr>
        <p:spPr>
          <a:xfrm>
            <a:off x="5172075" y="5191125"/>
            <a:ext cx="6343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/>
              <a:t>Ta </a:t>
            </a:r>
            <a:r>
              <a:rPr lang="en-US" sz="3200" b="1" dirty="0" err="1"/>
              <a:t>nói</a:t>
            </a:r>
            <a:r>
              <a:rPr lang="en-US" sz="3200" b="1" dirty="0"/>
              <a:t>: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E</a:t>
            </a:r>
            <a:r>
              <a:rPr lang="en-US" sz="3200" b="1" dirty="0"/>
              <a:t> </a:t>
            </a:r>
            <a:r>
              <a:rPr lang="en-US" sz="3200" b="1" dirty="0" err="1"/>
              <a:t>bằng</a:t>
            </a:r>
            <a:r>
              <a:rPr lang="en-US" sz="3200" b="1" dirty="0"/>
              <a:t> </a:t>
            </a:r>
            <a:r>
              <a:rPr lang="en-US" sz="3200" b="1" dirty="0" err="1"/>
              <a:t>tổng</a:t>
            </a:r>
            <a:r>
              <a:rPr lang="en-US" sz="3200" b="1" dirty="0"/>
              <a:t>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C </a:t>
            </a:r>
            <a:r>
              <a:rPr lang="en-US" sz="3200" b="1" dirty="0" err="1">
                <a:ea typeface="HP001" panose="020B0603050302020204" pitchFamily="34" charset="0"/>
              </a:rPr>
              <a:t>và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 </a:t>
            </a:r>
            <a:r>
              <a:rPr lang="en-US" sz="3200" b="1" dirty="0" err="1">
                <a:latin typeface="HP001" panose="020B0603050302020204" pitchFamily="34" charset="0"/>
                <a:ea typeface="HP001" panose="020B0603050302020204" pitchFamily="34" charset="0"/>
              </a:rPr>
              <a:t>hình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 D</a:t>
            </a:r>
            <a:r>
              <a:rPr lang="en-US" sz="3200" b="1" dirty="0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489C1F-EEC4-CB66-C16E-4F27673AA84B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B689F9-4495-B286-97CF-2162DE2E55AA}"/>
              </a:ext>
            </a:extLst>
          </p:cNvPr>
          <p:cNvSpPr txBox="1"/>
          <p:nvPr/>
        </p:nvSpPr>
        <p:spPr>
          <a:xfrm>
            <a:off x="1795738" y="1249293"/>
            <a:ext cx="1106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ô </a:t>
            </a:r>
            <a:r>
              <a:rPr lang="en-US" dirty="0" err="1"/>
              <a:t>vuông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6ECFC4-65FB-150D-1B23-15930E00BD3A}"/>
              </a:ext>
            </a:extLst>
          </p:cNvPr>
          <p:cNvSpPr txBox="1"/>
          <p:nvPr/>
        </p:nvSpPr>
        <p:spPr>
          <a:xfrm>
            <a:off x="3210692" y="1259508"/>
            <a:ext cx="1106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ô </a:t>
            </a:r>
            <a:r>
              <a:rPr lang="en-US" dirty="0" err="1"/>
              <a:t>vuông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87BC3A-E6F2-AA92-0559-A8588734673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8469" t="2449" r="10430" b="50000"/>
          <a:stretch/>
        </p:blipFill>
        <p:spPr>
          <a:xfrm>
            <a:off x="694101" y="4667534"/>
            <a:ext cx="809658" cy="12727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C20E570-48FA-DF81-BCE7-BF80BFA045F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91981" t="50378" b="17120"/>
          <a:stretch/>
        </p:blipFill>
        <p:spPr>
          <a:xfrm>
            <a:off x="4355715" y="5040344"/>
            <a:ext cx="307692" cy="8699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CBD54F-9D08-E1CE-897D-378F50842B4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9815" b="50000"/>
          <a:stretch/>
        </p:blipFill>
        <p:spPr>
          <a:xfrm>
            <a:off x="4252628" y="3558396"/>
            <a:ext cx="390809" cy="13382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8D5498-D776-379A-0788-3F41FED6ABC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9256" t="50378" r="6951" b="17120"/>
          <a:stretch/>
        </p:blipFill>
        <p:spPr>
          <a:xfrm>
            <a:off x="1490507" y="5027092"/>
            <a:ext cx="912880" cy="869919"/>
          </a:xfrm>
          <a:prstGeom prst="rect">
            <a:avLst/>
          </a:prstGeom>
        </p:spPr>
      </p:pic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8E68F4E1-49EE-D92F-8673-CDA03835202F}"/>
              </a:ext>
            </a:extLst>
          </p:cNvPr>
          <p:cNvCxnSpPr>
            <a:stCxn id="7" idx="0"/>
          </p:cNvCxnSpPr>
          <p:nvPr/>
        </p:nvCxnSpPr>
        <p:spPr>
          <a:xfrm rot="5400000" flipH="1" flipV="1">
            <a:off x="1753425" y="3664111"/>
            <a:ext cx="348929" cy="1657918"/>
          </a:xfrm>
          <a:prstGeom prst="curvedConnector2">
            <a:avLst/>
          </a:prstGeom>
          <a:ln>
            <a:solidFill>
              <a:schemeClr val="tx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D79F613D-C7DE-BF94-D700-578D2A60D46A}"/>
              </a:ext>
            </a:extLst>
          </p:cNvPr>
          <p:cNvCxnSpPr>
            <a:stCxn id="10" idx="2"/>
          </p:cNvCxnSpPr>
          <p:nvPr/>
        </p:nvCxnSpPr>
        <p:spPr>
          <a:xfrm rot="5400000" flipH="1" flipV="1">
            <a:off x="2481928" y="5181500"/>
            <a:ext cx="180529" cy="1250493"/>
          </a:xfrm>
          <a:prstGeom prst="curvedConnector4">
            <a:avLst>
              <a:gd name="adj1" fmla="val -126628"/>
              <a:gd name="adj2" fmla="val 96626"/>
            </a:avLst>
          </a:prstGeom>
          <a:ln>
            <a:solidFill>
              <a:schemeClr val="tx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1FCB3DD-CBBA-1E14-9808-140A24B91E89}"/>
              </a:ext>
            </a:extLst>
          </p:cNvPr>
          <p:cNvSpPr txBox="1"/>
          <p:nvPr/>
        </p:nvSpPr>
        <p:spPr>
          <a:xfrm>
            <a:off x="304180" y="4504718"/>
            <a:ext cx="622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c)</a:t>
            </a:r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167397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1918 -0.1268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-634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0.0088 L 0.03138 0.08518 C 0.03789 0.10648 0.04778 0.11806 0.05807 0.11806 C 0.06979 0.11806 0.07916 0.10648 0.08567 0.08518 L 0.11731 -0.0088 " pathEditMode="relative" rAng="0" ptsTypes="AAAAA">
                                      <p:cBhvr>
                                        <p:cTn id="7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9" y="634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/>
      <p:bldP spid="30" grpId="0"/>
      <p:bldP spid="31" grpId="0" animBg="1"/>
      <p:bldP spid="32" grpId="0"/>
      <p:bldP spid="3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5EB2A3-D596-4D4A-82E5-08933CCDDC50}"/>
              </a:ext>
            </a:extLst>
          </p:cNvPr>
          <p:cNvGrpSpPr/>
          <p:nvPr/>
        </p:nvGrpSpPr>
        <p:grpSpPr>
          <a:xfrm>
            <a:off x="205105" y="21145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441325" y="461010"/>
            <a:ext cx="9969500" cy="1307465"/>
            <a:chOff x="193" y="680"/>
            <a:chExt cx="15700" cy="2059"/>
          </a:xfrm>
        </p:grpSpPr>
        <p:sp>
          <p:nvSpPr>
            <p:cNvPr id="422" name="Text Box 421"/>
            <p:cNvSpPr txBox="1"/>
            <p:nvPr/>
          </p:nvSpPr>
          <p:spPr>
            <a:xfrm>
              <a:off x="1403" y="794"/>
              <a:ext cx="14490" cy="1945"/>
            </a:xfrm>
            <a:prstGeom prst="rect">
              <a:avLst/>
            </a:prstGeom>
            <a:solidFill>
              <a:srgbClr val="FFFE95"/>
            </a:solidFill>
            <a:ln>
              <a:solidFill>
                <a:srgbClr val="F03829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just" defTabSz="4572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So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sánh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diện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tam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giác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ABC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với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diện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tam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giác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ADC.</a:t>
              </a:r>
            </a:p>
          </p:txBody>
        </p:sp>
        <p:grpSp>
          <p:nvGrpSpPr>
            <p:cNvPr id="423" name="组合 24"/>
            <p:cNvGrpSpPr/>
            <p:nvPr/>
          </p:nvGrpSpPr>
          <p:grpSpPr>
            <a:xfrm>
              <a:off x="193" y="680"/>
              <a:ext cx="1334" cy="1210"/>
              <a:chOff x="5847680" y="1619467"/>
              <a:chExt cx="581207" cy="527780"/>
            </a:xfrm>
          </p:grpSpPr>
          <p:sp>
            <p:nvSpPr>
              <p:cNvPr id="424" name="椭圆 26"/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charset="0"/>
                  <a:ea typeface="等线" panose="02010600030101010101" pitchFamily="2" charset="-122"/>
                  <a:cs typeface="Calibri" panose="020F0502020204030204" charset="0"/>
                </a:endParaRPr>
              </a:p>
            </p:txBody>
          </p:sp>
          <p:sp>
            <p:nvSpPr>
              <p:cNvPr id="425" name="文本框 27"/>
              <p:cNvSpPr txBox="1"/>
              <p:nvPr/>
            </p:nvSpPr>
            <p:spPr>
              <a:xfrm>
                <a:off x="5847680" y="1619467"/>
                <a:ext cx="581207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charset="0"/>
                    <a:ea typeface="Source Han Sans CN Medium" panose="020B0600000000000000" pitchFamily="34" charset="-122"/>
                    <a:cs typeface="Calibri" panose="020F0502020204030204" charset="0"/>
                  </a:rPr>
                  <a:t>1</a:t>
                </a:r>
                <a:endParaRPr kumimoji="0" lang="en-US" altLang="zh-CN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charset="0"/>
                  <a:ea typeface="Source Han Sans CN Medium" panose="020B0600000000000000" pitchFamily="34" charset="-122"/>
                  <a:cs typeface="Calibri" panose="020F0502020204030204" charset="0"/>
                </a:endParaRPr>
              </a:p>
            </p:txBody>
          </p:sp>
        </p:grp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6591799C-1A60-4776-BF67-44F6135272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1100" y="2262187"/>
            <a:ext cx="2619375" cy="3103133"/>
          </a:xfrm>
          <a:prstGeom prst="rect">
            <a:avLst/>
          </a:prstGeom>
        </p:spPr>
      </p:pic>
      <p:sp>
        <p:nvSpPr>
          <p:cNvPr id="29" name="Pentagon 9">
            <a:extLst>
              <a:ext uri="{FF2B5EF4-FFF2-40B4-BE49-F238E27FC236}">
                <a16:creationId xmlns:a16="http://schemas.microsoft.com/office/drawing/2014/main" id="{0D8863FE-ACA8-4656-9DF6-36F503B8E5CD}"/>
              </a:ext>
            </a:extLst>
          </p:cNvPr>
          <p:cNvSpPr/>
          <p:nvPr/>
        </p:nvSpPr>
        <p:spPr>
          <a:xfrm>
            <a:off x="807635" y="2243822"/>
            <a:ext cx="7908375" cy="2638425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vi-VN" sz="2800" dirty="0">
                <a:solidFill>
                  <a:srgbClr val="C00000"/>
                </a:solidFill>
                <a:cs typeface="Arial" panose="020B0604020202020204" pitchFamily="34" charset="0"/>
              </a:rPr>
              <a:t>Diện tích hình tam giác ABC bé hơn diện tích hình tam giác ADC vì hình tam giác ABC nằm bên trong hình tam giác ADC.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991B1C-8F9F-4B22-8CCC-6D59D38475F3}"/>
              </a:ext>
            </a:extLst>
          </p:cNvPr>
          <p:cNvCxnSpPr>
            <a:cxnSpLocks/>
          </p:cNvCxnSpPr>
          <p:nvPr/>
        </p:nvCxnSpPr>
        <p:spPr>
          <a:xfrm flipH="1" flipV="1">
            <a:off x="9452029" y="2658193"/>
            <a:ext cx="341328" cy="133071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93D90B4-4B47-48C6-99CD-E9E582AA8E86}"/>
              </a:ext>
            </a:extLst>
          </p:cNvPr>
          <p:cNvSpPr txBox="1"/>
          <p:nvPr/>
        </p:nvSpPr>
        <p:spPr>
          <a:xfrm>
            <a:off x="1815548" y="5248275"/>
            <a:ext cx="90247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Mở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rộng</a:t>
            </a:r>
            <a:r>
              <a:rPr lang="en-US" sz="2800" b="1" dirty="0">
                <a:solidFill>
                  <a:srgbClr val="002060"/>
                </a:solidFill>
              </a:rPr>
              <a:t>: </a:t>
            </a:r>
            <a:r>
              <a:rPr lang="en-US" sz="2800" b="1" dirty="0" err="1">
                <a:solidFill>
                  <a:srgbClr val="002060"/>
                </a:solidFill>
              </a:rPr>
              <a:t>Nếu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nối</a:t>
            </a:r>
            <a:r>
              <a:rPr lang="en-US" sz="2800" b="1" dirty="0">
                <a:solidFill>
                  <a:srgbClr val="002060"/>
                </a:solidFill>
              </a:rPr>
              <a:t> B </a:t>
            </a:r>
            <a:r>
              <a:rPr lang="en-US" sz="2800" b="1" dirty="0" err="1">
                <a:solidFill>
                  <a:srgbClr val="002060"/>
                </a:solidFill>
              </a:rPr>
              <a:t>với</a:t>
            </a:r>
            <a:r>
              <a:rPr lang="en-US" sz="2800" b="1" dirty="0">
                <a:solidFill>
                  <a:srgbClr val="002060"/>
                </a:solidFill>
              </a:rPr>
              <a:t> D </a:t>
            </a:r>
            <a:r>
              <a:rPr lang="en-US" sz="2800" b="1" dirty="0" err="1">
                <a:solidFill>
                  <a:srgbClr val="002060"/>
                </a:solidFill>
              </a:rPr>
              <a:t>thì</a:t>
            </a:r>
            <a:r>
              <a:rPr lang="en-US" sz="2800" b="1" dirty="0">
                <a:solidFill>
                  <a:srgbClr val="002060"/>
                </a:solidFill>
              </a:rPr>
              <a:t>  </a:t>
            </a:r>
            <a:r>
              <a:rPr lang="en-US" sz="2800" b="1" dirty="0" err="1">
                <a:solidFill>
                  <a:srgbClr val="002060"/>
                </a:solidFill>
              </a:rPr>
              <a:t>diện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tích</a:t>
            </a:r>
            <a:r>
              <a:rPr lang="en-US" sz="2800" b="1" dirty="0">
                <a:solidFill>
                  <a:srgbClr val="002060"/>
                </a:solidFill>
              </a:rPr>
              <a:t> tam </a:t>
            </a:r>
            <a:r>
              <a:rPr lang="en-US" sz="2800" b="1" dirty="0" err="1">
                <a:solidFill>
                  <a:srgbClr val="002060"/>
                </a:solidFill>
              </a:rPr>
              <a:t>giác</a:t>
            </a:r>
            <a:r>
              <a:rPr lang="en-US" sz="2800" b="1" dirty="0">
                <a:solidFill>
                  <a:srgbClr val="002060"/>
                </a:solidFill>
              </a:rPr>
              <a:t> ADC </a:t>
            </a:r>
            <a:r>
              <a:rPr lang="en-US" sz="2800" b="1" dirty="0" err="1">
                <a:solidFill>
                  <a:srgbClr val="002060"/>
                </a:solidFill>
              </a:rPr>
              <a:t>bằng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tổng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diện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tích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của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những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hình</a:t>
            </a:r>
            <a:r>
              <a:rPr lang="en-US" sz="2800" b="1" dirty="0">
                <a:solidFill>
                  <a:srgbClr val="002060"/>
                </a:solidFill>
              </a:rPr>
              <a:t> tam </a:t>
            </a:r>
            <a:r>
              <a:rPr lang="en-US" sz="2800" b="1" dirty="0" err="1">
                <a:solidFill>
                  <a:srgbClr val="002060"/>
                </a:solidFill>
              </a:rPr>
              <a:t>giác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nào</a:t>
            </a:r>
            <a:r>
              <a:rPr lang="en-US" sz="28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2F4600-098A-DA67-1EFE-26A47F7CA776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5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5EB2A3-D596-4D4A-82E5-08933CCDDC50}"/>
              </a:ext>
            </a:extLst>
          </p:cNvPr>
          <p:cNvGrpSpPr/>
          <p:nvPr/>
        </p:nvGrpSpPr>
        <p:grpSpPr>
          <a:xfrm>
            <a:off x="205105" y="21145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264642" y="306736"/>
            <a:ext cx="10498455" cy="784860"/>
            <a:chOff x="193" y="653"/>
            <a:chExt cx="16533" cy="1236"/>
          </a:xfrm>
        </p:grpSpPr>
        <p:sp>
          <p:nvSpPr>
            <p:cNvPr id="422" name="Text Box 421"/>
            <p:cNvSpPr txBox="1"/>
            <p:nvPr/>
          </p:nvSpPr>
          <p:spPr>
            <a:xfrm>
              <a:off x="1336" y="653"/>
              <a:ext cx="15390" cy="1123"/>
            </a:xfrm>
            <a:prstGeom prst="rect">
              <a:avLst/>
            </a:prstGeom>
            <a:solidFill>
              <a:srgbClr val="FFFE95"/>
            </a:solidFill>
            <a:ln>
              <a:solidFill>
                <a:srgbClr val="F03829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 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con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vật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vi-VN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nào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dưới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đây</a:t>
              </a:r>
              <a:r>
                <a:rPr kumimoji="0" lang="vi-VN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có diện tích lớn hơn?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+mn-ea"/>
                <a:cs typeface="Calibri" panose="020F0502020204030204" charset="0"/>
              </a:endParaRPr>
            </a:p>
          </p:txBody>
        </p:sp>
        <p:grpSp>
          <p:nvGrpSpPr>
            <p:cNvPr id="423" name="组合 24"/>
            <p:cNvGrpSpPr/>
            <p:nvPr/>
          </p:nvGrpSpPr>
          <p:grpSpPr>
            <a:xfrm>
              <a:off x="193" y="679"/>
              <a:ext cx="1334" cy="1210"/>
              <a:chOff x="5847673" y="1618817"/>
              <a:chExt cx="581207" cy="527780"/>
            </a:xfrm>
          </p:grpSpPr>
          <p:sp>
            <p:nvSpPr>
              <p:cNvPr id="424" name="椭圆 26"/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charset="0"/>
                  <a:ea typeface="等线" panose="02010600030101010101" pitchFamily="2" charset="-122"/>
                  <a:cs typeface="Calibri" panose="020F0502020204030204" charset="0"/>
                </a:endParaRPr>
              </a:p>
            </p:txBody>
          </p:sp>
          <p:sp>
            <p:nvSpPr>
              <p:cNvPr id="425" name="文本框 27"/>
              <p:cNvSpPr txBox="1"/>
              <p:nvPr/>
            </p:nvSpPr>
            <p:spPr>
              <a:xfrm>
                <a:off x="5847673" y="1618817"/>
                <a:ext cx="581207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charset="0"/>
                    <a:ea typeface="Source Han Sans CN Medium" panose="020B0600000000000000" pitchFamily="34" charset="-122"/>
                    <a:cs typeface="Calibri" panose="020F0502020204030204" charset="0"/>
                  </a:rPr>
                  <a:t>2</a:t>
                </a:r>
              </a:p>
            </p:txBody>
          </p:sp>
        </p:grp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FFFF1731-2CBB-4645-AF5A-C75632576D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433512"/>
            <a:ext cx="8210550" cy="2867025"/>
          </a:xfrm>
          <a:prstGeom prst="rect">
            <a:avLst/>
          </a:prstGeom>
        </p:spPr>
      </p:pic>
      <p:sp>
        <p:nvSpPr>
          <p:cNvPr id="24" name="Pentagon 9">
            <a:extLst>
              <a:ext uri="{FF2B5EF4-FFF2-40B4-BE49-F238E27FC236}">
                <a16:creationId xmlns:a16="http://schemas.microsoft.com/office/drawing/2014/main" id="{F5E9D809-6E66-4E43-86DC-7ECC66AAB8B1}"/>
              </a:ext>
            </a:extLst>
          </p:cNvPr>
          <p:cNvSpPr/>
          <p:nvPr/>
        </p:nvSpPr>
        <p:spPr>
          <a:xfrm>
            <a:off x="2266122" y="4810125"/>
            <a:ext cx="8216348" cy="1104900"/>
          </a:xfrm>
          <a:prstGeom prst="homePlate">
            <a:avLst/>
          </a:prstGeom>
          <a:solidFill>
            <a:srgbClr val="FFFF00"/>
          </a:solidFill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vi-VN" sz="3200" dirty="0">
                <a:solidFill>
                  <a:srgbClr val="C00000"/>
                </a:solidFill>
                <a:cs typeface="Arial" panose="020B0604020202020204" pitchFamily="34" charset="0"/>
              </a:rPr>
              <a:t>Để so sánh diện tích của</a:t>
            </a:r>
            <a:r>
              <a:rPr lang="en-US" sz="3200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vi-VN" sz="3200" dirty="0">
                <a:solidFill>
                  <a:srgbClr val="C00000"/>
                </a:solidFill>
                <a:cs typeface="Arial" panose="020B0604020202020204" pitchFamily="34" charset="0"/>
              </a:rPr>
              <a:t> hai con vật em đã làm như thế nào?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F0D048-C229-4052-9BE0-A657619CFC9B}"/>
              </a:ext>
            </a:extLst>
          </p:cNvPr>
          <p:cNvSpPr txBox="1"/>
          <p:nvPr/>
        </p:nvSpPr>
        <p:spPr>
          <a:xfrm>
            <a:off x="1951630" y="4541581"/>
            <a:ext cx="9639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</a:t>
            </a:r>
            <a:r>
              <a:rPr lang="vi-V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voi màu vàng gồm 29 ô vuông. </a:t>
            </a:r>
          </a:p>
          <a:p>
            <a:r>
              <a:rPr lang="en-US" sz="32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</a:t>
            </a:r>
            <a:r>
              <a:rPr lang="vi-V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cá màu xanh gồm 28 ô vuông. </a:t>
            </a:r>
          </a:p>
          <a:p>
            <a:r>
              <a:rPr lang="vi-V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Vậy diện tích hình con voi lớn hơn diện tích hình con cá. </a:t>
            </a:r>
            <a:endParaRPr lang="en-US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884B02-C61E-56AC-E094-1685546FC472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0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5EB2A3-D596-4D4A-82E5-08933CCDDC50}"/>
              </a:ext>
            </a:extLst>
          </p:cNvPr>
          <p:cNvGrpSpPr/>
          <p:nvPr/>
        </p:nvGrpSpPr>
        <p:grpSpPr>
          <a:xfrm>
            <a:off x="205105" y="21145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689525" y="770826"/>
            <a:ext cx="10292715" cy="785495"/>
            <a:chOff x="193" y="653"/>
            <a:chExt cx="16209" cy="1237"/>
          </a:xfrm>
        </p:grpSpPr>
        <p:sp>
          <p:nvSpPr>
            <p:cNvPr id="422" name="Text Box 421"/>
            <p:cNvSpPr txBox="1"/>
            <p:nvPr/>
          </p:nvSpPr>
          <p:spPr>
            <a:xfrm>
              <a:off x="1552" y="653"/>
              <a:ext cx="14850" cy="1123"/>
            </a:xfrm>
            <a:prstGeom prst="rect">
              <a:avLst/>
            </a:prstGeom>
            <a:solidFill>
              <a:srgbClr val="FFFE95"/>
            </a:solidFill>
            <a:ln>
              <a:solidFill>
                <a:srgbClr val="F03829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So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sánh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diện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tích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A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với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diện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tích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B.</a:t>
              </a:r>
            </a:p>
          </p:txBody>
        </p:sp>
        <p:grpSp>
          <p:nvGrpSpPr>
            <p:cNvPr id="423" name="组合 24"/>
            <p:cNvGrpSpPr/>
            <p:nvPr/>
          </p:nvGrpSpPr>
          <p:grpSpPr>
            <a:xfrm>
              <a:off x="193" y="680"/>
              <a:ext cx="1334" cy="1210"/>
              <a:chOff x="5847680" y="1619467"/>
              <a:chExt cx="581207" cy="527780"/>
            </a:xfrm>
          </p:grpSpPr>
          <p:sp>
            <p:nvSpPr>
              <p:cNvPr id="424" name="椭圆 26"/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charset="0"/>
                  <a:ea typeface="等线" panose="02010600030101010101" pitchFamily="2" charset="-122"/>
                  <a:cs typeface="Calibri" panose="020F0502020204030204" charset="0"/>
                </a:endParaRPr>
              </a:p>
            </p:txBody>
          </p:sp>
          <p:sp>
            <p:nvSpPr>
              <p:cNvPr id="425" name="文本框 27"/>
              <p:cNvSpPr txBox="1"/>
              <p:nvPr/>
            </p:nvSpPr>
            <p:spPr>
              <a:xfrm>
                <a:off x="5847680" y="1619467"/>
                <a:ext cx="581207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charset="0"/>
                    <a:ea typeface="Source Han Sans CN Medium" panose="020B0600000000000000" pitchFamily="34" charset="-122"/>
                    <a:cs typeface="Calibri" panose="020F0502020204030204" charset="0"/>
                  </a:rPr>
                  <a:t>3</a:t>
                </a:r>
              </a:p>
            </p:txBody>
          </p:sp>
        </p:grpSp>
      </p:grpSp>
      <p:pic>
        <p:nvPicPr>
          <p:cNvPr id="56" name="图片 3" descr="图片包含 物体&#10;&#10;描述已自动生成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0715" y="-849630"/>
            <a:ext cx="3448685" cy="344868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527FD31-3B4D-409B-8BA8-AAB284C4F7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450" y="1933575"/>
            <a:ext cx="5718947" cy="3286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6800E7-D04F-4FC3-8707-4DE7AD2EED5D}"/>
              </a:ext>
            </a:extLst>
          </p:cNvPr>
          <p:cNvSpPr txBox="1"/>
          <p:nvPr/>
        </p:nvSpPr>
        <p:spPr>
          <a:xfrm>
            <a:off x="6324600" y="2609850"/>
            <a:ext cx="548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gồm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4 ô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vuông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gồm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4 ô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vuông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</a:p>
          <a:p>
            <a:pPr algn="just"/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Vậy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bằng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nhau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6CA799-0844-49D5-88B9-02D03CBF068D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4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图片包含 雨, 自然, 室内&#10;&#10;描述已自动生成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06" b="4914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5196" y="4447382"/>
            <a:ext cx="4500000" cy="2500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2020" y="0"/>
            <a:ext cx="6953885" cy="6302375"/>
          </a:xfrm>
          <a:prstGeom prst="rect">
            <a:avLst/>
          </a:prstGeom>
        </p:spPr>
      </p:pic>
      <p:pic>
        <p:nvPicPr>
          <p:cNvPr id="4" name="图片 1" descr="图片包含 雨, 自然, 室内&#10;&#10;描述已自动生成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06" r="89667" b="49147"/>
          <a:stretch>
            <a:fillRect/>
          </a:stretch>
        </p:blipFill>
        <p:spPr>
          <a:xfrm>
            <a:off x="0" y="635"/>
            <a:ext cx="125984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8F89318-B073-4D1B-9AD3-EB24ABDD44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4626" y="2199885"/>
            <a:ext cx="5139373" cy="251786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931C941-A3A6-4BB8-020C-969624369188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5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318</Words>
  <Application>Microsoft Office PowerPoint</Application>
  <PresentationFormat>Widescreen</PresentationFormat>
  <Paragraphs>28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等线</vt:lpstr>
      <vt:lpstr>Arial</vt:lpstr>
      <vt:lpstr>Calibri</vt:lpstr>
      <vt:lpstr>HP001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46</cp:revision>
  <dcterms:created xsi:type="dcterms:W3CDTF">2022-10-23T11:38:38Z</dcterms:created>
  <dcterms:modified xsi:type="dcterms:W3CDTF">2025-02-10T05:34:52Z</dcterms:modified>
</cp:coreProperties>
</file>