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350" r:id="rId3"/>
    <p:sldId id="666" r:id="rId4"/>
    <p:sldId id="260" r:id="rId5"/>
    <p:sldId id="344" r:id="rId6"/>
    <p:sldId id="341" r:id="rId7"/>
  </p:sldIdLst>
  <p:sldSz cx="12161838" cy="6858000"/>
  <p:notesSz cx="6858000" cy="9144000"/>
  <p:embeddedFontLst>
    <p:embeddedFont>
      <p:font typeface="Anaheim" panose="020B0604020202020204" charset="0"/>
      <p:regular r:id="rId9"/>
    </p:embeddedFont>
    <p:embeddedFont>
      <p:font typeface="Annie Use Your Telescope" panose="020B0604020202020204" charset="0"/>
      <p:regular r:id="rId10"/>
    </p:embeddedFont>
    <p:embeddedFont>
      <p:font typeface="Arial-Rounded" panose="020B0500000000000000" charset="0"/>
      <p:regular r:id="rId11"/>
    </p:embeddedFont>
    <p:embeddedFont>
      <p:font typeface="Barlow Condensed" panose="00000506000000000000" pitchFamily="2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Exo" panose="020B0604020202020204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668"/>
    <a:srgbClr val="E3B77A"/>
    <a:srgbClr val="FFFAC2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845" autoAdjust="0"/>
  </p:normalViewPr>
  <p:slideViewPr>
    <p:cSldViewPr snapToGrid="0">
      <p:cViewPr varScale="1">
        <p:scale>
          <a:sx n="64" d="100"/>
          <a:sy n="64" d="100"/>
        </p:scale>
        <p:origin x="840" y="6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3462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đề để ra đáp án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2939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2">
              <a:defRPr/>
            </a:pPr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 defTabSz="457082"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5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2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3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5937" y="6033"/>
            <a:ext cx="12307477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212" y="122634"/>
            <a:ext cx="11884074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259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51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59" r:id="rId7"/>
    <p:sldLayoutId id="2147483664" r:id="rId8"/>
    <p:sldLayoutId id="2147483680" r:id="rId9"/>
    <p:sldLayoutId id="2147483681" r:id="rId10"/>
    <p:sldLayoutId id="2147483685" r:id="rId11"/>
    <p:sldLayoutId id="2147483686" r:id="rId12"/>
    <p:sldLayoutId id="21474836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52059" y="1444957"/>
            <a:ext cx="9089880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200" dirty="0">
                <a:latin typeface="Times New Roman" pitchFamily="18" charset="0"/>
                <a:cs typeface="Times New Roman" pitchFamily="18" charset="0"/>
              </a:rPr>
              <a:t>CHỦ ĐỀ 5: MỘT SỐ ĐƠN VỊ ĐO ĐỘ DÀI, KHỐI LƯỢNG, DUNG TÍCH, NHIỆT ĐỘ</a:t>
            </a:r>
            <a:endParaRPr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6" name="Google Shape;1616;p39"/>
          <p:cNvSpPr txBox="1">
            <a:spLocks noGrp="1"/>
          </p:cNvSpPr>
          <p:nvPr>
            <p:ph type="subTitle" idx="1"/>
          </p:nvPr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SGK/85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35979" y="2956236"/>
            <a:ext cx="9089880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30: MI - LI – MÉT (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vi-VN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13068-57B5-5DFC-FD58-8E0A1EE8DC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48" y="2020"/>
            <a:ext cx="1474755" cy="737377"/>
          </a:xfrm>
          <a:prstGeom prst="rect">
            <a:avLst/>
          </a:prstGeom>
        </p:spPr>
      </p:pic>
      <p:sp>
        <p:nvSpPr>
          <p:cNvPr id="3" name="Google Shape;4364;p3">
            <a:extLst>
              <a:ext uri="{FF2B5EF4-FFF2-40B4-BE49-F238E27FC236}">
                <a16:creationId xmlns:a16="http://schemas.microsoft.com/office/drawing/2014/main" id="{9A134E29-16B4-1858-7840-395A362B20EF}"/>
              </a:ext>
            </a:extLst>
          </p:cNvPr>
          <p:cNvSpPr txBox="1"/>
          <p:nvPr/>
        </p:nvSpPr>
        <p:spPr>
          <a:xfrm>
            <a:off x="1689411" y="171710"/>
            <a:ext cx="43915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r>
              <a:rPr lang="en-US" sz="2800" b="1" dirty="0">
                <a:solidFill>
                  <a:schemeClr val="dk1"/>
                </a:solidFill>
              </a:rPr>
              <a:t> – li - </a:t>
            </a:r>
            <a:r>
              <a:rPr lang="en-US" sz="2800" b="1" dirty="0" err="1">
                <a:solidFill>
                  <a:schemeClr val="dk1"/>
                </a:solidFill>
              </a:rPr>
              <a:t>mét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5DA91-ECE2-8D0D-A1AD-57A763D59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2520" y="1510978"/>
            <a:ext cx="3178978" cy="3052648"/>
          </a:xfrm>
          <a:prstGeom prst="rect">
            <a:avLst/>
          </a:prstGeom>
        </p:spPr>
      </p:pic>
      <p:sp>
        <p:nvSpPr>
          <p:cNvPr id="6" name="Google Shape;4363;p3">
            <a:extLst>
              <a:ext uri="{FF2B5EF4-FFF2-40B4-BE49-F238E27FC236}">
                <a16:creationId xmlns:a16="http://schemas.microsoft.com/office/drawing/2014/main" id="{F923DDB9-3FCC-8179-AFF4-328D8FD95667}"/>
              </a:ext>
            </a:extLst>
          </p:cNvPr>
          <p:cNvSpPr/>
          <p:nvPr/>
        </p:nvSpPr>
        <p:spPr>
          <a:xfrm>
            <a:off x="1118794" y="3510139"/>
            <a:ext cx="8707196" cy="29414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400" dirty="0"/>
          </a:p>
        </p:txBody>
      </p:sp>
      <p:sp>
        <p:nvSpPr>
          <p:cNvPr id="7" name="Google Shape;4364;p3">
            <a:extLst>
              <a:ext uri="{FF2B5EF4-FFF2-40B4-BE49-F238E27FC236}">
                <a16:creationId xmlns:a16="http://schemas.microsoft.com/office/drawing/2014/main" id="{3A7733B1-F0C0-FA03-6C65-8E4139C5CCF3}"/>
              </a:ext>
            </a:extLst>
          </p:cNvPr>
          <p:cNvSpPr txBox="1"/>
          <p:nvPr/>
        </p:nvSpPr>
        <p:spPr>
          <a:xfrm>
            <a:off x="1300442" y="3504563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lvl="0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vi-VN" sz="3600" dirty="0">
                <a:solidFill>
                  <a:srgbClr val="FF0000"/>
                </a:solidFill>
              </a:rPr>
              <a:t>Mi - li - mét </a:t>
            </a:r>
            <a:r>
              <a:rPr lang="vi-VN" sz="3600" dirty="0">
                <a:solidFill>
                  <a:schemeClr val="dk1"/>
                </a:solidFill>
              </a:rPr>
              <a:t>là một đơn vị đo độ dài.</a:t>
            </a:r>
            <a:endParaRPr lang="vi-VN" sz="2400" dirty="0"/>
          </a:p>
        </p:txBody>
      </p:sp>
      <p:sp>
        <p:nvSpPr>
          <p:cNvPr id="8" name="Google Shape;4364;p3">
            <a:extLst>
              <a:ext uri="{FF2B5EF4-FFF2-40B4-BE49-F238E27FC236}">
                <a16:creationId xmlns:a16="http://schemas.microsoft.com/office/drawing/2014/main" id="{9A82F389-8308-EBE8-60E8-328DF242AE3C}"/>
              </a:ext>
            </a:extLst>
          </p:cNvPr>
          <p:cNvSpPr txBox="1"/>
          <p:nvPr/>
        </p:nvSpPr>
        <p:spPr>
          <a:xfrm>
            <a:off x="1300442" y="4423733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it-IT" sz="3600" dirty="0">
                <a:solidFill>
                  <a:srgbClr val="FF0000"/>
                </a:solidFill>
              </a:rPr>
              <a:t>Mi </a:t>
            </a:r>
            <a:r>
              <a:rPr lang="vi-VN" sz="3600" dirty="0">
                <a:solidFill>
                  <a:srgbClr val="FF0000"/>
                </a:solidFill>
              </a:rPr>
              <a:t>-</a:t>
            </a:r>
            <a:r>
              <a:rPr lang="it-IT" sz="3600" dirty="0">
                <a:solidFill>
                  <a:srgbClr val="FF0000"/>
                </a:solidFill>
              </a:rPr>
              <a:t> li - mét </a:t>
            </a:r>
            <a:r>
              <a:rPr lang="it-IT" sz="3600">
                <a:solidFill>
                  <a:schemeClr val="dk1"/>
                </a:solidFill>
              </a:rPr>
              <a:t>viết tắt là </a:t>
            </a:r>
            <a:r>
              <a:rPr lang="it-IT" sz="3600" b="1" dirty="0">
                <a:solidFill>
                  <a:srgbClr val="FF0000"/>
                </a:solidFill>
              </a:rPr>
              <a:t>mm</a:t>
            </a:r>
            <a:r>
              <a:rPr lang="it-IT" sz="3600" dirty="0">
                <a:solidFill>
                  <a:schemeClr val="dk1"/>
                </a:solidFill>
              </a:rPr>
              <a:t>.</a:t>
            </a:r>
            <a:endParaRPr lang="it-IT" sz="2400" dirty="0"/>
          </a:p>
        </p:txBody>
      </p:sp>
      <p:sp>
        <p:nvSpPr>
          <p:cNvPr id="9" name="Google Shape;4364;p3">
            <a:extLst>
              <a:ext uri="{FF2B5EF4-FFF2-40B4-BE49-F238E27FC236}">
                <a16:creationId xmlns:a16="http://schemas.microsoft.com/office/drawing/2014/main" id="{F0B5EA3F-B451-A9BA-A4ED-5340A1E2200C}"/>
              </a:ext>
            </a:extLst>
          </p:cNvPr>
          <p:cNvSpPr txBox="1"/>
          <p:nvPr/>
        </p:nvSpPr>
        <p:spPr>
          <a:xfrm>
            <a:off x="1300442" y="5334154"/>
            <a:ext cx="83439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74688" lvl="0" indent="-3175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fi-FI" sz="3600" b="1" dirty="0">
                <a:solidFill>
                  <a:srgbClr val="00B050"/>
                </a:solidFill>
              </a:rPr>
              <a:t>1 cm = 10 mm</a:t>
            </a:r>
            <a:r>
              <a:rPr lang="fi-FI" sz="3600" dirty="0">
                <a:solidFill>
                  <a:schemeClr val="dk1"/>
                </a:solidFill>
              </a:rPr>
              <a:t>; </a:t>
            </a:r>
            <a:r>
              <a:rPr lang="fi-FI" sz="3600" b="1" dirty="0">
                <a:solidFill>
                  <a:srgbClr val="00B0F0"/>
                </a:solidFill>
              </a:rPr>
              <a:t>1m = 1000 mm</a:t>
            </a:r>
            <a:r>
              <a:rPr lang="fi-FI" sz="3600" dirty="0">
                <a:solidFill>
                  <a:schemeClr val="dk1"/>
                </a:solidFill>
              </a:rPr>
              <a:t>.</a:t>
            </a:r>
            <a:endParaRPr lang="fi-FI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B3195E-1FB8-16B4-E0AB-F3993DC775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6391" r="-22"/>
          <a:stretch/>
        </p:blipFill>
        <p:spPr>
          <a:xfrm>
            <a:off x="1118794" y="1179714"/>
            <a:ext cx="7174485" cy="10760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26DB76-5525-2690-B836-637A8182DB7E}"/>
              </a:ext>
            </a:extLst>
          </p:cNvPr>
          <p:cNvSpPr/>
          <p:nvPr/>
        </p:nvSpPr>
        <p:spPr>
          <a:xfrm>
            <a:off x="1895708" y="1029962"/>
            <a:ext cx="769434" cy="740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CDF14D-8DC6-EBDC-AD02-E100F56D2F57}"/>
              </a:ext>
            </a:extLst>
          </p:cNvPr>
          <p:cNvSpPr/>
          <p:nvPr/>
        </p:nvSpPr>
        <p:spPr>
          <a:xfrm>
            <a:off x="1813627" y="615596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cm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3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6CC7BD2-84F2-EAC4-E6B1-B91550099F80}"/>
              </a:ext>
            </a:extLst>
          </p:cNvPr>
          <p:cNvGrpSpPr/>
          <p:nvPr/>
        </p:nvGrpSpPr>
        <p:grpSpPr>
          <a:xfrm>
            <a:off x="861967" y="711200"/>
            <a:ext cx="7686653" cy="909883"/>
            <a:chOff x="906178" y="518160"/>
            <a:chExt cx="7724827" cy="91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E4763389-2EE2-2F52-82B0-321B9EAF6BB1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88B1F1-0B9E-96FB-A3A7-F7E1E79AEEAE}"/>
                </a:ext>
              </a:extLst>
            </p:cNvPr>
            <p:cNvSpPr txBox="1"/>
            <p:nvPr/>
          </p:nvSpPr>
          <p:spPr>
            <a:xfrm>
              <a:off x="1692242" y="721160"/>
              <a:ext cx="6938763" cy="7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Số?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87FC8E0-CDBB-0AF7-B6BE-561E53A2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944" y="2117007"/>
            <a:ext cx="11209949" cy="26239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A69C77-AB6A-61E5-6408-0AB6232ADFC7}"/>
              </a:ext>
            </a:extLst>
          </p:cNvPr>
          <p:cNvGrpSpPr/>
          <p:nvPr/>
        </p:nvGrpSpPr>
        <p:grpSpPr>
          <a:xfrm>
            <a:off x="1577479" y="2393090"/>
            <a:ext cx="816369" cy="650848"/>
            <a:chOff x="1608475" y="2408588"/>
            <a:chExt cx="816369" cy="65084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754E423-D17B-ACA6-E36B-5658F8D76D49}"/>
                </a:ext>
              </a:extLst>
            </p:cNvPr>
            <p:cNvSpPr/>
            <p:nvPr/>
          </p:nvSpPr>
          <p:spPr>
            <a:xfrm>
              <a:off x="1683487" y="2408588"/>
              <a:ext cx="635351" cy="63535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41414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FB869F2-69E6-939E-D8E3-897A93C3F99E}"/>
                </a:ext>
              </a:extLst>
            </p:cNvPr>
            <p:cNvSpPr/>
            <p:nvPr/>
          </p:nvSpPr>
          <p:spPr>
            <a:xfrm>
              <a:off x="1608475" y="2424085"/>
              <a:ext cx="816369" cy="6353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67CCE0-468A-2CBF-1750-33417804E39E}"/>
              </a:ext>
            </a:extLst>
          </p:cNvPr>
          <p:cNvGrpSpPr/>
          <p:nvPr/>
        </p:nvGrpSpPr>
        <p:grpSpPr>
          <a:xfrm>
            <a:off x="7991194" y="2408587"/>
            <a:ext cx="816369" cy="650848"/>
            <a:chOff x="1608475" y="2408588"/>
            <a:chExt cx="816369" cy="65084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E15D4F-7F7A-5D5B-D428-41F443D92947}"/>
                </a:ext>
              </a:extLst>
            </p:cNvPr>
            <p:cNvSpPr/>
            <p:nvPr/>
          </p:nvSpPr>
          <p:spPr>
            <a:xfrm>
              <a:off x="1683487" y="2408588"/>
              <a:ext cx="635351" cy="63535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rgbClr val="414141"/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C10229D-4CEC-CB23-1ACC-DD5767283979}"/>
                </a:ext>
              </a:extLst>
            </p:cNvPr>
            <p:cNvSpPr/>
            <p:nvPr/>
          </p:nvSpPr>
          <p:spPr>
            <a:xfrm>
              <a:off x="1608475" y="2424085"/>
              <a:ext cx="816369" cy="63535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3B4F7AA-F289-DDE8-E962-F2E53FCD86BB}"/>
              </a:ext>
            </a:extLst>
          </p:cNvPr>
          <p:cNvSpPr txBox="1"/>
          <p:nvPr/>
        </p:nvSpPr>
        <p:spPr>
          <a:xfrm>
            <a:off x="1316907" y="4724003"/>
            <a:ext cx="378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</a:rPr>
              <a:t>1 cm = 10 mm </a:t>
            </a:r>
          </a:p>
          <a:p>
            <a:pPr algn="just"/>
            <a:r>
              <a:rPr lang="en-US" sz="3600" dirty="0">
                <a:solidFill>
                  <a:srgbClr val="C00000"/>
                </a:solidFill>
              </a:rPr>
              <a:t>2 cm = 20 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A2DE6-1953-67FE-6CDD-0E781F918EA3}"/>
              </a:ext>
            </a:extLst>
          </p:cNvPr>
          <p:cNvSpPr txBox="1"/>
          <p:nvPr/>
        </p:nvSpPr>
        <p:spPr>
          <a:xfrm>
            <a:off x="7467151" y="4724002"/>
            <a:ext cx="378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</a:rPr>
              <a:t>1 cm = 10 mm </a:t>
            </a:r>
          </a:p>
          <a:p>
            <a:pPr algn="just"/>
            <a:r>
              <a:rPr lang="en-US" sz="3600" dirty="0">
                <a:solidFill>
                  <a:srgbClr val="C00000"/>
                </a:solidFill>
              </a:rPr>
              <a:t>3 cm = 30 mm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052B9F0-175D-9DD3-77A8-258529F90D6C}"/>
              </a:ext>
            </a:extLst>
          </p:cNvPr>
          <p:cNvSpPr/>
          <p:nvPr/>
        </p:nvSpPr>
        <p:spPr>
          <a:xfrm>
            <a:off x="8216419" y="779500"/>
            <a:ext cx="3038349" cy="1023243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SGK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760676" y="466635"/>
            <a:ext cx="2072669" cy="675638"/>
            <a:chOff x="1183343" y="1464304"/>
            <a:chExt cx="1890378" cy="675638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1268958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 sz="240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lt1"/>
                  </a:solidFill>
                </a:rPr>
                <a:t>2</a:t>
              </a:r>
              <a:endParaRPr sz="2000" dirty="0"/>
            </a:p>
          </p:txBody>
        </p:sp>
      </p:grpSp>
      <p:grpSp>
        <p:nvGrpSpPr>
          <p:cNvPr id="23" name="Google Shape;4392;p6">
            <a:extLst>
              <a:ext uri="{FF2B5EF4-FFF2-40B4-BE49-F238E27FC236}">
                <a16:creationId xmlns:a16="http://schemas.microsoft.com/office/drawing/2014/main" id="{2B5DB04C-CB88-4B1D-893F-E49C4637719A}"/>
              </a:ext>
            </a:extLst>
          </p:cNvPr>
          <p:cNvGrpSpPr/>
          <p:nvPr/>
        </p:nvGrpSpPr>
        <p:grpSpPr>
          <a:xfrm>
            <a:off x="1127760" y="2455679"/>
            <a:ext cx="14861397" cy="2062063"/>
            <a:chOff x="2020665" y="1880109"/>
            <a:chExt cx="14861397" cy="2062063"/>
          </a:xfrm>
        </p:grpSpPr>
        <p:sp>
          <p:nvSpPr>
            <p:cNvPr id="24" name="Google Shape;4393;p6">
              <a:extLst>
                <a:ext uri="{FF2B5EF4-FFF2-40B4-BE49-F238E27FC236}">
                  <a16:creationId xmlns:a16="http://schemas.microsoft.com/office/drawing/2014/main" id="{BD3EA727-B494-4E87-86DA-3C67E654AE68}"/>
                </a:ext>
              </a:extLst>
            </p:cNvPr>
            <p:cNvSpPr txBox="1"/>
            <p:nvPr/>
          </p:nvSpPr>
          <p:spPr>
            <a:xfrm>
              <a:off x="2020665" y="1880109"/>
              <a:ext cx="14861397" cy="20620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</a:t>
              </a:r>
              <a:r>
                <a:rPr lang="en-US" sz="3200" dirty="0">
                  <a:solidFill>
                    <a:schemeClr val="dk1"/>
                  </a:solidFill>
                </a:rPr>
                <a:t>cm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        mm;   10 mm =        </a:t>
              </a:r>
              <a:r>
                <a:rPr lang="en-US" sz="3200" dirty="0">
                  <a:solidFill>
                    <a:schemeClr val="dk1"/>
                  </a:solidFill>
                </a:rPr>
                <a:t>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m; 	</a:t>
              </a:r>
              <a:r>
                <a:rPr lang="en-US" sz="3200" dirty="0">
                  <a:solidFill>
                    <a:schemeClr val="dk1"/>
                  </a:solidFill>
                </a:rPr>
                <a:t>6 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         mm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</a:rPr>
                <a:t>1 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          mm;    1000 mm =        </a:t>
              </a:r>
              <a:r>
                <a:rPr lang="en-US" sz="3200" dirty="0">
                  <a:solidFill>
                    <a:schemeClr val="dk1"/>
                  </a:solidFill>
                </a:rPr>
                <a:t>m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; 	</a:t>
              </a:r>
              <a:r>
                <a:rPr lang="en-US" sz="3200" dirty="0">
                  <a:solidFill>
                    <a:schemeClr val="dk1"/>
                  </a:solidFill>
                </a:rPr>
                <a:t>2 c</a:t>
              </a: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=          mm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94;p6">
              <a:extLst>
                <a:ext uri="{FF2B5EF4-FFF2-40B4-BE49-F238E27FC236}">
                  <a16:creationId xmlns:a16="http://schemas.microsoft.com/office/drawing/2014/main" id="{4E06F81B-DF32-4F9D-999B-062ED73AD464}"/>
                </a:ext>
              </a:extLst>
            </p:cNvPr>
            <p:cNvSpPr/>
            <p:nvPr/>
          </p:nvSpPr>
          <p:spPr>
            <a:xfrm>
              <a:off x="3528328" y="216749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26" name="Google Shape;4395;p6">
              <a:extLst>
                <a:ext uri="{FF2B5EF4-FFF2-40B4-BE49-F238E27FC236}">
                  <a16:creationId xmlns:a16="http://schemas.microsoft.com/office/drawing/2014/main" id="{B15B3A0C-0593-4706-8EF6-4ED3604C3F03}"/>
                </a:ext>
              </a:extLst>
            </p:cNvPr>
            <p:cNvSpPr/>
            <p:nvPr/>
          </p:nvSpPr>
          <p:spPr>
            <a:xfrm>
              <a:off x="3144660" y="3186143"/>
              <a:ext cx="116318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100</a:t>
              </a:r>
              <a:r>
                <a:rPr lang="en-US" sz="32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7" name="Google Shape;4396;p6">
              <a:extLst>
                <a:ext uri="{FF2B5EF4-FFF2-40B4-BE49-F238E27FC236}">
                  <a16:creationId xmlns:a16="http://schemas.microsoft.com/office/drawing/2014/main" id="{D9CC7FE8-6AC6-44FE-B35C-F50E5980270D}"/>
                </a:ext>
              </a:extLst>
            </p:cNvPr>
            <p:cNvSpPr/>
            <p:nvPr/>
          </p:nvSpPr>
          <p:spPr>
            <a:xfrm>
              <a:off x="7144936" y="2167490"/>
              <a:ext cx="767086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8" name="Google Shape;4397;p6">
              <a:extLst>
                <a:ext uri="{FF2B5EF4-FFF2-40B4-BE49-F238E27FC236}">
                  <a16:creationId xmlns:a16="http://schemas.microsoft.com/office/drawing/2014/main" id="{82D78F18-748A-482D-B936-CA4F79EC2FBE}"/>
                </a:ext>
              </a:extLst>
            </p:cNvPr>
            <p:cNvSpPr/>
            <p:nvPr/>
          </p:nvSpPr>
          <p:spPr>
            <a:xfrm>
              <a:off x="7766145" y="3180868"/>
              <a:ext cx="608628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1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29" name="Google Shape;4398;p6">
              <a:extLst>
                <a:ext uri="{FF2B5EF4-FFF2-40B4-BE49-F238E27FC236}">
                  <a16:creationId xmlns:a16="http://schemas.microsoft.com/office/drawing/2014/main" id="{2BD9201F-928B-43F9-B1A4-12F1C2217F19}"/>
                </a:ext>
              </a:extLst>
            </p:cNvPr>
            <p:cNvSpPr/>
            <p:nvPr/>
          </p:nvSpPr>
          <p:spPr>
            <a:xfrm>
              <a:off x="10792088" y="2167490"/>
              <a:ext cx="81211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60</a:t>
              </a:r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42" name="Google Shape;4399;p6">
              <a:extLst>
                <a:ext uri="{FF2B5EF4-FFF2-40B4-BE49-F238E27FC236}">
                  <a16:creationId xmlns:a16="http://schemas.microsoft.com/office/drawing/2014/main" id="{EF33B9EC-E0E7-419A-A40D-15EF41EC8DBB}"/>
                </a:ext>
              </a:extLst>
            </p:cNvPr>
            <p:cNvSpPr/>
            <p:nvPr/>
          </p:nvSpPr>
          <p:spPr>
            <a:xfrm>
              <a:off x="10792088" y="3186143"/>
              <a:ext cx="707857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20</a:t>
              </a:r>
              <a:endParaRPr dirty="0">
                <a:solidFill>
                  <a:srgbClr val="C0000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CAAF9C-E373-488C-8B5F-85F2CB7B5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41" y="2688562"/>
            <a:ext cx="765250" cy="775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0B5B1-8708-4442-A28C-C4E7077DF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995" y="3727694"/>
            <a:ext cx="1097387" cy="79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6437EA-3DFF-4857-A5D0-11BA6C978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0" y="2660244"/>
            <a:ext cx="911225" cy="928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E7DA5-47F8-4589-9DC9-BB165DA55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663" y="2688562"/>
            <a:ext cx="779514" cy="7879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CA164A-883B-4E2E-8BEC-7A3BFB6047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3240" y="3680673"/>
            <a:ext cx="831791" cy="92874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7014A7F-DF7A-4C96-9428-6AD8B91EAE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10168" y="3588993"/>
            <a:ext cx="916366" cy="92874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AD14C8AB-2650-057B-4D78-51AEAF213C04}"/>
              </a:ext>
            </a:extLst>
          </p:cNvPr>
          <p:cNvSpPr/>
          <p:nvPr/>
        </p:nvSpPr>
        <p:spPr>
          <a:xfrm>
            <a:off x="8216419" y="779500"/>
            <a:ext cx="3038349" cy="1023243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4387;p6">
            <a:extLst>
              <a:ext uri="{FF2B5EF4-FFF2-40B4-BE49-F238E27FC236}">
                <a16:creationId xmlns:a16="http://schemas.microsoft.com/office/drawing/2014/main" id="{4516B281-4526-418C-9CC6-A1928006F309}"/>
              </a:ext>
            </a:extLst>
          </p:cNvPr>
          <p:cNvSpPr txBox="1"/>
          <p:nvPr/>
        </p:nvSpPr>
        <p:spPr>
          <a:xfrm>
            <a:off x="3402751" y="4814742"/>
            <a:ext cx="13307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4387;p6">
            <a:extLst>
              <a:ext uri="{FF2B5EF4-FFF2-40B4-BE49-F238E27FC236}">
                <a16:creationId xmlns:a16="http://schemas.microsoft.com/office/drawing/2014/main" id="{02311131-26FC-431B-985A-E313191B759A}"/>
              </a:ext>
            </a:extLst>
          </p:cNvPr>
          <p:cNvSpPr txBox="1"/>
          <p:nvPr/>
        </p:nvSpPr>
        <p:spPr>
          <a:xfrm>
            <a:off x="2325065" y="5736857"/>
            <a:ext cx="909264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FBE4F5-5938-45BC-9C94-6FC1DC4AD03F}"/>
              </a:ext>
            </a:extLst>
          </p:cNvPr>
          <p:cNvSpPr/>
          <p:nvPr/>
        </p:nvSpPr>
        <p:spPr>
          <a:xfrm>
            <a:off x="4373880" y="4814742"/>
            <a:ext cx="2103120" cy="769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=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BEAEAF-4E37-4352-85A4-B17B5C0D34E1}"/>
              </a:ext>
            </a:extLst>
          </p:cNvPr>
          <p:cNvSpPr/>
          <p:nvPr/>
        </p:nvSpPr>
        <p:spPr>
          <a:xfrm>
            <a:off x="6621781" y="4753152"/>
            <a:ext cx="2194560" cy="7694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mm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80" b="100000" l="23967" r="91901">
                        <a14:foregroundMark x1="46777" y1="11504" x2="46777" y2="11504"/>
                        <a14:foregroundMark x1="46446" y1="28761" x2="46446" y2="28761"/>
                        <a14:foregroundMark x1="56198" y1="32301" x2="56198" y2="32301"/>
                        <a14:foregroundMark x1="57190" y1="9735" x2="57190" y2="9735"/>
                        <a14:foregroundMark x1="69421" y1="11504" x2="69421" y2="11504"/>
                        <a14:foregroundMark x1="68926" y1="31858" x2="68926" y2="31858"/>
                        <a14:foregroundMark x1="70909" y1="24779" x2="70909" y2="24779"/>
                        <a14:foregroundMark x1="74050" y1="26106" x2="74050" y2="26106"/>
                        <a14:foregroundMark x1="70744" y1="28761" x2="70744" y2="28761"/>
                        <a14:foregroundMark x1="47934" y1="10619" x2="68264" y2="10177"/>
                        <a14:foregroundMark x1="49091" y1="32301" x2="67107" y2="32301"/>
                        <a14:foregroundMark x1="49587" y1="24779" x2="49587" y2="24779"/>
                        <a14:foregroundMark x1="56198" y1="25221" x2="56198" y2="25221"/>
                        <a14:foregroundMark x1="57686" y1="25664" x2="57686" y2="25664"/>
                        <a14:foregroundMark x1="46281" y1="15487" x2="46281" y2="27434"/>
                        <a14:foregroundMark x1="70579" y1="14602" x2="70909" y2="24779"/>
                        <a14:foregroundMark x1="75702" y1="22566" x2="75702" y2="22566"/>
                        <a14:foregroundMark x1="80000" y1="27434" x2="80000" y2="27434"/>
                        <a14:foregroundMark x1="78512" y1="21681" x2="78512" y2="21681"/>
                        <a14:foregroundMark x1="80165" y1="22566" x2="80165" y2="22566"/>
                        <a14:foregroundMark x1="78512" y1="16814" x2="78512" y2="16814"/>
                        <a14:foregroundMark x1="80165" y1="17257" x2="80165" y2="17257"/>
                        <a14:foregroundMark x1="81653" y1="27876" x2="81653" y2="27876"/>
                        <a14:foregroundMark x1="80000" y1="34956" x2="80000" y2="34956"/>
                        <a14:foregroundMark x1="77521" y1="34071" x2="77521" y2="34071"/>
                        <a14:foregroundMark x1="75868" y1="30088" x2="75868" y2="30088"/>
                        <a14:foregroundMark x1="75041" y1="26991" x2="75041" y2="26991"/>
                        <a14:foregroundMark x1="72231" y1="32301" x2="72231" y2="32301"/>
                        <a14:foregroundMark x1="75537" y1="39823" x2="75537" y2="39823"/>
                        <a14:foregroundMark x1="78347" y1="39823" x2="78347" y2="39823"/>
                        <a14:foregroundMark x1="79669" y1="47345" x2="79669" y2="47345"/>
                        <a14:foregroundMark x1="78347" y1="48230" x2="78347" y2="48230"/>
                        <a14:foregroundMark x1="74215" y1="32301" x2="74215" y2="32301"/>
                        <a14:foregroundMark x1="65289" y1="24779" x2="65289" y2="24779"/>
                        <a14:foregroundMark x1="66446" y1="17257" x2="66446" y2="17257"/>
                        <a14:foregroundMark x1="67107" y1="15929" x2="67107" y2="15929"/>
                        <a14:foregroundMark x1="68264" y1="18142" x2="68264" y2="18142"/>
                        <a14:foregroundMark x1="56694" y1="27434" x2="56694" y2="27434"/>
                        <a14:foregroundMark x1="49421" y1="27434" x2="49421" y2="27434"/>
                        <a14:foregroundMark x1="56198" y1="65487" x2="56198" y2="65487"/>
                        <a14:foregroundMark x1="56694" y1="57522" x2="56694" y2="57522"/>
                        <a14:foregroundMark x1="58678" y1="55752" x2="58678" y2="55752"/>
                        <a14:foregroundMark x1="65124" y1="55310" x2="65124" y2="55310"/>
                        <a14:foregroundMark x1="73554" y1="55310" x2="73554" y2="55310"/>
                        <a14:foregroundMark x1="79835" y1="55752" x2="79835" y2="55752"/>
                        <a14:foregroundMark x1="81157" y1="62389" x2="81157" y2="62389"/>
                        <a14:foregroundMark x1="81157" y1="73894" x2="81157" y2="73894"/>
                        <a14:foregroundMark x1="79174" y1="78761" x2="79174" y2="78761"/>
                        <a14:foregroundMark x1="72727" y1="78761" x2="72727" y2="78761"/>
                        <a14:foregroundMark x1="66446" y1="78319" x2="66446" y2="78319"/>
                        <a14:foregroundMark x1="60661" y1="78319" x2="60661" y2="78319"/>
                        <a14:foregroundMark x1="57851" y1="77876" x2="57851" y2="77876"/>
                        <a14:foregroundMark x1="56529" y1="71681" x2="56529" y2="71681"/>
                        <a14:foregroundMark x1="59504" y1="55310" x2="79339" y2="56195"/>
                        <a14:foregroundMark x1="58512" y1="78761" x2="78678" y2="79204"/>
                        <a14:foregroundMark x1="79339" y1="63274" x2="79339" y2="63274"/>
                        <a14:foregroundMark x1="67273" y1="72124" x2="67273" y2="72124"/>
                        <a14:foregroundMark x1="77521" y1="64159" x2="77521" y2="6415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4418" t="7205" r="7933"/>
          <a:stretch/>
        </p:blipFill>
        <p:spPr>
          <a:xfrm>
            <a:off x="1947019" y="819241"/>
            <a:ext cx="8458200" cy="3933911"/>
          </a:xfrm>
          <a:prstGeom prst="rect">
            <a:avLst/>
          </a:prstGeom>
        </p:spPr>
      </p:pic>
      <p:sp>
        <p:nvSpPr>
          <p:cNvPr id="17" name="Rectangle: Rounded Corners 22">
            <a:extLst>
              <a:ext uri="{FF2B5EF4-FFF2-40B4-BE49-F238E27FC236}">
                <a16:creationId xmlns:a16="http://schemas.microsoft.com/office/drawing/2014/main" id="{20FBE4F5-5938-45BC-9C94-6FC1DC4AD03F}"/>
              </a:ext>
            </a:extLst>
          </p:cNvPr>
          <p:cNvSpPr/>
          <p:nvPr/>
        </p:nvSpPr>
        <p:spPr>
          <a:xfrm>
            <a:off x="6545581" y="4753152"/>
            <a:ext cx="2270760" cy="7694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mm </a:t>
            </a:r>
          </a:p>
        </p:txBody>
      </p:sp>
      <p:grpSp>
        <p:nvGrpSpPr>
          <p:cNvPr id="8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376617" y="319678"/>
            <a:ext cx="4356932" cy="614083"/>
            <a:chOff x="1183343" y="1464304"/>
            <a:chExt cx="4356932" cy="614083"/>
          </a:xfrm>
        </p:grpSpPr>
        <p:sp>
          <p:nvSpPr>
            <p:cNvPr id="9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2" y="1493652"/>
              <a:ext cx="3735513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Bạn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hơn</a:t>
              </a:r>
              <a:r>
                <a:rPr lang="en-US" sz="32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?</a:t>
              </a:r>
              <a:endParaRPr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0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2479962" y="1792595"/>
            <a:ext cx="6612120" cy="2343419"/>
          </a:xfrm>
          <a:prstGeom prst="rect">
            <a:avLst/>
          </a:prstGeom>
          <a:noFill/>
        </p:spPr>
        <p:txBody>
          <a:bodyPr wrap="square" lIns="91198" tIns="45606" rIns="91198" bIns="45606" rtlCol="0">
            <a:spAutoFit/>
          </a:bodyPr>
          <a:lstStyle/>
          <a:p>
            <a:pPr algn="ctr" defTabSz="911911">
              <a:defRPr/>
            </a:pP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731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15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7315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193</Words>
  <Application>Microsoft Office PowerPoint</Application>
  <PresentationFormat>Custom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Dekko</vt:lpstr>
      <vt:lpstr>Cambria</vt:lpstr>
      <vt:lpstr>Calibri</vt:lpstr>
      <vt:lpstr>Lato</vt:lpstr>
      <vt:lpstr>Boogaloo</vt:lpstr>
      <vt:lpstr>Arial-Rounded</vt:lpstr>
      <vt:lpstr>Annie Use Your Telescope</vt:lpstr>
      <vt:lpstr>RocknRoll One</vt:lpstr>
      <vt:lpstr>Times New Roman</vt:lpstr>
      <vt:lpstr>Barlow Condensed</vt:lpstr>
      <vt:lpstr>Open Sans</vt:lpstr>
      <vt:lpstr>Anaheim</vt:lpstr>
      <vt:lpstr>Barriecito</vt:lpstr>
      <vt:lpstr>Exo</vt:lpstr>
      <vt:lpstr>Math Subject for Middle School - 7th Grade: Ratio, Proportion and Percent by Slidesgo</vt:lpstr>
      <vt:lpstr>CHỦ ĐỀ 5: MỘT SỐ ĐƠN VỊ ĐO ĐỘ DÀI, KHỐI LƯỢNG, DUNG TÍCH, NHIỆT ĐỘ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112</cp:revision>
  <dcterms:modified xsi:type="dcterms:W3CDTF">2025-11-26T04:55:40Z</dcterms:modified>
</cp:coreProperties>
</file>