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78" r:id="rId2"/>
    <p:sldMasterId id="2147483835" r:id="rId3"/>
  </p:sldMasterIdLst>
  <p:notesMasterIdLst>
    <p:notesMasterId r:id="rId11"/>
  </p:notesMasterIdLst>
  <p:sldIdLst>
    <p:sldId id="291" r:id="rId4"/>
    <p:sldId id="294" r:id="rId5"/>
    <p:sldId id="295" r:id="rId6"/>
    <p:sldId id="2636" r:id="rId7"/>
    <p:sldId id="296" r:id="rId8"/>
    <p:sldId id="2637" r:id="rId9"/>
    <p:sldId id="277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CA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AB199-CB2A-4C5F-89FE-564DC471F798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3014D-4D2B-4667-8430-BD208717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24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2" indent="0" algn="ctr">
              <a:buNone/>
              <a:defRPr sz="2000"/>
            </a:lvl2pPr>
            <a:lvl3pPr marL="914263" indent="0" algn="ctr">
              <a:buNone/>
              <a:defRPr sz="1867"/>
            </a:lvl3pPr>
            <a:lvl4pPr marL="1371395" indent="0" algn="ctr">
              <a:buNone/>
              <a:defRPr sz="1600"/>
            </a:lvl4pPr>
            <a:lvl5pPr marL="1828526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8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8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6" y="365128"/>
            <a:ext cx="2628558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3" y="365128"/>
            <a:ext cx="7733293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06" y="274320"/>
            <a:ext cx="11357401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86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2788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5095" y="5202430"/>
            <a:ext cx="2065318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4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9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8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8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1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46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7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05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4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582" y="600200"/>
            <a:ext cx="8489295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5140" y="6217623"/>
            <a:ext cx="73150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29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4" y="982133"/>
            <a:ext cx="959994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111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210" y="-836612"/>
            <a:ext cx="13312629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0425" y="6021388"/>
            <a:ext cx="2399988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68792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245225"/>
            <a:ext cx="284443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245225"/>
            <a:ext cx="284443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5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3" y="1709742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3" y="4589466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8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564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137" y="5074920"/>
            <a:ext cx="10111948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Cick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137" y="5907023"/>
            <a:ext cx="10111948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138" y="6459786"/>
            <a:ext cx="2471949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3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5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74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50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49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17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94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44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18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2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8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0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582" y="600200"/>
            <a:ext cx="8489295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5140" y="6217623"/>
            <a:ext cx="73150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4" y="982133"/>
            <a:ext cx="959994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20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6881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210" y="-836612"/>
            <a:ext cx="13312629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0425" y="6021388"/>
            <a:ext cx="2399988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8752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245225"/>
            <a:ext cx="284443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245225"/>
            <a:ext cx="284443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5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56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137" y="5074920"/>
            <a:ext cx="10111948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Cick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137" y="5907023"/>
            <a:ext cx="10111948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138" y="6459786"/>
            <a:ext cx="2471949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67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67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6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9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2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67"/>
            </a:lvl2pPr>
            <a:lvl3pPr marL="914263" indent="0">
              <a:buNone/>
              <a:defRPr sz="1200"/>
            </a:lvl3pPr>
            <a:lvl4pPr marL="1371395" indent="0">
              <a:buNone/>
              <a:defRPr sz="1067"/>
            </a:lvl4pPr>
            <a:lvl5pPr marL="1828526" indent="0">
              <a:buNone/>
              <a:defRPr sz="1067"/>
            </a:lvl5pPr>
            <a:lvl6pPr marL="2285657" indent="0">
              <a:buNone/>
              <a:defRPr sz="1067"/>
            </a:lvl6pPr>
            <a:lvl7pPr marL="2742788" indent="0">
              <a:buNone/>
              <a:defRPr sz="1067"/>
            </a:lvl7pPr>
            <a:lvl8pPr marL="3199920" indent="0">
              <a:buNone/>
              <a:defRPr sz="1067"/>
            </a:lvl8pPr>
            <a:lvl9pPr marL="3657052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9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6" indent="0">
              <a:buNone/>
              <a:defRPr sz="2000"/>
            </a:lvl5pPr>
            <a:lvl6pPr marL="2285657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2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67"/>
            </a:lvl2pPr>
            <a:lvl3pPr marL="914263" indent="0">
              <a:buNone/>
              <a:defRPr sz="1200"/>
            </a:lvl3pPr>
            <a:lvl4pPr marL="1371395" indent="0">
              <a:buNone/>
              <a:defRPr sz="1067"/>
            </a:lvl4pPr>
            <a:lvl5pPr marL="1828526" indent="0">
              <a:buNone/>
              <a:defRPr sz="1067"/>
            </a:lvl5pPr>
            <a:lvl6pPr marL="2285657" indent="0">
              <a:buNone/>
              <a:defRPr sz="1067"/>
            </a:lvl6pPr>
            <a:lvl7pPr marL="2742788" indent="0">
              <a:buNone/>
              <a:defRPr sz="1067"/>
            </a:lvl7pPr>
            <a:lvl8pPr marL="3199920" indent="0">
              <a:buNone/>
              <a:defRPr sz="1067"/>
            </a:lvl8pPr>
            <a:lvl9pPr marL="3657052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5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3"/>
            <a:ext cx="2742843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3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3"/>
              <a:t>2025/11/20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3"/>
            <a:ext cx="411426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3"/>
            <a:ext cx="2742843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3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1" r:id="rId13"/>
  </p:sldLayoutIdLst>
  <p:txStyles>
    <p:titleStyle>
      <a:lvl1pPr algn="l" defTabSz="9142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6" indent="-228566" algn="l" defTabSz="9142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2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3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" y="0"/>
            <a:ext cx="12333269" cy="69723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047" t="17829"/>
          <a:stretch>
            <a:fillRect/>
          </a:stretch>
        </p:blipFill>
        <p:spPr>
          <a:xfrm>
            <a:off x="-728984" y="-683580"/>
            <a:ext cx="1457968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" y="0"/>
            <a:ext cx="12333269" cy="69723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047" t="17829"/>
          <a:stretch>
            <a:fillRect/>
          </a:stretch>
        </p:blipFill>
        <p:spPr>
          <a:xfrm>
            <a:off x="-728984" y="-683580"/>
            <a:ext cx="1457968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39663" y="2502021"/>
            <a:ext cx="2447606" cy="43491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4664" y="690831"/>
            <a:ext cx="5790446" cy="10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999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622" y="2069156"/>
            <a:ext cx="10945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8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Luyện tập – tr. 80)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9666" y="155434"/>
            <a:ext cx="798886" cy="75041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2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86299" y="1644629"/>
            <a:ext cx="7848871" cy="1664371"/>
            <a:chOff x="1473693" y="945341"/>
            <a:chExt cx="5450891" cy="1105401"/>
          </a:xfrm>
        </p:grpSpPr>
        <p:sp>
          <p:nvSpPr>
            <p:cNvPr id="5" name="Rounded Rectangle 4"/>
            <p:cNvSpPr/>
            <p:nvPr/>
          </p:nvSpPr>
          <p:spPr>
            <a:xfrm>
              <a:off x="1473693" y="1278384"/>
              <a:ext cx="905523" cy="7723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600" dirty="0">
                  <a:solidFill>
                    <a:srgbClr val="002060"/>
                  </a:solidFill>
                </a:rPr>
                <a:t>14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379216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746377" y="1278384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651900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019061" y="1278384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4973" y="961183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Gấp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7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0229" y="945341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Giảm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2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18742" y="3617399"/>
            <a:ext cx="7848871" cy="1683809"/>
            <a:chOff x="1473693" y="949122"/>
            <a:chExt cx="5450891" cy="1118311"/>
          </a:xfrm>
        </p:grpSpPr>
        <p:sp>
          <p:nvSpPr>
            <p:cNvPr id="18" name="Rounded Rectangle 17"/>
            <p:cNvSpPr/>
            <p:nvPr/>
          </p:nvSpPr>
          <p:spPr>
            <a:xfrm>
              <a:off x="1473693" y="1278384"/>
              <a:ext cx="905523" cy="7723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600" dirty="0">
                  <a:solidFill>
                    <a:srgbClr val="002060"/>
                  </a:solidFill>
                </a:rPr>
                <a:t>52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379216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3746377" y="1278384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651900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6019061" y="1295075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4726" y="949122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Giảm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4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39063" y="951175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Gấp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3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038552" y="195378"/>
            <a:ext cx="1136194" cy="670528"/>
          </a:xfrm>
          <a:prstGeom prst="roundRect">
            <a:avLst/>
          </a:prstGeom>
          <a:solidFill>
            <a:srgbClr val="FFC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</a:rPr>
              <a:t>Số</a:t>
            </a:r>
            <a:r>
              <a:rPr lang="en-GB" sz="3200" dirty="0">
                <a:solidFill>
                  <a:srgbClr val="002060"/>
                </a:solidFill>
              </a:rPr>
              <a:t>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55089" y="2146083"/>
            <a:ext cx="1340031" cy="119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98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439634" y="2146083"/>
            <a:ext cx="1299240" cy="1162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49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95880" y="4085934"/>
            <a:ext cx="1303885" cy="119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68373" y="4150512"/>
            <a:ext cx="1303885" cy="1150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39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28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73" y="155435"/>
            <a:ext cx="11193123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    </a:t>
            </a:r>
            <a:r>
              <a:rPr lang="vi-VN" sz="2800" dirty="0">
                <a:solidFill>
                  <a:prstClr val="black"/>
                </a:solidFill>
              </a:rPr>
              <a:t>Rô-bốt có 30 đồng vàng. Khi đi qua mỗi ngã rẽ (như hình vẽ), số đồng vàng của Rô-bốt sẽ thay đổi theo phép tính ghi ở con đường Rô-bốt sẽ đi qua. Tìm đường đi để Rô-bốt có 40 đồng vàng?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0CF3E8-968D-AB46-0E83-AB755363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0" y="1700808"/>
            <a:ext cx="85928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8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73" y="155435"/>
            <a:ext cx="11193123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  <a:cs typeface="+mn-cs"/>
              </a:rPr>
              <a:t>Rô-bốt có 30 đồng vàng. Khi đi qua mỗi ngã rẽ (như hình vẽ), số đồng vàng của Rô-bốt sẽ thay đổi theo phép tính ghi ở con đường Rô-bốt sẽ đi qua. Tìm đường đi để Rô-bốt có 40 đồng vàng?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微软雅黑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0CF3E8-968D-AB46-0E83-AB755363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16" y="2165991"/>
            <a:ext cx="1052623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7">
            <a:extLst>
              <a:ext uri="{FF2B5EF4-FFF2-40B4-BE49-F238E27FC236}">
                <a16:creationId xmlns:a16="http://schemas.microsoft.com/office/drawing/2014/main" id="{ABBFECBF-2655-B150-0F59-6D55B7997184}"/>
              </a:ext>
            </a:extLst>
          </p:cNvPr>
          <p:cNvSpPr/>
          <p:nvPr/>
        </p:nvSpPr>
        <p:spPr>
          <a:xfrm>
            <a:off x="1824616" y="1567736"/>
            <a:ext cx="3972382" cy="820738"/>
          </a:xfrm>
          <a:prstGeom prst="wedgeRoundRectCallout">
            <a:avLst>
              <a:gd name="adj1" fmla="val 57153"/>
              <a:gd name="adj2" fmla="val 49842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Đường đi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1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: gấp 2 lần -&gt; gấp 4 lần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30 -&gt; 60 -&gt; 240. Rô-bốt có 240 đồng vàng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7159F826-6F9A-A894-C2CF-8040B0DC4F49}"/>
              </a:ext>
            </a:extLst>
          </p:cNvPr>
          <p:cNvSpPr/>
          <p:nvPr/>
        </p:nvSpPr>
        <p:spPr>
          <a:xfrm>
            <a:off x="642937" y="5290939"/>
            <a:ext cx="3282550" cy="1216244"/>
          </a:xfrm>
          <a:prstGeom prst="wedgeRoundRectCallout">
            <a:avLst>
              <a:gd name="adj1" fmla="val 82435"/>
              <a:gd name="adj2" fmla="val -168643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微软雅黑"/>
                <a:cs typeface="+mn-cs"/>
              </a:rPr>
              <a:t>Đường đi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2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微软雅黑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giảm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3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-&gt;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gấp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lần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-Rounded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30 -&gt; 10 -&gt; 40.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Rô-bốt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40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vàng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-Rounded"/>
              <a:ea typeface="微软雅黑"/>
              <a:cs typeface="+mn-cs"/>
            </a:endParaRPr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id="{A7E73B17-F745-4535-399D-C7C202E70EEB}"/>
              </a:ext>
            </a:extLst>
          </p:cNvPr>
          <p:cNvSpPr/>
          <p:nvPr/>
        </p:nvSpPr>
        <p:spPr>
          <a:xfrm>
            <a:off x="7143947" y="5922258"/>
            <a:ext cx="4025275" cy="754002"/>
          </a:xfrm>
          <a:prstGeom prst="wedgeRoundRectCallout">
            <a:avLst>
              <a:gd name="adj1" fmla="val -74890"/>
              <a:gd name="adj2" fmla="val -189268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Đường đi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3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: giảm 5 lần -&gt; gấp 4 lần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30 -&gt; 6 -&gt; 24. Rô-bốt có 24 đồng vàng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5AB7AD-83A5-9417-C96D-CA608784F11B}"/>
              </a:ext>
            </a:extLst>
          </p:cNvPr>
          <p:cNvCxnSpPr/>
          <p:nvPr/>
        </p:nvCxnSpPr>
        <p:spPr>
          <a:xfrm>
            <a:off x="4953729" y="3597174"/>
            <a:ext cx="843269" cy="79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E1826C-229D-8A4F-79A8-98D11C804D71}"/>
              </a:ext>
            </a:extLst>
          </p:cNvPr>
          <p:cNvCxnSpPr/>
          <p:nvPr/>
        </p:nvCxnSpPr>
        <p:spPr>
          <a:xfrm flipV="1">
            <a:off x="6621712" y="2418449"/>
            <a:ext cx="522235" cy="631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5682D3-D1E3-E242-EF38-D26F5EBF5EB5}"/>
              </a:ext>
            </a:extLst>
          </p:cNvPr>
          <p:cNvCxnSpPr/>
          <p:nvPr/>
        </p:nvCxnSpPr>
        <p:spPr>
          <a:xfrm>
            <a:off x="7193444" y="2519151"/>
            <a:ext cx="843269" cy="79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6A06B9-FBCA-C6C6-AF70-B9F8F9CD74C7}"/>
              </a:ext>
            </a:extLst>
          </p:cNvPr>
          <p:cNvCxnSpPr/>
          <p:nvPr/>
        </p:nvCxnSpPr>
        <p:spPr>
          <a:xfrm>
            <a:off x="9767614" y="2962238"/>
            <a:ext cx="843269" cy="79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vi-VN" sz="28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3" y="155435"/>
            <a:ext cx="10953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  Mai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28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bút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màu</a:t>
            </a:r>
            <a:r>
              <a:rPr lang="en-US" sz="2800" dirty="0">
                <a:solidFill>
                  <a:prstClr val="black"/>
                </a:solidFill>
              </a:rPr>
              <a:t>. Sau </a:t>
            </a:r>
            <a:r>
              <a:rPr lang="en-US" sz="2800" dirty="0" err="1">
                <a:solidFill>
                  <a:prstClr val="black"/>
                </a:solidFill>
              </a:rPr>
              <a:t>khóa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học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vẽ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bút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màu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Mai so </a:t>
            </a:r>
            <a:r>
              <a:rPr lang="en-US" sz="2800" dirty="0" err="1">
                <a:solidFill>
                  <a:prstClr val="black"/>
                </a:solidFill>
              </a:rPr>
              <a:t>với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lúc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4 </a:t>
            </a:r>
            <a:r>
              <a:rPr lang="en-US" sz="2800" dirty="0" err="1">
                <a:solidFill>
                  <a:prstClr val="black"/>
                </a:solidFill>
              </a:rPr>
              <a:t>lần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bút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màu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16059" y="2204864"/>
            <a:ext cx="7795223" cy="17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  </a:t>
            </a:r>
            <a:r>
              <a:rPr lang="en-US" sz="2800" u="sng" dirty="0">
                <a:solidFill>
                  <a:srgbClr val="000000"/>
                </a:solidFill>
                <a:latin typeface="Arial-Rounded"/>
              </a:rPr>
              <a:t>Bài </a:t>
            </a:r>
            <a:r>
              <a:rPr lang="en-US" sz="2800" u="sng" dirty="0" err="1">
                <a:solidFill>
                  <a:srgbClr val="000000"/>
                </a:solidFill>
                <a:latin typeface="Arial-Rounded"/>
              </a:rPr>
              <a:t>giải</a:t>
            </a:r>
            <a:endParaRPr lang="en-US" sz="2800" u="sng" dirty="0">
              <a:solidFill>
                <a:prstClr val="black"/>
              </a:solidFill>
              <a:latin typeface="Arial-Rounded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Mai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:</a:t>
            </a:r>
            <a:endParaRPr lang="en-US" sz="2800" dirty="0">
              <a:solidFill>
                <a:prstClr val="black"/>
              </a:solidFill>
              <a:latin typeface="Arial-Rounded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28 : 4 = 7 (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)</a:t>
            </a:r>
            <a:endParaRPr lang="en-US" sz="2800" dirty="0">
              <a:solidFill>
                <a:prstClr val="black"/>
              </a:solidFill>
              <a:latin typeface="Arial-Rounded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                              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: 7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màu</a:t>
            </a:r>
            <a:endParaRPr lang="en-US" sz="2800" dirty="0">
              <a:solidFill>
                <a:srgbClr val="000000"/>
              </a:solidFill>
              <a:latin typeface="Arial-Rounded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7922681" y="1013886"/>
            <a:ext cx="3141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558702" y="620688"/>
            <a:ext cx="32063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66756" y="1001635"/>
            <a:ext cx="4396549" cy="245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071" y="218410"/>
            <a:ext cx="2494300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chia.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1DCC1-8B6E-2AB7-6065-47032F1CF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3" t="7892" r="874"/>
          <a:stretch/>
        </p:blipFill>
        <p:spPr>
          <a:xfrm>
            <a:off x="2026754" y="1124744"/>
            <a:ext cx="8136904" cy="5042317"/>
          </a:xfrm>
          <a:prstGeom prst="rect">
            <a:avLst/>
          </a:prstGeom>
        </p:spPr>
      </p:pic>
      <p:sp>
        <p:nvSpPr>
          <p:cNvPr id="7" name="6-Point Star 5">
            <a:extLst>
              <a:ext uri="{FF2B5EF4-FFF2-40B4-BE49-F238E27FC236}">
                <a16:creationId xmlns:a16="http://schemas.microsoft.com/office/drawing/2014/main" id="{5187FA13-D281-812D-A703-CAB2960F42B4}"/>
              </a:ext>
            </a:extLst>
          </p:cNvPr>
          <p:cNvSpPr/>
          <p:nvPr/>
        </p:nvSpPr>
        <p:spPr>
          <a:xfrm>
            <a:off x="3276536" y="1899862"/>
            <a:ext cx="612479" cy="785645"/>
          </a:xfrm>
          <a:prstGeom prst="star6">
            <a:avLst/>
          </a:prstGeom>
          <a:solidFill>
            <a:srgbClr val="F4A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9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6-Point Star 7">
            <a:extLst>
              <a:ext uri="{FF2B5EF4-FFF2-40B4-BE49-F238E27FC236}">
                <a16:creationId xmlns:a16="http://schemas.microsoft.com/office/drawing/2014/main" id="{97F719D2-3474-7490-95AE-DE22D8E5D8F6}"/>
              </a:ext>
            </a:extLst>
          </p:cNvPr>
          <p:cNvSpPr/>
          <p:nvPr/>
        </p:nvSpPr>
        <p:spPr>
          <a:xfrm>
            <a:off x="4295006" y="3234473"/>
            <a:ext cx="612479" cy="785645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8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6-Point Star 8">
            <a:extLst>
              <a:ext uri="{FF2B5EF4-FFF2-40B4-BE49-F238E27FC236}">
                <a16:creationId xmlns:a16="http://schemas.microsoft.com/office/drawing/2014/main" id="{C4D14B7A-9EE2-68C1-9D1A-004A7C5E91E3}"/>
              </a:ext>
            </a:extLst>
          </p:cNvPr>
          <p:cNvSpPr/>
          <p:nvPr/>
        </p:nvSpPr>
        <p:spPr>
          <a:xfrm>
            <a:off x="6976689" y="3036177"/>
            <a:ext cx="612479" cy="785645"/>
          </a:xfrm>
          <a:prstGeom prst="star6">
            <a:avLst/>
          </a:prstGeom>
          <a:solidFill>
            <a:srgbClr val="F4A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4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"/>
            <a:ext cx="12190413" cy="6857107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34" y="1658630"/>
            <a:ext cx="5401030" cy="17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1" rIns="121901" bIns="60951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263"/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2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302</Words>
  <Application>Microsoft Office PowerPoint</Application>
  <PresentationFormat>Custom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Arial-Rounded</vt:lpstr>
      <vt:lpstr>Calibri</vt:lpstr>
      <vt:lpstr>Times New Roman</vt:lpstr>
      <vt:lpstr>2_Office 主题​​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VŨ HỒNG</dc:creator>
  <cp:lastModifiedBy>Admin</cp:lastModifiedBy>
  <cp:revision>154</cp:revision>
  <dcterms:created xsi:type="dcterms:W3CDTF">2021-08-09T09:02:42Z</dcterms:created>
  <dcterms:modified xsi:type="dcterms:W3CDTF">2025-11-20T04:59:30Z</dcterms:modified>
</cp:coreProperties>
</file>