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2"/>
  </p:handoutMasterIdLst>
  <p:sldIdLst>
    <p:sldId id="524" r:id="rId3"/>
    <p:sldId id="546" r:id="rId4"/>
    <p:sldId id="548" r:id="rId5"/>
    <p:sldId id="550" r:id="rId6"/>
    <p:sldId id="564" r:id="rId7"/>
    <p:sldId id="555" r:id="rId8"/>
    <p:sldId id="570" r:id="rId9"/>
    <p:sldId id="557" r:id="rId10"/>
    <p:sldId id="5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429"/>
    <a:srgbClr val="B8D991"/>
    <a:srgbClr val="0F1D02"/>
    <a:srgbClr val="F08934"/>
    <a:srgbClr val="FBE8CF"/>
    <a:srgbClr val="9C5B0C"/>
    <a:srgbClr val="F1A03F"/>
    <a:srgbClr val="55A84B"/>
    <a:srgbClr val="75BA5B"/>
    <a:srgbClr val="F0A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A06F15-E2DA-64D7-DE96-93EC12289F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B540C-E84D-891B-3DE3-9F8BFB1766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EEDE1-CFB0-4F0B-B38D-24FEEE27D84F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F09E4-6925-589A-F5B1-B38833EB95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AA821-2CA7-8B24-C28E-09B7B01B91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119B2-CD60-4639-A604-2ADF5479E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19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95BC-E4BE-85D6-8C17-7DCFFDEC3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01B7D-E69F-AFC9-5497-B9C1DD4CF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A84D8-DC8B-878F-A9ED-3874D5D5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433BF2-3B02-4B3C-BEF9-22EA18AE6F3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11598-1B7B-245F-AF40-3C85E86A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C2C29-315B-4819-2EAC-BEC63EBE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B4180-B102-4156-89C1-09507EF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1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054DC-B3B8-18B1-5982-458940A5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B5605-9B05-DE46-5B39-F017D67B7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4859B-B6C3-DBAF-6D6D-271E29B7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433BF2-3B02-4B3C-BEF9-22EA18AE6F3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8003E-DF8D-8F66-577E-DF2FE7BC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97180-1C14-93EA-FE3E-FB5DD420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B4180-B102-4156-89C1-09507EF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5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F0D83-02D0-0D67-B3C6-DA67F4DE1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453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DD6555-5A17-43EC-AD60-A02D9CB5220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651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453485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DD6555-5A17-43EC-AD60-A02D9CB5220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470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DD6555-5A17-43EC-AD60-A02D9CB5220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010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DD6555-5A17-43EC-AD60-A02D9CB5220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07585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264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DD6555-5A17-43EC-AD60-A02D9CB5220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304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03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DD6555-5A17-43EC-AD60-A02D9CB5220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499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E3355-EF6C-EC31-89EE-E4496F8B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5B1AC-29E9-F127-03BC-302D89330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88B68-CDEA-9C88-75B5-4BD8DF39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433BF2-3B02-4B3C-BEF9-22EA18AE6F3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0A69-0316-4ABD-E5F9-8EC69981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EC64B-48CA-E7FA-1C78-93AB07E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B4180-B102-4156-89C1-09507EF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17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DD6555-5A17-43EC-AD60-A02D9CB5220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918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DD6555-5A17-43EC-AD60-A02D9CB5220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350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DD6555-5A17-43EC-AD60-A02D9CB5220E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9CD3FFD-2B64-4882-8633-4453E00B9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550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1989-6E6C-42D4-0982-9178B9C9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26B60-29FB-5699-58A6-EFA77FBC8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1CBE1-B069-3752-51A3-8252B799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433BF2-3B02-4B3C-BEF9-22EA18AE6F3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0391D-104C-1A82-3D51-0D5BE38FC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C121C-6CB2-766A-1313-0CE39711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B4180-B102-4156-89C1-09507EF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68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EA84-CFE9-EEE1-8128-95DDE349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5B649-123F-BBD0-A3E6-A79727CEE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CDF70-7211-3670-10FB-7BE476ADC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BF3AD-8B45-3725-74C5-E77073ED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433BF2-3B02-4B3C-BEF9-22EA18AE6F3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657B6-A3DF-0FA3-6C43-0E8D0558B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E0AC-A9FB-052A-8B22-4781B267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B4180-B102-4156-89C1-09507EF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08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68C25-3D2B-FD72-36A2-5671E42B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F62ED-641B-B060-0AC5-3E2092145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A7D13-2360-161B-E83A-A63555C05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7F2610-D6FC-62C7-AB75-151E0A72C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18AF3-F175-BCDB-47AB-FBF2CC920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11076-DBE1-97D1-6224-20D02131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433BF2-3B02-4B3C-BEF9-22EA18AE6F3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78BFFB-38F2-57B5-E83F-4CE889ED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A6CA38-4452-091F-A206-E9C3467D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B4180-B102-4156-89C1-09507EF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7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2B42-33AC-D32D-04D7-B057D59A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701FB-1ACC-942F-9F72-6DE49B03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433BF2-3B02-4B3C-BEF9-22EA18AE6F3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FF781-FFEB-9553-AFE5-F50AFE39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D6D33-7FD7-BF97-E967-D2A73C3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B4180-B102-4156-89C1-09507EF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0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A2924-BE7B-9941-73BB-E07AC87D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433BF2-3B02-4B3C-BEF9-22EA18AE6F3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0C912-CF7E-29FF-95BB-690F650E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E82AC-D3B4-72B2-7C5D-15D308CD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B4180-B102-4156-89C1-09507EF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62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41353-D545-A87D-B827-C02E72EE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E639-E449-AF49-C031-9989DC310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657BB-A6F0-896D-DF6D-E31AD96D1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CF60E-CFE3-F5EC-DB0E-3310B50D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433BF2-3B02-4B3C-BEF9-22EA18AE6F3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D3E90-96B2-667D-6867-C23A3D22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37B26-9009-8EC8-E7CC-AC8F2C2D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B4180-B102-4156-89C1-09507EF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85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DBFE-E269-21EC-A9C2-F4250873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9A3B09-881C-3C04-C671-DC7BB7236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9AB62-13DD-5D25-62EE-C1D732FC4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BB3B8-3912-CEC6-7C4B-CACB433A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433BF2-3B02-4B3C-BEF9-22EA18AE6F3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057CF-0CF0-0DB7-827B-93F219E6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A8AB3-8EBC-81CC-C088-0CF55781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CB4180-B102-4156-89C1-09507EFE2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1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EA1D6-B7DD-3380-42B3-30AE883C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B36EC-4B8D-B4E2-CEDB-F0072689A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80D9287-D43A-59BB-4224-144D46668A82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accent2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C3C7A-DFFE-1BA5-8B70-412169B4362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6E6F3B-1572-BEBC-65A3-95F4E69AA3F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28FDB9-EBE9-64B7-3A5A-C54C91163FE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A668CB-7E83-0A39-F87B-3AA7F265500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2F04527-0920-5FE7-4168-DC79D2226526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-635" y="0"/>
            <a:ext cx="12192000" cy="6858000"/>
            <a:chOff x="-1" y="0"/>
            <a:chExt cx="19200" cy="10800"/>
          </a:xfrm>
        </p:grpSpPr>
        <p:pic>
          <p:nvPicPr>
            <p:cNvPr id="10" name="图片 9" descr="图层 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-1" y="0"/>
              <a:ext cx="19201" cy="10800"/>
            </a:xfrm>
            <a:prstGeom prst="rect">
              <a:avLst/>
            </a:prstGeom>
          </p:spPr>
        </p:pic>
        <p:pic>
          <p:nvPicPr>
            <p:cNvPr id="11" name="图片 10" descr="E:\PPT\包图网\审核中\组 55.png组 5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>
            <a:xfrm>
              <a:off x="0" y="0"/>
              <a:ext cx="19199" cy="10800"/>
            </a:xfrm>
            <a:prstGeom prst="rect">
              <a:avLst/>
            </a:prstGeom>
          </p:spPr>
        </p:pic>
        <p:sp>
          <p:nvSpPr>
            <p:cNvPr id="7" name="圆角矩形 6"/>
            <p:cNvSpPr/>
            <p:nvPr>
              <p:custDataLst>
                <p:tags r:id="rId15"/>
              </p:custDataLst>
            </p:nvPr>
          </p:nvSpPr>
          <p:spPr>
            <a:xfrm>
              <a:off x="355" y="437"/>
              <a:ext cx="18491" cy="9927"/>
            </a:xfrm>
            <a:prstGeom prst="roundRect">
              <a:avLst>
                <a:gd name="adj" fmla="val 4170"/>
              </a:avLst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F1188BB-F0F1-701A-C0A5-92A4106117D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8B0A6-02AF-D185-ED4C-89DE2C4949A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C47219-C268-E05A-2424-4B045450CE7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C28239-235D-FE3D-F496-4AECAC40C26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72FAE26-4C23-C3A2-937A-47665A189DCC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4419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1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层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11" name="图片 10" descr="组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345" y="0"/>
            <a:ext cx="12191365" cy="6858000"/>
          </a:xfrm>
          <a:prstGeom prst="rect">
            <a:avLst/>
          </a:prstGeom>
        </p:spPr>
      </p:pic>
      <p:pic>
        <p:nvPicPr>
          <p:cNvPr id="12" name="图片 11" descr="组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1581150"/>
          </a:xfrm>
          <a:prstGeom prst="rect">
            <a:avLst/>
          </a:prstGeom>
        </p:spPr>
      </p:pic>
      <p:sp>
        <p:nvSpPr>
          <p:cNvPr id="174" name="圆角矩形 173"/>
          <p:cNvSpPr/>
          <p:nvPr>
            <p:custDataLst>
              <p:tags r:id="rId1"/>
            </p:custDataLst>
          </p:nvPr>
        </p:nvSpPr>
        <p:spPr>
          <a:xfrm>
            <a:off x="4040100" y="349193"/>
            <a:ext cx="4111163" cy="648335"/>
          </a:xfrm>
          <a:prstGeom prst="roundRect">
            <a:avLst>
              <a:gd name="adj" fmla="val 50000"/>
            </a:avLst>
          </a:prstGeom>
          <a:solidFill>
            <a:srgbClr val="F1A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50291E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 Medium" panose="020B0600000000000000" charset="-122"/>
              </a:rPr>
              <a:t>LỊCH SỬ VÀ ĐỊA LÍ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50291E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思源黑体 CN Medium" panose="020B0600000000000000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983397" y="271462"/>
            <a:ext cx="1038225" cy="1038225"/>
            <a:chOff x="12010" y="1633"/>
            <a:chExt cx="1140" cy="1140"/>
          </a:xfrm>
        </p:grpSpPr>
        <p:sp>
          <p:nvSpPr>
            <p:cNvPr id="28" name="三十二角星 27"/>
            <p:cNvSpPr/>
            <p:nvPr>
              <p:custDataLst>
                <p:tags r:id="rId2"/>
              </p:custDataLst>
            </p:nvPr>
          </p:nvSpPr>
          <p:spPr>
            <a:xfrm>
              <a:off x="12010" y="1633"/>
              <a:ext cx="1140" cy="1140"/>
            </a:xfrm>
            <a:prstGeom prst="star32">
              <a:avLst/>
            </a:prstGeom>
            <a:solidFill>
              <a:srgbClr val="FDE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黑体 CN Light" panose="020B0300000000000000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3"/>
              </p:custDataLst>
            </p:nvPr>
          </p:nvSpPr>
          <p:spPr>
            <a:xfrm>
              <a:off x="12190" y="1813"/>
              <a:ext cx="780" cy="780"/>
            </a:xfrm>
            <a:prstGeom prst="ellipse">
              <a:avLst/>
            </a:prstGeom>
            <a:solidFill>
              <a:srgbClr val="FE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黑体 CN Light" panose="020B0300000000000000" charset="-122"/>
              </a:endParaRPr>
            </a:p>
          </p:txBody>
        </p:sp>
      </p:grpSp>
      <p:pic>
        <p:nvPicPr>
          <p:cNvPr id="32" name="图片 31" descr="E:\PPT\包图网\审核中\组 15.png组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0980" y="2197343"/>
            <a:ext cx="1414099" cy="549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2F609E-5557-A39B-BCAA-1E045B758C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46" y="889982"/>
            <a:ext cx="10662828" cy="3712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层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11" name="图片 10" descr="组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2" name="图片 11" descr="组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58115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0779760" y="2130425"/>
            <a:ext cx="1038225" cy="1038225"/>
            <a:chOff x="12010" y="1633"/>
            <a:chExt cx="1140" cy="1140"/>
          </a:xfrm>
        </p:grpSpPr>
        <p:sp>
          <p:nvSpPr>
            <p:cNvPr id="28" name="三十二角星 27"/>
            <p:cNvSpPr/>
            <p:nvPr>
              <p:custDataLst>
                <p:tags r:id="rId1"/>
              </p:custDataLst>
            </p:nvPr>
          </p:nvSpPr>
          <p:spPr>
            <a:xfrm>
              <a:off x="12010" y="1633"/>
              <a:ext cx="1140" cy="1140"/>
            </a:xfrm>
            <a:prstGeom prst="star32">
              <a:avLst/>
            </a:prstGeom>
            <a:solidFill>
              <a:srgbClr val="FDE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黑体 CN Light" panose="020B0300000000000000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2"/>
              </p:custDataLst>
            </p:nvPr>
          </p:nvSpPr>
          <p:spPr>
            <a:xfrm>
              <a:off x="12190" y="1813"/>
              <a:ext cx="780" cy="780"/>
            </a:xfrm>
            <a:prstGeom prst="ellipse">
              <a:avLst/>
            </a:prstGeom>
            <a:solidFill>
              <a:srgbClr val="FE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黑体 CN Light" panose="020B0300000000000000" charset="-122"/>
              </a:endParaRPr>
            </a:p>
          </p:txBody>
        </p:sp>
      </p:grpSp>
      <p:pic>
        <p:nvPicPr>
          <p:cNvPr id="32" name="图片 31" descr="E:\PPT\包图网\审核中\组 15.png组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235" y="1936115"/>
            <a:ext cx="1838325" cy="713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F2D538-3D24-F248-9A05-71BDF8E0E6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8595" y="1521449"/>
            <a:ext cx="8474174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15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41EED3-8E8E-0E3D-E004-67321CECF55A}"/>
              </a:ext>
            </a:extLst>
          </p:cNvPr>
          <p:cNvSpPr txBox="1"/>
          <p:nvPr/>
        </p:nvSpPr>
        <p:spPr>
          <a:xfrm>
            <a:off x="798560" y="1162546"/>
            <a:ext cx="103332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Để học tập và tìm hiểu địa lí địa phương, các </a:t>
            </a:r>
            <a:r>
              <a:rPr lang="en-US" sz="2800" dirty="0" err="1">
                <a:solidFill>
                  <a:srgbClr val="333333"/>
                </a:solidFill>
                <a:latin typeface="Cambria" panose="02040503050406030204" pitchFamily="18" charset="0"/>
              </a:rPr>
              <a:t>em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cần chuẩn bị:</a:t>
            </a:r>
          </a:p>
          <a:p>
            <a:pPr algn="just"/>
            <a:r>
              <a:rPr lang="vi-VN" sz="28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- Tài liệu giáo dục địa phương lớp 4</a:t>
            </a:r>
          </a:p>
          <a:p>
            <a:pPr algn="just"/>
            <a:r>
              <a:rPr lang="vi-VN" sz="28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- Tìm hiểu các thông tin, tài liệu về tự nhiên các hoạt động kinh tế của địa phương ( từ sách, báo, internet...)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E46C6-79A5-4951-D137-0E162CB9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3" y="382190"/>
            <a:ext cx="2962913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18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24C5B5C-9A89-AF1C-6A2F-224F96ED21EF}"/>
              </a:ext>
            </a:extLst>
          </p:cNvPr>
          <p:cNvSpPr txBox="1"/>
          <p:nvPr/>
        </p:nvSpPr>
        <p:spPr>
          <a:xfrm>
            <a:off x="713123" y="1048119"/>
            <a:ext cx="108286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Dựa vào tài liệu giáo dục địa phương lớp 4 hình 1 và hiểu biết của bản thân, em hãy tìm hiểu về thiên nhiên và con người địa phương em theo gợi ý sau: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F2D7F16-1337-8462-2711-0F02C17D3ABD}"/>
              </a:ext>
            </a:extLst>
          </p:cNvPr>
          <p:cNvGrpSpPr/>
          <p:nvPr/>
        </p:nvGrpSpPr>
        <p:grpSpPr>
          <a:xfrm>
            <a:off x="665181" y="2485471"/>
            <a:ext cx="4471018" cy="1806912"/>
            <a:chOff x="1306" y="1925"/>
            <a:chExt cx="16617" cy="8371"/>
          </a:xfrm>
        </p:grpSpPr>
        <p:sp>
          <p:nvSpPr>
            <p:cNvPr id="13" name="云形 9">
              <a:extLst>
                <a:ext uri="{FF2B5EF4-FFF2-40B4-BE49-F238E27FC236}">
                  <a16:creationId xmlns:a16="http://schemas.microsoft.com/office/drawing/2014/main" id="{4762C733-3E49-F8A9-18BB-7B4A4C0F5ADC}"/>
                </a:ext>
              </a:extLst>
            </p:cNvPr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1306" y="1925"/>
              <a:ext cx="16617" cy="8371"/>
            </a:xfrm>
            <a:prstGeom prst="cloud">
              <a:avLst/>
            </a:prstGeom>
            <a:solidFill>
              <a:srgbClr val="F1A03F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云形 4">
              <a:extLst>
                <a:ext uri="{FF2B5EF4-FFF2-40B4-BE49-F238E27FC236}">
                  <a16:creationId xmlns:a16="http://schemas.microsoft.com/office/drawing/2014/main" id="{709FDF6A-69B3-AB3D-372D-74D9038F309F}"/>
                </a:ext>
              </a:extLst>
            </p:cNvPr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1972" y="2384"/>
              <a:ext cx="15346" cy="7393"/>
            </a:xfrm>
            <a:prstGeom prst="cloud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云形 7">
              <a:extLst>
                <a:ext uri="{FF2B5EF4-FFF2-40B4-BE49-F238E27FC236}">
                  <a16:creationId xmlns:a16="http://schemas.microsoft.com/office/drawing/2014/main" id="{E78695DB-8FA4-8B20-7893-D5CCA792B5F6}"/>
                </a:ext>
              </a:extLst>
            </p:cNvPr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1802" y="2302"/>
              <a:ext cx="15687" cy="7557"/>
            </a:xfrm>
            <a:prstGeom prst="cloud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 10">
              <a:extLst>
                <a:ext uri="{FF2B5EF4-FFF2-40B4-BE49-F238E27FC236}">
                  <a16:creationId xmlns:a16="http://schemas.microsoft.com/office/drawing/2014/main" id="{02383608-E376-FD9D-43A8-2EF0DA30E13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248" y="3685"/>
              <a:ext cx="14733" cy="3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1.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Vị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trí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địa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lí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C5B0C"/>
                </a:solidFill>
                <a:effectLst/>
                <a:uLnTx/>
                <a:uFillTx/>
                <a:latin typeface="Cambria" panose="02040503050406030204" pitchFamily="18" charset="0"/>
                <a:ea typeface="思源黑体 CN Light" panose="020B0300000000000000" charset="-122"/>
                <a:cs typeface="思源黑体 CN Light" panose="020B0300000000000000" charset="-122"/>
              </a:endParaRPr>
            </a:p>
          </p:txBody>
        </p:sp>
      </p:grpSp>
      <p:grpSp>
        <p:nvGrpSpPr>
          <p:cNvPr id="17" name="组合 11">
            <a:extLst>
              <a:ext uri="{FF2B5EF4-FFF2-40B4-BE49-F238E27FC236}">
                <a16:creationId xmlns:a16="http://schemas.microsoft.com/office/drawing/2014/main" id="{41CD67BA-1B3D-A9B7-8B41-071CE4E35305}"/>
              </a:ext>
            </a:extLst>
          </p:cNvPr>
          <p:cNvGrpSpPr/>
          <p:nvPr/>
        </p:nvGrpSpPr>
        <p:grpSpPr>
          <a:xfrm>
            <a:off x="6844548" y="2433114"/>
            <a:ext cx="4471018" cy="1806912"/>
            <a:chOff x="1306" y="1925"/>
            <a:chExt cx="16617" cy="8371"/>
          </a:xfrm>
        </p:grpSpPr>
        <p:sp>
          <p:nvSpPr>
            <p:cNvPr id="18" name="云形 9">
              <a:extLst>
                <a:ext uri="{FF2B5EF4-FFF2-40B4-BE49-F238E27FC236}">
                  <a16:creationId xmlns:a16="http://schemas.microsoft.com/office/drawing/2014/main" id="{58BFA3E8-E66B-1550-AC45-0075BAC1A4E6}"/>
                </a:ext>
              </a:extLst>
            </p:cNvPr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1306" y="1925"/>
              <a:ext cx="16617" cy="8371"/>
            </a:xfrm>
            <a:prstGeom prst="cloud">
              <a:avLst/>
            </a:prstGeom>
            <a:solidFill>
              <a:srgbClr val="F1A03F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云形 4">
              <a:extLst>
                <a:ext uri="{FF2B5EF4-FFF2-40B4-BE49-F238E27FC236}">
                  <a16:creationId xmlns:a16="http://schemas.microsoft.com/office/drawing/2014/main" id="{F194FBDF-48B6-E039-88EC-242F1B13902D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1972" y="2384"/>
              <a:ext cx="15346" cy="7393"/>
            </a:xfrm>
            <a:prstGeom prst="cloud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0" name="云形 7">
              <a:extLst>
                <a:ext uri="{FF2B5EF4-FFF2-40B4-BE49-F238E27FC236}">
                  <a16:creationId xmlns:a16="http://schemas.microsoft.com/office/drawing/2014/main" id="{8C2D01B6-5FAB-CC35-168A-7B77447E33C7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1802" y="2302"/>
              <a:ext cx="15687" cy="7557"/>
            </a:xfrm>
            <a:prstGeom prst="cloud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 10">
              <a:extLst>
                <a:ext uri="{FF2B5EF4-FFF2-40B4-BE49-F238E27FC236}">
                  <a16:creationId xmlns:a16="http://schemas.microsoft.com/office/drawing/2014/main" id="{BBECD26D-9DF6-1935-56B2-57005177181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926" y="3466"/>
              <a:ext cx="13438" cy="4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2.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Tự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nhiên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C5B0C"/>
                </a:solidFill>
                <a:effectLst/>
                <a:uLnTx/>
                <a:uFillTx/>
                <a:latin typeface="Cambria" panose="02040503050406030204" pitchFamily="18" charset="0"/>
                <a:ea typeface="思源黑体 CN Light" panose="020B0300000000000000" charset="-122"/>
                <a:cs typeface="思源黑体 CN Light" panose="020B0300000000000000" charset="-122"/>
              </a:endParaRPr>
            </a:p>
          </p:txBody>
        </p:sp>
      </p:grpSp>
      <p:grpSp>
        <p:nvGrpSpPr>
          <p:cNvPr id="22" name="组合 11">
            <a:extLst>
              <a:ext uri="{FF2B5EF4-FFF2-40B4-BE49-F238E27FC236}">
                <a16:creationId xmlns:a16="http://schemas.microsoft.com/office/drawing/2014/main" id="{75B1CEAD-25F2-8B7B-4A4D-6A6BE5BC3EC7}"/>
              </a:ext>
            </a:extLst>
          </p:cNvPr>
          <p:cNvGrpSpPr/>
          <p:nvPr/>
        </p:nvGrpSpPr>
        <p:grpSpPr>
          <a:xfrm>
            <a:off x="829020" y="4439262"/>
            <a:ext cx="4471018" cy="1806912"/>
            <a:chOff x="1306" y="1925"/>
            <a:chExt cx="16617" cy="8371"/>
          </a:xfrm>
        </p:grpSpPr>
        <p:sp>
          <p:nvSpPr>
            <p:cNvPr id="23" name="云形 9">
              <a:extLst>
                <a:ext uri="{FF2B5EF4-FFF2-40B4-BE49-F238E27FC236}">
                  <a16:creationId xmlns:a16="http://schemas.microsoft.com/office/drawing/2014/main" id="{EB469B11-E61E-C854-4AF7-5AB67F8473C2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1306" y="1925"/>
              <a:ext cx="16617" cy="8371"/>
            </a:xfrm>
            <a:prstGeom prst="cloud">
              <a:avLst/>
            </a:prstGeom>
            <a:solidFill>
              <a:srgbClr val="F1A03F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云形 4">
              <a:extLst>
                <a:ext uri="{FF2B5EF4-FFF2-40B4-BE49-F238E27FC236}">
                  <a16:creationId xmlns:a16="http://schemas.microsoft.com/office/drawing/2014/main" id="{8A9AE2E8-428D-404D-22F1-7BC7BD65EFFE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972" y="2384"/>
              <a:ext cx="15346" cy="7393"/>
            </a:xfrm>
            <a:prstGeom prst="cloud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云形 7">
              <a:extLst>
                <a:ext uri="{FF2B5EF4-FFF2-40B4-BE49-F238E27FC236}">
                  <a16:creationId xmlns:a16="http://schemas.microsoft.com/office/drawing/2014/main" id="{78DAAD36-4F66-156D-0900-39DEF474F037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1802" y="2302"/>
              <a:ext cx="15687" cy="7557"/>
            </a:xfrm>
            <a:prstGeom prst="cloud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矩形 10">
              <a:extLst>
                <a:ext uri="{FF2B5EF4-FFF2-40B4-BE49-F238E27FC236}">
                  <a16:creationId xmlns:a16="http://schemas.microsoft.com/office/drawing/2014/main" id="{7E10D8F7-9E43-31D3-53D2-C662757A524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926" y="3466"/>
              <a:ext cx="13438" cy="38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3.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Kinh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tế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9C5B0C"/>
                </a:solidFill>
                <a:effectLst/>
                <a:uLnTx/>
                <a:uFillTx/>
                <a:latin typeface="Cambria" panose="02040503050406030204" pitchFamily="18" charset="0"/>
                <a:ea typeface="思源黑体 CN Light" panose="020B0300000000000000" charset="-122"/>
                <a:cs typeface="思源黑体 CN Light" panose="020B0300000000000000" charset="-122"/>
              </a:endParaRPr>
            </a:p>
          </p:txBody>
        </p:sp>
      </p:grpSp>
      <p:grpSp>
        <p:nvGrpSpPr>
          <p:cNvPr id="27" name="组合 11">
            <a:extLst>
              <a:ext uri="{FF2B5EF4-FFF2-40B4-BE49-F238E27FC236}">
                <a16:creationId xmlns:a16="http://schemas.microsoft.com/office/drawing/2014/main" id="{8E3AAE97-5616-FEB5-52CF-9FEA8D8A49A8}"/>
              </a:ext>
            </a:extLst>
          </p:cNvPr>
          <p:cNvGrpSpPr/>
          <p:nvPr/>
        </p:nvGrpSpPr>
        <p:grpSpPr>
          <a:xfrm>
            <a:off x="7052574" y="4344741"/>
            <a:ext cx="4471018" cy="1806912"/>
            <a:chOff x="1306" y="1925"/>
            <a:chExt cx="16617" cy="8371"/>
          </a:xfrm>
        </p:grpSpPr>
        <p:sp>
          <p:nvSpPr>
            <p:cNvPr id="28" name="云形 9">
              <a:extLst>
                <a:ext uri="{FF2B5EF4-FFF2-40B4-BE49-F238E27FC236}">
                  <a16:creationId xmlns:a16="http://schemas.microsoft.com/office/drawing/2014/main" id="{5C33C495-1EBD-5307-7373-88AA61507F8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1306" y="1925"/>
              <a:ext cx="16617" cy="8371"/>
            </a:xfrm>
            <a:prstGeom prst="cloud">
              <a:avLst/>
            </a:prstGeom>
            <a:solidFill>
              <a:srgbClr val="F1A03F"/>
            </a:solidFill>
            <a:ln w="127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云形 4">
              <a:extLst>
                <a:ext uri="{FF2B5EF4-FFF2-40B4-BE49-F238E27FC236}">
                  <a16:creationId xmlns:a16="http://schemas.microsoft.com/office/drawing/2014/main" id="{F3E62CA8-D0A1-5120-76C6-080FB848D68D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1972" y="2384"/>
              <a:ext cx="15346" cy="7393"/>
            </a:xfrm>
            <a:prstGeom prst="cloud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云形 7">
              <a:extLst>
                <a:ext uri="{FF2B5EF4-FFF2-40B4-BE49-F238E27FC236}">
                  <a16:creationId xmlns:a16="http://schemas.microsoft.com/office/drawing/2014/main" id="{D40089E8-D7CD-A996-8B82-898B290DC83E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1802" y="2302"/>
              <a:ext cx="15687" cy="7557"/>
            </a:xfrm>
            <a:prstGeom prst="cloud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矩形 10">
              <a:extLst>
                <a:ext uri="{FF2B5EF4-FFF2-40B4-BE49-F238E27FC236}">
                  <a16:creationId xmlns:a16="http://schemas.microsoft.com/office/drawing/2014/main" id="{914E3A5F-D8A7-3445-3527-29B85022A7E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03" y="2409"/>
              <a:ext cx="12484" cy="6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4.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Bảo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vệ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môi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C5B0C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Light" panose="020B0300000000000000" charset="-122"/>
                  <a:cs typeface="思源黑体 CN Light" panose="020B0300000000000000" charset="-122"/>
                </a:rPr>
                <a:t>trường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C5B0C"/>
                </a:solidFill>
                <a:effectLst/>
                <a:uLnTx/>
                <a:uFillTx/>
                <a:latin typeface="Cambria" panose="02040503050406030204" pitchFamily="18" charset="0"/>
                <a:ea typeface="思源黑体 CN Light" panose="020B0300000000000000" charset="-122"/>
                <a:cs typeface="思源黑体 CN Light" panose="020B0300000000000000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11CE79-B3CC-ED92-F8C0-B071914997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2884" y="374951"/>
            <a:ext cx="495038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11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层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11" name="图片 10" descr="组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2" name="图片 11" descr="组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58115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0779760" y="2130425"/>
            <a:ext cx="1038225" cy="1038225"/>
            <a:chOff x="12010" y="1633"/>
            <a:chExt cx="1140" cy="1140"/>
          </a:xfrm>
        </p:grpSpPr>
        <p:sp>
          <p:nvSpPr>
            <p:cNvPr id="28" name="三十二角星 27"/>
            <p:cNvSpPr/>
            <p:nvPr>
              <p:custDataLst>
                <p:tags r:id="rId1"/>
              </p:custDataLst>
            </p:nvPr>
          </p:nvSpPr>
          <p:spPr>
            <a:xfrm>
              <a:off x="12010" y="1633"/>
              <a:ext cx="1140" cy="1140"/>
            </a:xfrm>
            <a:prstGeom prst="star32">
              <a:avLst/>
            </a:prstGeom>
            <a:solidFill>
              <a:srgbClr val="FDE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黑体 CN Light" panose="020B0300000000000000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2"/>
              </p:custDataLst>
            </p:nvPr>
          </p:nvSpPr>
          <p:spPr>
            <a:xfrm>
              <a:off x="12190" y="1813"/>
              <a:ext cx="780" cy="780"/>
            </a:xfrm>
            <a:prstGeom prst="ellipse">
              <a:avLst/>
            </a:prstGeom>
            <a:solidFill>
              <a:srgbClr val="FE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黑体 CN Light" panose="020B0300000000000000" charset="-122"/>
              </a:endParaRPr>
            </a:p>
          </p:txBody>
        </p:sp>
      </p:grpSp>
      <p:pic>
        <p:nvPicPr>
          <p:cNvPr id="32" name="图片 31" descr="E:\PPT\包图网\审核中\组 15.png组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235" y="1936115"/>
            <a:ext cx="1838325" cy="713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417D6A-DEE3-3F2F-9F41-04A03CB8BE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164" y="1581150"/>
            <a:ext cx="10297036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27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47DF9-6D16-B7EF-E2A0-62C190847C23}"/>
              </a:ext>
            </a:extLst>
          </p:cNvPr>
          <p:cNvGrpSpPr/>
          <p:nvPr/>
        </p:nvGrpSpPr>
        <p:grpSpPr>
          <a:xfrm>
            <a:off x="473129" y="464314"/>
            <a:ext cx="4467234" cy="955929"/>
            <a:chOff x="-3196716" y="4273909"/>
            <a:chExt cx="9446342" cy="71262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16D5155-9834-F9E8-728E-C60E40104803}"/>
                </a:ext>
              </a:extLst>
            </p:cNvPr>
            <p:cNvSpPr/>
            <p:nvPr/>
          </p:nvSpPr>
          <p:spPr>
            <a:xfrm>
              <a:off x="-3196716" y="4273909"/>
              <a:ext cx="9446342" cy="712628"/>
            </a:xfrm>
            <a:prstGeom prst="roundRect">
              <a:avLst/>
            </a:prstGeom>
            <a:solidFill>
              <a:srgbClr val="FBE8CF"/>
            </a:solidFill>
            <a:ln w="19050">
              <a:solidFill>
                <a:srgbClr val="F0893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4E5B33-FEC3-3F9B-B561-53695724EBBD}"/>
                </a:ext>
              </a:extLst>
            </p:cNvPr>
            <p:cNvSpPr txBox="1"/>
            <p:nvPr/>
          </p:nvSpPr>
          <p:spPr>
            <a:xfrm>
              <a:off x="-2955828" y="4273909"/>
              <a:ext cx="8964561" cy="6768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0" i="0" dirty="0" err="1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Các</a:t>
              </a:r>
              <a:r>
                <a:rPr lang="en-US" sz="2800" b="0" i="0" dirty="0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333333"/>
                  </a:solidFill>
                  <a:effectLst/>
                  <a:latin typeface="Cambria" panose="02040503050406030204" pitchFamily="18" charset="0"/>
                </a:rPr>
                <a:t>tỉnh</a:t>
              </a:r>
              <a:r>
                <a:rPr lang="en-US" sz="2800" dirty="0">
                  <a:solidFill>
                    <a:srgbClr val="333333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2800" dirty="0" err="1">
                  <a:solidFill>
                    <a:srgbClr val="333333"/>
                  </a:solidFill>
                  <a:latin typeface="Cambria" panose="02040503050406030204" pitchFamily="18" charset="0"/>
                </a:rPr>
                <a:t>thành</a:t>
              </a:r>
              <a:r>
                <a:rPr lang="en-US" sz="2800" dirty="0">
                  <a:solidFill>
                    <a:srgbClr val="333333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333333"/>
                  </a:solidFill>
                  <a:latin typeface="Cambria" panose="02040503050406030204" pitchFamily="18" charset="0"/>
                </a:rPr>
                <a:t>phố</a:t>
              </a:r>
              <a:r>
                <a:rPr lang="en-US" sz="2800" dirty="0">
                  <a:solidFill>
                    <a:srgbClr val="333333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333333"/>
                  </a:solidFill>
                  <a:latin typeface="Cambria" panose="02040503050406030204" pitchFamily="18" charset="0"/>
                </a:rPr>
                <a:t>tiếp</a:t>
              </a:r>
              <a:r>
                <a:rPr lang="en-US" sz="2800" dirty="0">
                  <a:solidFill>
                    <a:srgbClr val="333333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333333"/>
                  </a:solidFill>
                  <a:latin typeface="Cambria" panose="02040503050406030204" pitchFamily="18" charset="0"/>
                </a:rPr>
                <a:t>giáp</a:t>
              </a:r>
              <a:r>
                <a:rPr lang="en-US" sz="2800" dirty="0">
                  <a:solidFill>
                    <a:srgbClr val="333333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333333"/>
                  </a:solidFill>
                  <a:latin typeface="Cambria" panose="02040503050406030204" pitchFamily="18" charset="0"/>
                </a:rPr>
                <a:t>với</a:t>
              </a:r>
              <a:r>
                <a:rPr lang="en-US" sz="2800" dirty="0">
                  <a:solidFill>
                    <a:srgbClr val="333333"/>
                  </a:solidFill>
                  <a:latin typeface="Cambria" panose="02040503050406030204" pitchFamily="18" charset="0"/>
                </a:rPr>
                <a:t> Hà </a:t>
              </a:r>
              <a:r>
                <a:rPr lang="en-US" sz="2800" dirty="0" err="1">
                  <a:solidFill>
                    <a:srgbClr val="333333"/>
                  </a:solidFill>
                  <a:latin typeface="Cambria" panose="02040503050406030204" pitchFamily="18" charset="0"/>
                </a:rPr>
                <a:t>Nội</a:t>
              </a:r>
              <a:endParaRPr lang="vi-VN" sz="28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20C96C2-2DB9-21CD-22C2-D6EADC49C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363" y="569964"/>
            <a:ext cx="6664591" cy="5718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DE46F6-62EA-FE0A-4352-B8D76F68DD58}"/>
              </a:ext>
            </a:extLst>
          </p:cNvPr>
          <p:cNvSpPr txBox="1"/>
          <p:nvPr/>
        </p:nvSpPr>
        <p:spPr>
          <a:xfrm>
            <a:off x="5535562" y="6157371"/>
            <a:ext cx="5590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Bản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đồ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hành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chính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thành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phố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Cambria" panose="02040503050406030204" pitchFamily="18" charset="0"/>
              </a:rPr>
              <a:t>Hà </a:t>
            </a:r>
            <a:r>
              <a:rPr lang="en-US" sz="2400" dirty="0" err="1">
                <a:solidFill>
                  <a:srgbClr val="333333"/>
                </a:solidFill>
                <a:latin typeface="Cambria" panose="02040503050406030204" pitchFamily="18" charset="0"/>
              </a:rPr>
              <a:t>Nội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</a:rPr>
              <a:t> </a:t>
            </a:r>
            <a:endParaRPr lang="vi-VN" sz="2400" b="0" i="0" dirty="0">
              <a:solidFill>
                <a:srgbClr val="333333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1E42CB-6964-1DC9-5736-40629548F899}"/>
              </a:ext>
            </a:extLst>
          </p:cNvPr>
          <p:cNvSpPr txBox="1"/>
          <p:nvPr/>
        </p:nvSpPr>
        <p:spPr>
          <a:xfrm>
            <a:off x="205273" y="1763720"/>
            <a:ext cx="473509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9C5B0C"/>
                </a:solidFill>
                <a:latin typeface="Cambria" panose="02040503050406030204" pitchFamily="18" charset="0"/>
              </a:rPr>
              <a:t>Phía</a:t>
            </a:r>
            <a:r>
              <a:rPr lang="en-US" sz="3200" b="1" dirty="0">
                <a:solidFill>
                  <a:srgbClr val="9C5B0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C5B0C"/>
                </a:solidFill>
                <a:latin typeface="Cambria" panose="02040503050406030204" pitchFamily="18" charset="0"/>
              </a:rPr>
              <a:t>Bắc</a:t>
            </a:r>
            <a:r>
              <a:rPr lang="en-US" sz="3200" b="1" dirty="0">
                <a:solidFill>
                  <a:srgbClr val="9C5B0C"/>
                </a:solidFill>
                <a:latin typeface="Cambria" panose="02040503050406030204" pitchFamily="18" charset="0"/>
              </a:rPr>
              <a:t>: </a:t>
            </a:r>
            <a:r>
              <a:rPr lang="vi-VN" sz="3200" b="1" dirty="0">
                <a:solidFill>
                  <a:srgbClr val="9C5B0C"/>
                </a:solidFill>
                <a:latin typeface="Cambria" panose="02040503050406030204" pitchFamily="18" charset="0"/>
              </a:rPr>
              <a:t>Thái Nguyên, Vĩnh Phúc </a:t>
            </a:r>
            <a:endParaRPr lang="en-US" sz="3200" b="1" dirty="0">
              <a:solidFill>
                <a:srgbClr val="9C5B0C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9C5B0C"/>
                </a:solidFill>
                <a:latin typeface="Cambria" panose="02040503050406030204" pitchFamily="18" charset="0"/>
              </a:rPr>
              <a:t>Phía</a:t>
            </a:r>
            <a:r>
              <a:rPr lang="en-US" sz="3200" b="1" dirty="0">
                <a:solidFill>
                  <a:srgbClr val="9C5B0C"/>
                </a:solidFill>
                <a:latin typeface="Cambria" panose="02040503050406030204" pitchFamily="18" charset="0"/>
              </a:rPr>
              <a:t> Nam: </a:t>
            </a:r>
            <a:r>
              <a:rPr lang="vi-VN" sz="3200" b="1" dirty="0">
                <a:solidFill>
                  <a:srgbClr val="9C5B0C"/>
                </a:solidFill>
                <a:latin typeface="Cambria" panose="02040503050406030204" pitchFamily="18" charset="0"/>
              </a:rPr>
              <a:t>Hà Nam, Hòa Bình </a:t>
            </a:r>
            <a:endParaRPr lang="en-US" sz="3200" b="1" dirty="0">
              <a:solidFill>
                <a:srgbClr val="9C5B0C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9C5B0C"/>
                </a:solidFill>
                <a:latin typeface="Cambria" panose="02040503050406030204" pitchFamily="18" charset="0"/>
              </a:rPr>
              <a:t>Phía</a:t>
            </a:r>
            <a:r>
              <a:rPr lang="en-US" sz="3200" b="1" dirty="0">
                <a:solidFill>
                  <a:srgbClr val="9C5B0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C5B0C"/>
                </a:solidFill>
                <a:latin typeface="Cambria" panose="02040503050406030204" pitchFamily="18" charset="0"/>
              </a:rPr>
              <a:t>Đông</a:t>
            </a:r>
            <a:r>
              <a:rPr lang="en-US" sz="3200" b="1" dirty="0">
                <a:solidFill>
                  <a:srgbClr val="9C5B0C"/>
                </a:solidFill>
                <a:latin typeface="Cambria" panose="02040503050406030204" pitchFamily="18" charset="0"/>
              </a:rPr>
              <a:t>: </a:t>
            </a:r>
            <a:r>
              <a:rPr lang="vi-VN" sz="3200" b="1" dirty="0">
                <a:solidFill>
                  <a:srgbClr val="9C5B0C"/>
                </a:solidFill>
                <a:latin typeface="Cambria" panose="02040503050406030204" pitchFamily="18" charset="0"/>
              </a:rPr>
              <a:t>Bắc Giang, Bắc Ninh, Hưng Yên </a:t>
            </a:r>
            <a:r>
              <a:rPr lang="en-US" sz="3200" b="1" dirty="0" err="1">
                <a:solidFill>
                  <a:srgbClr val="9C5B0C"/>
                </a:solidFill>
                <a:latin typeface="Cambria" panose="02040503050406030204" pitchFamily="18" charset="0"/>
              </a:rPr>
              <a:t>Phía</a:t>
            </a:r>
            <a:r>
              <a:rPr lang="en-US" sz="3200" b="1" dirty="0">
                <a:solidFill>
                  <a:srgbClr val="9C5B0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C5B0C"/>
                </a:solidFill>
                <a:latin typeface="Cambria" panose="02040503050406030204" pitchFamily="18" charset="0"/>
              </a:rPr>
              <a:t>Tây</a:t>
            </a:r>
            <a:r>
              <a:rPr lang="en-US" sz="3200" b="1" dirty="0">
                <a:solidFill>
                  <a:srgbClr val="9C5B0C"/>
                </a:solidFill>
                <a:latin typeface="Cambria" panose="02040503050406030204" pitchFamily="18" charset="0"/>
              </a:rPr>
              <a:t>: </a:t>
            </a:r>
            <a:r>
              <a:rPr lang="vi-VN" sz="3200" b="1" dirty="0">
                <a:solidFill>
                  <a:srgbClr val="9C5B0C"/>
                </a:solidFill>
                <a:latin typeface="Cambria" panose="02040503050406030204" pitchFamily="18" charset="0"/>
              </a:rPr>
              <a:t>Hòa Bình, Phú Thọ</a:t>
            </a:r>
            <a:endParaRPr lang="vi-VN" sz="3200" b="1" i="0" dirty="0">
              <a:solidFill>
                <a:srgbClr val="9C5B0C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78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层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pic>
        <p:nvPicPr>
          <p:cNvPr id="11" name="图片 10" descr="组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2" name="图片 11" descr="组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58115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0779760" y="2130425"/>
            <a:ext cx="1038225" cy="1038225"/>
            <a:chOff x="12010" y="1633"/>
            <a:chExt cx="1140" cy="1140"/>
          </a:xfrm>
        </p:grpSpPr>
        <p:sp>
          <p:nvSpPr>
            <p:cNvPr id="28" name="三十二角星 27"/>
            <p:cNvSpPr/>
            <p:nvPr>
              <p:custDataLst>
                <p:tags r:id="rId1"/>
              </p:custDataLst>
            </p:nvPr>
          </p:nvSpPr>
          <p:spPr>
            <a:xfrm>
              <a:off x="12010" y="1633"/>
              <a:ext cx="1140" cy="1140"/>
            </a:xfrm>
            <a:prstGeom prst="star32">
              <a:avLst/>
            </a:prstGeom>
            <a:solidFill>
              <a:srgbClr val="FDE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黑体 CN Light" panose="020B0300000000000000" charset="-122"/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2"/>
              </p:custDataLst>
            </p:nvPr>
          </p:nvSpPr>
          <p:spPr>
            <a:xfrm>
              <a:off x="12190" y="1813"/>
              <a:ext cx="780" cy="780"/>
            </a:xfrm>
            <a:prstGeom prst="ellipse">
              <a:avLst/>
            </a:prstGeom>
            <a:solidFill>
              <a:srgbClr val="FE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思源黑体 CN Light" panose="020B0300000000000000" charset="-122"/>
              </a:endParaRPr>
            </a:p>
          </p:txBody>
        </p:sp>
      </p:grpSp>
      <p:pic>
        <p:nvPicPr>
          <p:cNvPr id="32" name="图片 31" descr="E:\PPT\包图网\审核中\组 15.png组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2235" y="1936115"/>
            <a:ext cx="1838325" cy="7137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48A949-3F02-F30A-0C4B-8FAD402E093C}"/>
              </a:ext>
            </a:extLst>
          </p:cNvPr>
          <p:cNvSpPr txBox="1"/>
          <p:nvPr/>
        </p:nvSpPr>
        <p:spPr>
          <a:xfrm>
            <a:off x="2104490" y="1633874"/>
            <a:ext cx="7996843" cy="203132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  <a:p>
            <a:pPr algn="ctr"/>
            <a:r>
              <a:rPr lang="vi-VN" sz="5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 HIỂU VỀ TỰ NHIÊN</a:t>
            </a:r>
            <a:endParaRPr lang="en-US" sz="5400" b="1" dirty="0">
              <a:solidFill>
                <a:srgbClr val="C00000"/>
              </a:solidFill>
              <a:effectLst/>
              <a:latin typeface="SVN-Gretoon" panose="0204060305050602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88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B9F57D6-CB51-88FB-43F0-1121B754E4FF}"/>
              </a:ext>
            </a:extLst>
          </p:cNvPr>
          <p:cNvGrpSpPr/>
          <p:nvPr/>
        </p:nvGrpSpPr>
        <p:grpSpPr>
          <a:xfrm>
            <a:off x="4991610" y="387662"/>
            <a:ext cx="6899829" cy="523220"/>
            <a:chOff x="5409377" y="1706686"/>
            <a:chExt cx="4807974" cy="65305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A789050-2BCE-646D-4280-0EA62786EC3D}"/>
                </a:ext>
              </a:extLst>
            </p:cNvPr>
            <p:cNvSpPr/>
            <p:nvPr/>
          </p:nvSpPr>
          <p:spPr>
            <a:xfrm>
              <a:off x="5409377" y="1706686"/>
              <a:ext cx="4807974" cy="653056"/>
            </a:xfrm>
            <a:prstGeom prst="roundRect">
              <a:avLst/>
            </a:prstGeom>
            <a:solidFill>
              <a:srgbClr val="FBE8CF"/>
            </a:solidFill>
            <a:ln w="28575">
              <a:solidFill>
                <a:srgbClr val="F08934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785934-4C5D-30DF-762A-3430E0856F54}"/>
                </a:ext>
              </a:extLst>
            </p:cNvPr>
            <p:cNvSpPr txBox="1"/>
            <p:nvPr/>
          </p:nvSpPr>
          <p:spPr>
            <a:xfrm>
              <a:off x="5521098" y="1711247"/>
              <a:ext cx="4696253" cy="5899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333333"/>
                  </a:solidFill>
                  <a:latin typeface="Cambria" panose="02040503050406030204" pitchFamily="18" charset="0"/>
                </a:rPr>
                <a:t>Đặc</a:t>
              </a:r>
              <a:r>
                <a:rPr lang="en-US" sz="2800" b="1" dirty="0">
                  <a:solidFill>
                    <a:srgbClr val="333333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333333"/>
                  </a:solidFill>
                  <a:latin typeface="Cambria" panose="02040503050406030204" pitchFamily="18" charset="0"/>
                </a:rPr>
                <a:t>điểm</a:t>
              </a:r>
              <a:r>
                <a:rPr lang="en-US" sz="2800" b="1" dirty="0">
                  <a:solidFill>
                    <a:srgbClr val="333333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333333"/>
                  </a:solidFill>
                  <a:latin typeface="Cambria" panose="02040503050406030204" pitchFamily="18" charset="0"/>
                </a:rPr>
                <a:t>sông</a:t>
              </a:r>
              <a:r>
                <a:rPr lang="en-US" sz="2800" b="1" dirty="0">
                  <a:solidFill>
                    <a:srgbClr val="333333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333333"/>
                  </a:solidFill>
                  <a:latin typeface="Cambria" panose="02040503050406030204" pitchFamily="18" charset="0"/>
                </a:rPr>
                <a:t>hồ</a:t>
              </a:r>
              <a:r>
                <a:rPr lang="en-US" sz="2800" b="1" dirty="0">
                  <a:solidFill>
                    <a:srgbClr val="333333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333333"/>
                  </a:solidFill>
                  <a:latin typeface="Cambria" panose="02040503050406030204" pitchFamily="18" charset="0"/>
                </a:rPr>
                <a:t>của</a:t>
              </a:r>
              <a:r>
                <a:rPr lang="en-US" sz="2800" b="1" dirty="0">
                  <a:solidFill>
                    <a:srgbClr val="333333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333333"/>
                  </a:solidFill>
                  <a:latin typeface="Cambria" panose="02040503050406030204" pitchFamily="18" charset="0"/>
                </a:rPr>
                <a:t>thành</a:t>
              </a:r>
              <a:r>
                <a:rPr lang="en-US" sz="2800" b="1" dirty="0">
                  <a:solidFill>
                    <a:srgbClr val="333333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333333"/>
                  </a:solidFill>
                  <a:latin typeface="Cambria" panose="02040503050406030204" pitchFamily="18" charset="0"/>
                </a:rPr>
                <a:t>phố</a:t>
              </a:r>
              <a:r>
                <a:rPr lang="en-US" sz="2800" b="1" dirty="0">
                  <a:solidFill>
                    <a:srgbClr val="333333"/>
                  </a:solidFill>
                  <a:latin typeface="Cambria" panose="02040503050406030204" pitchFamily="18" charset="0"/>
                </a:rPr>
                <a:t> Hà </a:t>
              </a:r>
              <a:r>
                <a:rPr lang="en-US" sz="2800" b="1" dirty="0" err="1">
                  <a:solidFill>
                    <a:srgbClr val="333333"/>
                  </a:solidFill>
                  <a:latin typeface="Cambria" panose="02040503050406030204" pitchFamily="18" charset="0"/>
                </a:rPr>
                <a:t>Nội</a:t>
              </a:r>
              <a:endParaRPr lang="en-US" sz="2800" b="1" dirty="0">
                <a:solidFill>
                  <a:srgbClr val="333333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6BCB0B2-BD63-957F-E782-5C15A2B06333}"/>
              </a:ext>
            </a:extLst>
          </p:cNvPr>
          <p:cNvSpPr txBox="1"/>
          <p:nvPr/>
        </p:nvSpPr>
        <p:spPr>
          <a:xfrm>
            <a:off x="5071774" y="1182231"/>
            <a:ext cx="67395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</a:rPr>
              <a:t>+ Nằm ở vùng châu thổ sông Hồng, Hà Nội còn có cái tên "Thành phố sông hồ". Hiện nay, có 7 con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</a:rPr>
              <a:t>sông lớn nhỏ gồm: sông Hồng, sông Đuống, sông Đà, sông Nhuệ, sông Cầu, sông Đáy, sông Cà Lồ.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E66CAE-46D8-4C8A-1F63-A4F2232EF5A5}"/>
              </a:ext>
            </a:extLst>
          </p:cNvPr>
          <p:cNvSpPr txBox="1"/>
          <p:nvPr/>
        </p:nvSpPr>
        <p:spPr>
          <a:xfrm>
            <a:off x="658089" y="5053441"/>
            <a:ext cx="40329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 err="1">
                <a:effectLst/>
                <a:latin typeface="Cambria" panose="02040503050406030204" pitchFamily="18" charset="0"/>
              </a:rPr>
              <a:t>Bản</a:t>
            </a:r>
            <a:r>
              <a:rPr lang="en-US" sz="2800" b="0" i="0" dirty="0">
                <a:effectLst/>
                <a:latin typeface="Cambria" panose="02040503050406030204" pitchFamily="18" charset="0"/>
              </a:rPr>
              <a:t> </a:t>
            </a:r>
            <a:r>
              <a:rPr lang="en-US" sz="2800" b="0" i="0" dirty="0" err="1">
                <a:effectLst/>
                <a:latin typeface="Cambria" panose="02040503050406030204" pitchFamily="18" charset="0"/>
              </a:rPr>
              <a:t>đồ</a:t>
            </a:r>
            <a:r>
              <a:rPr lang="en-US" sz="2800" b="0" i="0" dirty="0">
                <a:effectLst/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b="0" i="0" dirty="0" err="1">
                <a:effectLst/>
                <a:latin typeface="Cambria" panose="02040503050406030204" pitchFamily="18" charset="0"/>
              </a:rPr>
              <a:t>phố</a:t>
            </a:r>
            <a:r>
              <a:rPr lang="en-US" sz="2800" b="0" i="0" dirty="0">
                <a:effectLst/>
                <a:latin typeface="Cambria" panose="02040503050406030204" pitchFamily="18" charset="0"/>
              </a:rPr>
              <a:t> Hà </a:t>
            </a:r>
            <a:r>
              <a:rPr lang="en-US" sz="2800" b="0" i="0" dirty="0" err="1">
                <a:effectLst/>
                <a:latin typeface="Cambria" panose="02040503050406030204" pitchFamily="18" charset="0"/>
              </a:rPr>
              <a:t>Nội</a:t>
            </a:r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ban do hanh chinh thanh pho ha noi moi nhat scaled - BẢN ĐỒ HÀNH CHÍNH HÀ NỘI VÀ CÁC QUẬN HUYỆN MỚI NHẤT">
            <a:extLst>
              <a:ext uri="{FF2B5EF4-FFF2-40B4-BE49-F238E27FC236}">
                <a16:creationId xmlns:a16="http://schemas.microsoft.com/office/drawing/2014/main" id="{2A15611F-DC13-FA42-A9E1-EFEBB5745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0" y="627634"/>
            <a:ext cx="4266966" cy="412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68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3CE5DB6-EBFA-926C-9E3A-581DA03CF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933483"/>
              </p:ext>
            </p:extLst>
          </p:nvPr>
        </p:nvGraphicFramePr>
        <p:xfrm>
          <a:off x="554985" y="1862166"/>
          <a:ext cx="11082030" cy="37446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60647">
                  <a:extLst>
                    <a:ext uri="{9D8B030D-6E8A-4147-A177-3AD203B41FA5}">
                      <a16:colId xmlns:a16="http://schemas.microsoft.com/office/drawing/2014/main" val="1659285219"/>
                    </a:ext>
                  </a:extLst>
                </a:gridCol>
                <a:gridCol w="4821383">
                  <a:extLst>
                    <a:ext uri="{9D8B030D-6E8A-4147-A177-3AD203B41FA5}">
                      <a16:colId xmlns:a16="http://schemas.microsoft.com/office/drawing/2014/main" val="19319585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744131"/>
                  </a:ext>
                </a:extLst>
              </a:tr>
              <a:tr h="1367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/>
                        <a:t>Tên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các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tỉnh</a:t>
                      </a:r>
                      <a:r>
                        <a:rPr lang="en-US" sz="3600" dirty="0"/>
                        <a:t>/</a:t>
                      </a:r>
                      <a:r>
                        <a:rPr lang="en-US" sz="3600" dirty="0" err="1"/>
                        <a:t>thành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phố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tiếp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giáp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với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địa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phương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em</a:t>
                      </a:r>
                      <a:endParaRPr lang="en-US" sz="3600" dirty="0"/>
                    </a:p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249005"/>
                  </a:ext>
                </a:extLst>
              </a:tr>
              <a:tr h="1367239">
                <a:tc>
                  <a:txBody>
                    <a:bodyPr/>
                    <a:lstStyle/>
                    <a:p>
                      <a:r>
                        <a:rPr lang="en-US" sz="3600" dirty="0" err="1"/>
                        <a:t>Các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mùa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trong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năm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của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địa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phương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em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892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744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rkkch5f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268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#9Slide07 HoneyCream</vt:lpstr>
      <vt:lpstr>Arial</vt:lpstr>
      <vt:lpstr>Calibri</vt:lpstr>
      <vt:lpstr>Calibri Light</vt:lpstr>
      <vt:lpstr>Cambria</vt:lpstr>
      <vt:lpstr>SVN-Gretoon</vt:lpstr>
      <vt:lpstr>SVN-Ready</vt:lpstr>
      <vt:lpstr>Vogue-ExtraBold</vt:lpstr>
      <vt:lpstr>Office Theme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7</cp:revision>
  <dcterms:created xsi:type="dcterms:W3CDTF">2023-06-19T10:14:23Z</dcterms:created>
  <dcterms:modified xsi:type="dcterms:W3CDTF">2025-09-17T05:30:50Z</dcterms:modified>
  <cp:version>MNT37</cp:version>
</cp:coreProperties>
</file>