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305" r:id="rId2"/>
    <p:sldId id="256" r:id="rId3"/>
    <p:sldId id="308" r:id="rId4"/>
    <p:sldId id="280" r:id="rId5"/>
    <p:sldId id="311" r:id="rId6"/>
    <p:sldId id="312" r:id="rId7"/>
    <p:sldId id="258" r:id="rId8"/>
    <p:sldId id="314" r:id="rId9"/>
    <p:sldId id="290" r:id="rId10"/>
    <p:sldId id="304" r:id="rId11"/>
    <p:sldId id="315" r:id="rId12"/>
    <p:sldId id="316" r:id="rId13"/>
  </p:sldIdLst>
  <p:sldSz cx="12192000" cy="6858000"/>
  <p:notesSz cx="6858000" cy="9144000"/>
  <p:embeddedFontLst>
    <p:embeddedFont>
      <p:font typeface="Roboto" panose="02000000000000000000"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4C3C"/>
    <a:srgbClr val="8CEAB5"/>
    <a:srgbClr val="659144"/>
    <a:srgbClr val="D0A1FD"/>
    <a:srgbClr val="FB8BC6"/>
    <a:srgbClr val="66FFFF"/>
    <a:srgbClr val="FBE85B"/>
    <a:srgbClr val="66FF99"/>
    <a:srgbClr val="FEDA54"/>
    <a:srgbClr val="8BA4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033" autoAdjust="0"/>
  </p:normalViewPr>
  <p:slideViewPr>
    <p:cSldViewPr snapToGrid="0">
      <p:cViewPr varScale="1">
        <p:scale>
          <a:sx n="63" d="100"/>
          <a:sy n="63" d="100"/>
        </p:scale>
        <p:origin x="144" y="72"/>
      </p:cViewPr>
      <p:guideLst>
        <p:guide orient="horz" pos="2160"/>
        <p:guide pos="3840"/>
      </p:guideLst>
    </p:cSldViewPr>
  </p:slideViewPr>
  <p:notesTextViewPr>
    <p:cViewPr>
      <p:scale>
        <a:sx n="1" d="1"/>
        <a:sy n="1" d="1"/>
      </p:scale>
      <p:origin x="0" y="0"/>
    </p:cViewPr>
  </p:notesTextViewPr>
  <p:sorterViewPr>
    <p:cViewPr>
      <p:scale>
        <a:sx n="100" d="100"/>
        <a:sy n="100" d="100"/>
      </p:scale>
      <p:origin x="0" y="5208"/>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CB760F-70C3-9B6C-7176-09F5AA8DC2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A1B334-8820-D1EE-4E05-A064F92F7C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5F5B6A-A29F-4E53-A691-D41B2C338061}" type="datetimeFigureOut">
              <a:rPr lang="en-US" smtClean="0"/>
              <a:t>5/9/2025</a:t>
            </a:fld>
            <a:endParaRPr lang="en-US"/>
          </a:p>
        </p:txBody>
      </p:sp>
      <p:sp>
        <p:nvSpPr>
          <p:cNvPr id="4" name="Footer Placeholder 3">
            <a:extLst>
              <a:ext uri="{FF2B5EF4-FFF2-40B4-BE49-F238E27FC236}">
                <a16:creationId xmlns:a16="http://schemas.microsoft.com/office/drawing/2014/main" id="{FF80219D-9D4B-BCDA-E5BD-3032D01DE6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03DA44-50AE-CF09-8B33-D206B94491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86A85-9660-4880-9CA1-DDE3C905E88E}" type="slidenum">
              <a:rPr lang="en-US" smtClean="0"/>
              <a:t>‹#›</a:t>
            </a:fld>
            <a:endParaRPr lang="en-US"/>
          </a:p>
        </p:txBody>
      </p:sp>
    </p:spTree>
    <p:extLst>
      <p:ext uri="{BB962C8B-B14F-4D97-AF65-F5344CB8AC3E}">
        <p14:creationId xmlns:p14="http://schemas.microsoft.com/office/powerpoint/2010/main" val="178894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C406F-5B86-4932-8534-F5B50A8E49DB}"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ECD53-28E0-44BB-8F79-FD8467289D33}" type="slidenum">
              <a:rPr lang="en-US" smtClean="0"/>
              <a:t>‹#›</a:t>
            </a:fld>
            <a:endParaRPr lang="en-US"/>
          </a:p>
        </p:txBody>
      </p:sp>
    </p:spTree>
    <p:extLst>
      <p:ext uri="{BB962C8B-B14F-4D97-AF65-F5344CB8AC3E}">
        <p14:creationId xmlns:p14="http://schemas.microsoft.com/office/powerpoint/2010/main" val="237806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ECD53-28E0-44BB-8F79-FD8467289D33}" type="slidenum">
              <a:rPr lang="en-US" smtClean="0"/>
              <a:t>1</a:t>
            </a:fld>
            <a:endParaRPr lang="en-US"/>
          </a:p>
        </p:txBody>
      </p:sp>
    </p:spTree>
    <p:extLst>
      <p:ext uri="{BB962C8B-B14F-4D97-AF65-F5344CB8AC3E}">
        <p14:creationId xmlns:p14="http://schemas.microsoft.com/office/powerpoint/2010/main" val="143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90548"/>
      </p:ext>
    </p:extLst>
  </p:cSld>
  <p:clrMapOvr>
    <a:masterClrMapping/>
  </p:clrMapOvr>
  <p:transition spd="slow"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DF84-A14F-44E8-AE94-A41E5B4332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4197D-CE90-4269-AA0C-B2DD0AA3BFF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0E32B-6C9B-4F15-8E0A-1207CB2E2309}"/>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5" name="Footer Placeholder 4">
            <a:extLst>
              <a:ext uri="{FF2B5EF4-FFF2-40B4-BE49-F238E27FC236}">
                <a16:creationId xmlns:a16="http://schemas.microsoft.com/office/drawing/2014/main" id="{F5547C84-772C-42FB-A7A3-AA68ACDDC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CA084-E383-4667-9C0C-A1E680DBE73F}"/>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3850276275"/>
      </p:ext>
    </p:extLst>
  </p:cSld>
  <p:clrMapOvr>
    <a:masterClrMapping/>
  </p:clrMapOvr>
  <p:transition spd="slow"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EAF435-1D00-43A6-9749-92CAF70D02E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86AEC-7947-4ACF-B9BA-0FFF38EA9DE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E9D13-9870-4DB1-AC8C-4B01AEEB741D}"/>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5" name="Footer Placeholder 4">
            <a:extLst>
              <a:ext uri="{FF2B5EF4-FFF2-40B4-BE49-F238E27FC236}">
                <a16:creationId xmlns:a16="http://schemas.microsoft.com/office/drawing/2014/main" id="{E0FB4318-789D-4D88-AAD3-282C5B29A7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79F81A-091D-41F5-B423-1DE8EC5B533C}"/>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1980768810"/>
      </p:ext>
    </p:extLst>
  </p:cSld>
  <p:clrMapOvr>
    <a:masterClrMapping/>
  </p:clrMapOvr>
  <p:transition spd="slow"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00547"/>
      </p:ext>
    </p:extLst>
  </p:cSld>
  <p:clrMapOvr>
    <a:masterClrMapping/>
  </p:clrMapOvr>
  <p:transition spd="slow"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B2A2-5189-43AF-911C-271B741955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8737EA-940D-49F1-8705-A68369FCE6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DBDFD-C551-4BC2-B972-CA67EEF3D19E}"/>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5" name="Footer Placeholder 4">
            <a:extLst>
              <a:ext uri="{FF2B5EF4-FFF2-40B4-BE49-F238E27FC236}">
                <a16:creationId xmlns:a16="http://schemas.microsoft.com/office/drawing/2014/main" id="{41AD7191-C41E-408B-9332-8D8AC361DC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29D208-789E-4C45-B94D-AFC071F4F425}"/>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2527199875"/>
      </p:ext>
    </p:extLst>
  </p:cSld>
  <p:clrMapOvr>
    <a:masterClrMapping/>
  </p:clrMapOvr>
  <p:transition spd="slow"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FAC7-3BB2-4EB0-9C93-EBC5AF48ED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A0B81E-43B9-4824-A76F-E356AC833CF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408A1-B155-4ED7-A892-CC6A24947D8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22FEE0-590D-4A4E-9538-6913441E72BA}"/>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6" name="Footer Placeholder 5">
            <a:extLst>
              <a:ext uri="{FF2B5EF4-FFF2-40B4-BE49-F238E27FC236}">
                <a16:creationId xmlns:a16="http://schemas.microsoft.com/office/drawing/2014/main" id="{F791F0FD-D694-4C2A-BACD-9477C7A149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858F39-9E05-4EED-9EEE-6A0AB23C22F5}"/>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382602237"/>
      </p:ext>
    </p:extLst>
  </p:cSld>
  <p:clrMapOvr>
    <a:masterClrMapping/>
  </p:clrMapOvr>
  <p:transition spd="slow"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B8AD-CF48-486E-BD5E-B932CD6F4E4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08C3D59-2100-4CD6-B65E-E4E853B5BF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7F441-0F4D-4C5F-A988-7FF857E72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FED38-8B82-475F-BDE6-2B0D14B7C6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D146B-ACAA-4506-BDF6-9F9FA90961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7587B6-8D78-4BF7-86C3-E4AAC11D5B81}"/>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8" name="Footer Placeholder 7">
            <a:extLst>
              <a:ext uri="{FF2B5EF4-FFF2-40B4-BE49-F238E27FC236}">
                <a16:creationId xmlns:a16="http://schemas.microsoft.com/office/drawing/2014/main" id="{F11B4727-612C-4B63-97A8-3AD79573C6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8CC0650-1F5D-414C-AFB7-6AB3F8ACA697}"/>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3332231447"/>
      </p:ext>
    </p:extLst>
  </p:cSld>
  <p:clrMapOvr>
    <a:masterClrMapping/>
  </p:clrMapOvr>
  <p:transition spd="slow"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0007-A674-49D7-9F09-A0D871F29C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28F6200-596A-4D34-B6DF-2F77AA6EABA1}"/>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4" name="Footer Placeholder 3">
            <a:extLst>
              <a:ext uri="{FF2B5EF4-FFF2-40B4-BE49-F238E27FC236}">
                <a16:creationId xmlns:a16="http://schemas.microsoft.com/office/drawing/2014/main" id="{2BC6F51D-A9D0-416C-9B56-2FD18F6A1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9D15CC-C016-460D-A487-BCE60E35E64D}"/>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1261105627"/>
      </p:ext>
    </p:extLst>
  </p:cSld>
  <p:clrMapOvr>
    <a:masterClrMapping/>
  </p:clrMapOvr>
  <p:transition spd="slow"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55A85C-158A-4AF2-8CB7-BF4097460A7E}"/>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3" name="Footer Placeholder 2">
            <a:extLst>
              <a:ext uri="{FF2B5EF4-FFF2-40B4-BE49-F238E27FC236}">
                <a16:creationId xmlns:a16="http://schemas.microsoft.com/office/drawing/2014/main" id="{CE941DAE-FA1C-4C26-8054-B72703A231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567DC4-CEB6-47C3-8478-177F06ED8AA1}"/>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400080484"/>
      </p:ext>
    </p:extLst>
  </p:cSld>
  <p:clrMapOvr>
    <a:masterClrMapping/>
  </p:clrMapOvr>
  <p:transition spd="slow"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DDA4-3C9C-403C-8E8B-E76B107607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E0400-7712-44C7-BE11-969285CA48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6A7290-C1BD-46D8-9B1B-A9FADF1634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B668D-BA2D-443B-B4CE-4E7A1B2C8D0F}"/>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6" name="Footer Placeholder 5">
            <a:extLst>
              <a:ext uri="{FF2B5EF4-FFF2-40B4-BE49-F238E27FC236}">
                <a16:creationId xmlns:a16="http://schemas.microsoft.com/office/drawing/2014/main" id="{F5EE1B93-05C6-4B12-95F9-1F95B63BB8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32E24B-C25C-4BF7-8F0E-B77A769F1BBE}"/>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3275508985"/>
      </p:ext>
    </p:extLst>
  </p:cSld>
  <p:clrMapOvr>
    <a:masterClrMapping/>
  </p:clrMapOvr>
  <p:transition spd="slow"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851E-8D37-4F09-BE83-C8BBD83B5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91D87-2898-49AB-A8A6-92566EFB1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A61CB8-B0ED-4D94-B488-8C6AF154E8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11F4D-D5BC-48B4-8F15-C9CAFA5E2CC2}"/>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5/9/2025</a:t>
            </a:fld>
            <a:endParaRPr lang="en-US"/>
          </a:p>
        </p:txBody>
      </p:sp>
      <p:sp>
        <p:nvSpPr>
          <p:cNvPr id="6" name="Footer Placeholder 5">
            <a:extLst>
              <a:ext uri="{FF2B5EF4-FFF2-40B4-BE49-F238E27FC236}">
                <a16:creationId xmlns:a16="http://schemas.microsoft.com/office/drawing/2014/main" id="{9D9FA966-7D8B-4739-BE28-B74B8C47C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7110ED-E065-4F5D-87DC-565A9512F994}"/>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817261683"/>
      </p:ext>
    </p:extLst>
  </p:cSld>
  <p:clrMapOvr>
    <a:masterClrMapping/>
  </p:clrMapOvr>
  <p:transition spd="slow"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B9735-7448-B736-3269-72AC762E3114}"/>
              </a:ext>
            </a:extLst>
          </p:cNvPr>
          <p:cNvPicPr>
            <a:picLocks noChangeAspect="1"/>
          </p:cNvPicPr>
          <p:nvPr userDrawn="1"/>
        </p:nvPicPr>
        <p:blipFill>
          <a:blip r:embed="rId14">
            <a:duotone>
              <a:schemeClr val="accent4">
                <a:shade val="45000"/>
                <a:satMod val="135000"/>
              </a:schemeClr>
              <a:prstClr val="white"/>
            </a:duotone>
          </a:blip>
          <a:stretch>
            <a:fillRect/>
          </a:stretch>
        </p:blipFill>
        <p:spPr>
          <a:xfrm>
            <a:off x="-368533" y="5998782"/>
            <a:ext cx="2188654" cy="951058"/>
          </a:xfrm>
          <a:prstGeom prst="rect">
            <a:avLst/>
          </a:prstGeom>
        </p:spPr>
      </p:pic>
      <p:pic>
        <p:nvPicPr>
          <p:cNvPr id="3" name="Picture 2">
            <a:extLst>
              <a:ext uri="{FF2B5EF4-FFF2-40B4-BE49-F238E27FC236}">
                <a16:creationId xmlns:a16="http://schemas.microsoft.com/office/drawing/2014/main" id="{CAC85FDE-021E-43B6-B792-1109D8EC0B08}"/>
              </a:ext>
            </a:extLst>
          </p:cNvPr>
          <p:cNvPicPr>
            <a:picLocks noChangeAspect="1"/>
          </p:cNvPicPr>
          <p:nvPr userDrawn="1"/>
        </p:nvPicPr>
        <p:blipFill>
          <a:blip r:embed="rId14">
            <a:duotone>
              <a:schemeClr val="accent2">
                <a:shade val="45000"/>
                <a:satMod val="135000"/>
              </a:schemeClr>
              <a:prstClr val="white"/>
            </a:duotone>
          </a:blip>
          <a:stretch>
            <a:fillRect/>
          </a:stretch>
        </p:blipFill>
        <p:spPr>
          <a:xfrm>
            <a:off x="10473494" y="-221073"/>
            <a:ext cx="2188654" cy="951058"/>
          </a:xfrm>
          <a:prstGeom prst="rect">
            <a:avLst/>
          </a:prstGeom>
        </p:spPr>
      </p:pic>
      <p:pic>
        <p:nvPicPr>
          <p:cNvPr id="4" name="Picture 3">
            <a:extLst>
              <a:ext uri="{FF2B5EF4-FFF2-40B4-BE49-F238E27FC236}">
                <a16:creationId xmlns:a16="http://schemas.microsoft.com/office/drawing/2014/main" id="{8FB410A6-76E6-7FB2-E66C-64F61FFB018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2052204" y="-221073"/>
            <a:ext cx="2186247" cy="2317405"/>
          </a:xfrm>
          <a:prstGeom prst="rect">
            <a:avLst/>
          </a:prstGeom>
        </p:spPr>
      </p:pic>
      <p:pic>
        <p:nvPicPr>
          <p:cNvPr id="5" name="Picture 4">
            <a:extLst>
              <a:ext uri="{FF2B5EF4-FFF2-40B4-BE49-F238E27FC236}">
                <a16:creationId xmlns:a16="http://schemas.microsoft.com/office/drawing/2014/main" id="{B9FED1DC-F531-6972-1E72-8E2725B85FE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616133" y="7791455"/>
            <a:ext cx="1824009" cy="2002485"/>
          </a:xfrm>
          <a:prstGeom prst="rect">
            <a:avLst/>
          </a:prstGeom>
        </p:spPr>
      </p:pic>
      <p:sp>
        <p:nvSpPr>
          <p:cNvPr id="6" name="TextBox 3">
            <a:extLst>
              <a:ext uri="{FF2B5EF4-FFF2-40B4-BE49-F238E27FC236}">
                <a16:creationId xmlns:a16="http://schemas.microsoft.com/office/drawing/2014/main" id="{1E5DF512-43DB-E88A-6003-B363353A92D2}"/>
              </a:ext>
            </a:extLst>
          </p:cNvPr>
          <p:cNvSpPr txBox="1"/>
          <p:nvPr userDrawn="1"/>
        </p:nvSpPr>
        <p:spPr>
          <a:xfrm>
            <a:off x="3048003" y="9098622"/>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2ED84BB6-90E3-C814-79A9-1DAB917084C5}"/>
              </a:ext>
            </a:extLst>
          </p:cNvPr>
          <p:cNvPicPr>
            <a:picLocks noChangeAspect="1"/>
          </p:cNvPicPr>
          <p:nvPr userDrawn="1"/>
        </p:nvPicPr>
        <p:blipFill>
          <a:blip r:embed="rId14"/>
          <a:stretch>
            <a:fillRect/>
          </a:stretch>
        </p:blipFill>
        <p:spPr>
          <a:xfrm>
            <a:off x="-2054611" y="2040280"/>
            <a:ext cx="2188654" cy="951058"/>
          </a:xfrm>
          <a:prstGeom prst="rect">
            <a:avLst/>
          </a:prstGeom>
        </p:spPr>
      </p:pic>
      <p:pic>
        <p:nvPicPr>
          <p:cNvPr id="8" name="Picture 7">
            <a:extLst>
              <a:ext uri="{FF2B5EF4-FFF2-40B4-BE49-F238E27FC236}">
                <a16:creationId xmlns:a16="http://schemas.microsoft.com/office/drawing/2014/main" id="{9F97B029-B18B-B523-1005-8B0BDAADC1AA}"/>
              </a:ext>
            </a:extLst>
          </p:cNvPr>
          <p:cNvPicPr>
            <a:picLocks noChangeAspect="1"/>
          </p:cNvPicPr>
          <p:nvPr userDrawn="1"/>
        </p:nvPicPr>
        <p:blipFill>
          <a:blip r:embed="rId14"/>
          <a:stretch>
            <a:fillRect/>
          </a:stretch>
        </p:blipFill>
        <p:spPr>
          <a:xfrm>
            <a:off x="1433810" y="9474686"/>
            <a:ext cx="2188654" cy="951058"/>
          </a:xfrm>
          <a:prstGeom prst="rect">
            <a:avLst/>
          </a:prstGeom>
        </p:spPr>
      </p:pic>
    </p:spTree>
    <p:extLst>
      <p:ext uri="{BB962C8B-B14F-4D97-AF65-F5344CB8AC3E}">
        <p14:creationId xmlns:p14="http://schemas.microsoft.com/office/powerpoint/2010/main" val="338096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7.png"/><Relationship Id="rId12"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6.png"/><Relationship Id="rId11" Type="http://schemas.openxmlformats.org/officeDocument/2006/relationships/image" Target="../media/image29.jpeg"/><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image" Target="../media/image8.sv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sv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sv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F5448408-C7A3-0361-A81A-EB4C42A225BC}"/>
              </a:ext>
            </a:extLst>
          </p:cNvPr>
          <p:cNvPicPr>
            <a:picLocks noChangeAspect="1"/>
          </p:cNvPicPr>
          <p:nvPr/>
        </p:nvPicPr>
        <p:blipFill rotWithShape="1">
          <a:blip r:embed="rId3">
            <a:extLst>
              <a:ext uri="{28A0092B-C50C-407E-A947-70E740481C1C}">
                <a14:useLocalDpi xmlns:a14="http://schemas.microsoft.com/office/drawing/2010/main" val="0"/>
              </a:ext>
            </a:extLst>
          </a:blip>
          <a:srcRect b="24985"/>
          <a:stretch/>
        </p:blipFill>
        <p:spPr>
          <a:xfrm>
            <a:off x="0" y="0"/>
            <a:ext cx="12192000" cy="693851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81" y="3245502"/>
            <a:ext cx="2333856" cy="3387969"/>
          </a:xfrm>
          <a:prstGeom prst="rect">
            <a:avLst/>
          </a:prstGeom>
          <a:effectLst>
            <a:outerShdw blurRad="76200" dir="13500000" sy="23000" kx="1200000" algn="br" rotWithShape="0">
              <a:prstClr val="black">
                <a:alpha val="37000"/>
              </a:prstClr>
            </a:outerShdw>
          </a:effectLst>
        </p:spPr>
      </p:pic>
    </p:spTree>
    <p:extLst>
      <p:ext uri="{BB962C8B-B14F-4D97-AF65-F5344CB8AC3E}">
        <p14:creationId xmlns:p14="http://schemas.microsoft.com/office/powerpoint/2010/main" val="733956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4223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389"/>
            <a:stretch/>
          </p:blipFill>
          <p:spPr>
            <a:xfrm>
              <a:off x="0" y="0"/>
              <a:ext cx="5459730" cy="6858000"/>
            </a:xfrm>
            <a:prstGeom prst="rect">
              <a:avLst/>
            </a:prstGeom>
          </p:spPr>
        </p:pic>
      </p:grpSp>
      <p:sp>
        <p:nvSpPr>
          <p:cNvPr id="85" name="Freeform: Shape 84">
            <a:extLst>
              <a:ext uri="{FF2B5EF4-FFF2-40B4-BE49-F238E27FC236}">
                <a16:creationId xmlns:a16="http://schemas.microsoft.com/office/drawing/2014/main" id="{011B9009-DA52-4287-8899-64ED7DFF7783}"/>
              </a:ext>
            </a:extLst>
          </p:cNvPr>
          <p:cNvSpPr/>
          <p:nvPr/>
        </p:nvSpPr>
        <p:spPr>
          <a:xfrm flipV="1">
            <a:off x="537496" y="467760"/>
            <a:ext cx="5517292" cy="5625687"/>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D0A1F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17F0E22-8F12-4903-A66B-CDF7B93066FF}"/>
              </a:ext>
            </a:extLst>
          </p:cNvPr>
          <p:cNvSpPr/>
          <p:nvPr/>
        </p:nvSpPr>
        <p:spPr>
          <a:xfrm flipV="1">
            <a:off x="323533" y="43034"/>
            <a:ext cx="5552999" cy="6142330"/>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FD8D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7A75C1CC-FAB3-40FA-A413-D79E2BA3E915}"/>
              </a:ext>
            </a:extLst>
          </p:cNvPr>
          <p:cNvSpPr txBox="1"/>
          <p:nvPr/>
        </p:nvSpPr>
        <p:spPr>
          <a:xfrm>
            <a:off x="345102" y="830645"/>
            <a:ext cx="5322888" cy="4401205"/>
          </a:xfrm>
          <a:prstGeom prst="rect">
            <a:avLst/>
          </a:prstGeom>
          <a:noFill/>
        </p:spPr>
        <p:txBody>
          <a:bodyPr wrap="square" rtlCol="0">
            <a:spAutoFit/>
          </a:bodyPr>
          <a:lstStyle/>
          <a:p>
            <a:pPr lvl="0" algn="just"/>
            <a:r>
              <a:rPr lang="vi-VN" sz="2800" dirty="0">
                <a:solidFill>
                  <a:srgbClr val="444444"/>
                </a:solidFill>
                <a:latin typeface="Roboto"/>
              </a:rPr>
              <a:t>Quận 10 là một trong những quận nội thành của Thành phố Hồ Chí Minh có nhiều điều kiện thuận lợi trong việc giao lưu kinh tế, văn hóa xã hội với các quận trung tâm và ngoại thành, là cơ hội để thúc đẩy sự phát triển kinh tế – xã hội của quận trong sự nghiệp công nghiệp hóa, hiện đại hóa đất nước.</a:t>
            </a:r>
            <a:endParaRPr lang="en-US" sz="2700" b="1" dirty="0">
              <a:solidFill>
                <a:prstClr val="white"/>
              </a:solidFill>
              <a:latin typeface="UTM Avo" panose="02040603050506020204" pitchFamily="18" charset="0"/>
            </a:endParaRPr>
          </a:p>
        </p:txBody>
      </p:sp>
      <p:sp>
        <p:nvSpPr>
          <p:cNvPr id="60" name="Star: 4 Points 59">
            <a:extLst>
              <a:ext uri="{FF2B5EF4-FFF2-40B4-BE49-F238E27FC236}">
                <a16:creationId xmlns:a16="http://schemas.microsoft.com/office/drawing/2014/main" id="{5E1A2AA3-3050-46F7-8986-C0DD801B7FCA}"/>
              </a:ext>
            </a:extLst>
          </p:cNvPr>
          <p:cNvSpPr/>
          <p:nvPr/>
        </p:nvSpPr>
        <p:spPr>
          <a:xfrm>
            <a:off x="118744" y="5316749"/>
            <a:ext cx="1245870" cy="1245870"/>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4 Points 60">
            <a:extLst>
              <a:ext uri="{FF2B5EF4-FFF2-40B4-BE49-F238E27FC236}">
                <a16:creationId xmlns:a16="http://schemas.microsoft.com/office/drawing/2014/main" id="{429B5A7F-5AFA-405E-B486-00D9D9682CF2}"/>
              </a:ext>
            </a:extLst>
          </p:cNvPr>
          <p:cNvSpPr/>
          <p:nvPr/>
        </p:nvSpPr>
        <p:spPr>
          <a:xfrm>
            <a:off x="1559210" y="5283450"/>
            <a:ext cx="675025" cy="675025"/>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39A3710-00AE-429C-8353-BD365BC066F9}"/>
              </a:ext>
            </a:extLst>
          </p:cNvPr>
          <p:cNvSpPr/>
          <p:nvPr/>
        </p:nvSpPr>
        <p:spPr>
          <a:xfrm>
            <a:off x="11599894" y="641186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E39571C-5AA5-48BC-A5FB-282E64537400}"/>
              </a:ext>
            </a:extLst>
          </p:cNvPr>
          <p:cNvSpPr/>
          <p:nvPr/>
        </p:nvSpPr>
        <p:spPr>
          <a:xfrm>
            <a:off x="11899586" y="3946602"/>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9B728BD-E6B2-47DD-8347-66AF93139E43}"/>
              </a:ext>
            </a:extLst>
          </p:cNvPr>
          <p:cNvGrpSpPr/>
          <p:nvPr/>
        </p:nvGrpSpPr>
        <p:grpSpPr>
          <a:xfrm>
            <a:off x="860613" y="12951"/>
            <a:ext cx="9442702" cy="2623415"/>
            <a:chOff x="7029327" y="205781"/>
            <a:chExt cx="9037000" cy="2600343"/>
          </a:xfrm>
        </p:grpSpPr>
        <p:sp>
          <p:nvSpPr>
            <p:cNvPr id="48" name="TextBox 47">
              <a:extLst>
                <a:ext uri="{FF2B5EF4-FFF2-40B4-BE49-F238E27FC236}">
                  <a16:creationId xmlns:a16="http://schemas.microsoft.com/office/drawing/2014/main" id="{86C43B04-2581-44CA-AAA5-F02440943133}"/>
                </a:ext>
              </a:extLst>
            </p:cNvPr>
            <p:cNvSpPr txBox="1"/>
            <p:nvPr/>
          </p:nvSpPr>
          <p:spPr>
            <a:xfrm>
              <a:off x="7029327" y="205781"/>
              <a:ext cx="4053833" cy="923330"/>
            </a:xfrm>
            <a:prstGeom prst="rect">
              <a:avLst/>
            </a:prstGeom>
            <a:noFill/>
          </p:spPr>
          <p:txBody>
            <a:bodyPr wrap="square" rtlCol="0">
              <a:spAutoFit/>
            </a:bodyPr>
            <a:lstStyle/>
            <a:p>
              <a:r>
                <a:rPr lang="en-US" sz="5400" dirty="0">
                  <a:ln>
                    <a:solidFill>
                      <a:schemeClr val="tx1"/>
                    </a:solidFill>
                  </a:ln>
                  <a:solidFill>
                    <a:schemeClr val="bg1"/>
                  </a:solidFill>
                  <a:latin typeface="UTM Futura Extra" panose="02040603050506020204" pitchFamily="18" charset="0"/>
                </a:rPr>
                <a:t>QUẬN 10</a:t>
              </a:r>
            </a:p>
          </p:txBody>
        </p:sp>
        <p:sp>
          <p:nvSpPr>
            <p:cNvPr id="86" name="TextBox 85">
              <a:extLst>
                <a:ext uri="{FF2B5EF4-FFF2-40B4-BE49-F238E27FC236}">
                  <a16:creationId xmlns:a16="http://schemas.microsoft.com/office/drawing/2014/main" id="{0F04C110-ED39-4FF7-B752-84E909C8E5D9}"/>
                </a:ext>
              </a:extLst>
            </p:cNvPr>
            <p:cNvSpPr txBox="1"/>
            <p:nvPr/>
          </p:nvSpPr>
          <p:spPr>
            <a:xfrm>
              <a:off x="10666839" y="1698128"/>
              <a:ext cx="5399488" cy="1107996"/>
            </a:xfrm>
            <a:prstGeom prst="rect">
              <a:avLst/>
            </a:prstGeom>
            <a:noFill/>
          </p:spPr>
          <p:txBody>
            <a:bodyPr wrap="square" rtlCol="0">
              <a:spAutoFit/>
            </a:bodyPr>
            <a:lstStyle/>
            <a:p>
              <a:endParaRPr lang="en-US" sz="6600" dirty="0">
                <a:ln>
                  <a:solidFill>
                    <a:schemeClr val="tx1"/>
                  </a:solidFill>
                </a:ln>
                <a:solidFill>
                  <a:srgbClr val="FBE85B"/>
                </a:solidFill>
                <a:latin typeface="UTM Futura Extra" panose="02040603050506020204" pitchFamily="18" charset="0"/>
              </a:endParaRP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8640">
            <a:off x="6192688" y="3378203"/>
            <a:ext cx="3863615" cy="3054807"/>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0936">
            <a:off x="6039503" y="437798"/>
            <a:ext cx="3401881" cy="2689732"/>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8564" y="1662880"/>
            <a:ext cx="3298300" cy="2352236"/>
          </a:xfrm>
          <a:prstGeom prst="rect">
            <a:avLst/>
          </a:prstGeom>
          <a:effectLst>
            <a:outerShdw blurRad="50800" dist="38100" dir="2700000" algn="tl" rotWithShape="0">
              <a:prstClr val="black">
                <a:alpha val="40000"/>
              </a:prstClr>
            </a:outerShdw>
          </a:effectLst>
        </p:spPr>
      </p:pic>
      <p:pic>
        <p:nvPicPr>
          <p:cNvPr id="66" name="Picture 65"/>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9244529" y="560745"/>
            <a:ext cx="882457" cy="848272"/>
          </a:xfrm>
          <a:prstGeom prst="rect">
            <a:avLst/>
          </a:prstGeom>
        </p:spPr>
      </p:pic>
      <p:pic>
        <p:nvPicPr>
          <p:cNvPr id="67" name="Picture 66"/>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11425575" y="1691104"/>
            <a:ext cx="882457" cy="848272"/>
          </a:xfrm>
          <a:prstGeom prst="rect">
            <a:avLst/>
          </a:prstGeom>
        </p:spPr>
      </p:pic>
      <p:pic>
        <p:nvPicPr>
          <p:cNvPr id="68" name="Picture 67"/>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639026">
            <a:off x="9862087" y="5515548"/>
            <a:ext cx="882457" cy="848272"/>
          </a:xfrm>
          <a:prstGeom prst="rect">
            <a:avLst/>
          </a:prstGeom>
        </p:spPr>
      </p:pic>
      <p:pic>
        <p:nvPicPr>
          <p:cNvPr id="1026" name="Picture 2" descr="C:\Users\ADMIN\Desktop\fdd-1 (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81917">
            <a:off x="6057482" y="445634"/>
            <a:ext cx="3351963" cy="27355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IMG_519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05087" y="1662880"/>
            <a:ext cx="3175489" cy="2283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sc0179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768574">
            <a:off x="6206864" y="3386518"/>
            <a:ext cx="3802051" cy="30396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812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up)">
                                      <p:cBhvr>
                                        <p:cTn id="7" dur="500"/>
                                        <p:tgtEl>
                                          <p:spTgt spid="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up)">
                                      <p:cBhvr>
                                        <p:cTn id="10" dur="500"/>
                                        <p:tgtEl>
                                          <p:spTgt spid="57"/>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arn(inVertical)">
                                      <p:cBhvr>
                                        <p:cTn id="19" dur="500"/>
                                        <p:tgtEl>
                                          <p:spTgt spid="4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down)">
                                      <p:cBhvr>
                                        <p:cTn id="41" dur="500"/>
                                        <p:tgtEl>
                                          <p:spTgt spid="66"/>
                                        </p:tgtEl>
                                      </p:cBhvr>
                                    </p:animEffect>
                                  </p:childTnLst>
                                </p:cTn>
                              </p:par>
                              <p:par>
                                <p:cTn id="42" presetID="22" presetClass="entr" presetSubtype="4"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down)">
                                      <p:cBhvr>
                                        <p:cTn id="44" dur="500"/>
                                        <p:tgtEl>
                                          <p:spTgt spid="67"/>
                                        </p:tgtEl>
                                      </p:cBhvr>
                                    </p:animEffect>
                                  </p:childTnLst>
                                </p:cTn>
                              </p:par>
                              <p:par>
                                <p:cTn id="45" presetID="22" presetClass="entr" presetSubtype="4"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57"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389"/>
            <a:stretch/>
          </p:blipFill>
          <p:spPr>
            <a:xfrm>
              <a:off x="0" y="0"/>
              <a:ext cx="5459730" cy="6858000"/>
            </a:xfrm>
            <a:prstGeom prst="rect">
              <a:avLst/>
            </a:prstGeom>
          </p:spPr>
        </p:pic>
      </p:grpSp>
      <p:grpSp>
        <p:nvGrpSpPr>
          <p:cNvPr id="92" name="Group 91"/>
          <p:cNvGrpSpPr/>
          <p:nvPr/>
        </p:nvGrpSpPr>
        <p:grpSpPr>
          <a:xfrm rot="18005233">
            <a:off x="10698957" y="476986"/>
            <a:ext cx="546712" cy="462392"/>
            <a:chOff x="474652" y="3857950"/>
            <a:chExt cx="1005751" cy="884566"/>
          </a:xfrm>
        </p:grpSpPr>
        <p:grpSp>
          <p:nvGrpSpPr>
            <p:cNvPr id="93" name="Group 92"/>
            <p:cNvGrpSpPr/>
            <p:nvPr/>
          </p:nvGrpSpPr>
          <p:grpSpPr>
            <a:xfrm rot="1808952">
              <a:off x="474652" y="3857950"/>
              <a:ext cx="1005751" cy="884566"/>
              <a:chOff x="9050236" y="5553074"/>
              <a:chExt cx="840050" cy="738831"/>
            </a:xfrm>
          </p:grpSpPr>
          <p:sp>
            <p:nvSpPr>
              <p:cNvPr id="95" name="Heart 94"/>
              <p:cNvSpPr/>
              <p:nvPr/>
            </p:nvSpPr>
            <p:spPr>
              <a:xfrm>
                <a:off x="9160671" y="5562290"/>
                <a:ext cx="729615" cy="729615"/>
              </a:xfrm>
              <a:prstGeom prst="heart">
                <a:avLst/>
              </a:prstGeom>
              <a:solidFill>
                <a:srgbClr val="48BB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rt 95"/>
              <p:cNvSpPr/>
              <p:nvPr/>
            </p:nvSpPr>
            <p:spPr>
              <a:xfrm>
                <a:off x="9050236" y="5553074"/>
                <a:ext cx="718185" cy="718185"/>
              </a:xfrm>
              <a:prstGeom prst="heart">
                <a:avLst/>
              </a:prstGeom>
              <a:solidFill>
                <a:srgbClr val="FD8C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Arc 93"/>
            <p:cNvSpPr/>
            <p:nvPr/>
          </p:nvSpPr>
          <p:spPr>
            <a:xfrm rot="8342657">
              <a:off x="859363" y="4155265"/>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10896472" y="4070109"/>
            <a:ext cx="1126073" cy="941262"/>
            <a:chOff x="474652" y="3857950"/>
            <a:chExt cx="1005751" cy="884566"/>
          </a:xfrm>
        </p:grpSpPr>
        <p:grpSp>
          <p:nvGrpSpPr>
            <p:cNvPr id="71" name="Group 70">
              <a:extLst>
                <a:ext uri="{FF2B5EF4-FFF2-40B4-BE49-F238E27FC236}">
                  <a16:creationId xmlns:a16="http://schemas.microsoft.com/office/drawing/2014/main" id="{AC6F450A-DEDA-4E6C-B16A-79B522A148AD}"/>
                </a:ext>
              </a:extLst>
            </p:cNvPr>
            <p:cNvGrpSpPr/>
            <p:nvPr/>
          </p:nvGrpSpPr>
          <p:grpSpPr>
            <a:xfrm rot="1808952">
              <a:off x="474652" y="3857950"/>
              <a:ext cx="1005751" cy="884566"/>
              <a:chOff x="9050236" y="5553074"/>
              <a:chExt cx="840050" cy="738831"/>
            </a:xfrm>
          </p:grpSpPr>
          <p:sp>
            <p:nvSpPr>
              <p:cNvPr id="72" name="Heart 71">
                <a:extLst>
                  <a:ext uri="{FF2B5EF4-FFF2-40B4-BE49-F238E27FC236}">
                    <a16:creationId xmlns:a16="http://schemas.microsoft.com/office/drawing/2014/main" id="{A8AF5034-71D8-4551-ADC0-A63BDA4820AF}"/>
                  </a:ext>
                </a:extLst>
              </p:cNvPr>
              <p:cNvSpPr/>
              <p:nvPr/>
            </p:nvSpPr>
            <p:spPr>
              <a:xfrm>
                <a:off x="9160671" y="5562290"/>
                <a:ext cx="729615" cy="729615"/>
              </a:xfrm>
              <a:prstGeom prst="heart">
                <a:avLst/>
              </a:prstGeom>
              <a:solidFill>
                <a:srgbClr val="48BB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art 72">
                <a:extLst>
                  <a:ext uri="{FF2B5EF4-FFF2-40B4-BE49-F238E27FC236}">
                    <a16:creationId xmlns:a16="http://schemas.microsoft.com/office/drawing/2014/main" id="{1555CF74-F755-4802-82BB-ECDBABC4C597}"/>
                  </a:ext>
                </a:extLst>
              </p:cNvPr>
              <p:cNvSpPr/>
              <p:nvPr/>
            </p:nvSpPr>
            <p:spPr>
              <a:xfrm>
                <a:off x="9050236" y="5553074"/>
                <a:ext cx="718185" cy="718185"/>
              </a:xfrm>
              <a:prstGeom prst="heart">
                <a:avLst/>
              </a:prstGeom>
              <a:solidFill>
                <a:srgbClr val="FD8C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Arc 73">
              <a:extLst>
                <a:ext uri="{FF2B5EF4-FFF2-40B4-BE49-F238E27FC236}">
                  <a16:creationId xmlns:a16="http://schemas.microsoft.com/office/drawing/2014/main" id="{7FA20391-364D-4756-B8A5-9AA68B439566}"/>
                </a:ext>
              </a:extLst>
            </p:cNvPr>
            <p:cNvSpPr/>
            <p:nvPr/>
          </p:nvSpPr>
          <p:spPr>
            <a:xfrm rot="8342657">
              <a:off x="859363" y="4155265"/>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38" name="Picture 137"/>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752414">
            <a:off x="3484188" y="1826791"/>
            <a:ext cx="1045809" cy="1005296"/>
          </a:xfrm>
          <a:prstGeom prst="rect">
            <a:avLst/>
          </a:prstGeom>
        </p:spPr>
      </p:pic>
      <p:pic>
        <p:nvPicPr>
          <p:cNvPr id="137" name="Picture 13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685393">
            <a:off x="538544" y="5104513"/>
            <a:ext cx="882457" cy="848272"/>
          </a:xfrm>
          <a:prstGeom prst="rect">
            <a:avLst/>
          </a:prstGeom>
        </p:spPr>
      </p:pic>
      <p:sp>
        <p:nvSpPr>
          <p:cNvPr id="5" name="Rectangle 4">
            <a:extLst>
              <a:ext uri="{FF2B5EF4-FFF2-40B4-BE49-F238E27FC236}">
                <a16:creationId xmlns:a16="http://schemas.microsoft.com/office/drawing/2014/main" id="{935D66B9-6807-987A-88AD-4CACCCDFDE0A}"/>
              </a:ext>
            </a:extLst>
          </p:cNvPr>
          <p:cNvSpPr/>
          <p:nvPr/>
        </p:nvSpPr>
        <p:spPr>
          <a:xfrm>
            <a:off x="306182" y="225818"/>
            <a:ext cx="11611172" cy="1777727"/>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latin typeface="UTM Avo" panose="02040603050506020204" pitchFamily="18" charset="0"/>
              </a:rPr>
              <a:t>1</a:t>
            </a:r>
            <a:r>
              <a:rPr lang="vi-VN" sz="2800" b="1" dirty="0">
                <a:latin typeface="UTM Avo" panose="02040603050506020204" pitchFamily="18" charset="0"/>
              </a:rPr>
              <a:t>. Lập và hoàn thiện bảng (theo gợi ý dưới đây) về những biểu hiện chứng tỏ Thành phố Hồ Chí Minh là một trung tâm kinh tế, văn hóa, giáo dục của đất nước.</a:t>
            </a:r>
            <a:endParaRPr lang="en-US" sz="2800" b="1" dirty="0">
              <a:latin typeface="UTM Avo" panose="02040603050506020204" pitchFamily="18" charset="0"/>
            </a:endParaRPr>
          </a:p>
        </p:txBody>
      </p:sp>
      <p:graphicFrame>
        <p:nvGraphicFramePr>
          <p:cNvPr id="6" name="Table 5">
            <a:extLst>
              <a:ext uri="{FF2B5EF4-FFF2-40B4-BE49-F238E27FC236}">
                <a16:creationId xmlns:a16="http://schemas.microsoft.com/office/drawing/2014/main" id="{8A0F92C1-B607-26D5-1BC1-7ACE0B98E7F8}"/>
              </a:ext>
            </a:extLst>
          </p:cNvPr>
          <p:cNvGraphicFramePr>
            <a:graphicFrameLocks noGrp="1"/>
          </p:cNvGraphicFramePr>
          <p:nvPr>
            <p:extLst>
              <p:ext uri="{D42A27DB-BD31-4B8C-83A1-F6EECF244321}">
                <p14:modId xmlns:p14="http://schemas.microsoft.com/office/powerpoint/2010/main" val="839037671"/>
              </p:ext>
            </p:extLst>
          </p:nvPr>
        </p:nvGraphicFramePr>
        <p:xfrm>
          <a:off x="295745" y="2268014"/>
          <a:ext cx="11572449" cy="4243292"/>
        </p:xfrm>
        <a:graphic>
          <a:graphicData uri="http://schemas.openxmlformats.org/drawingml/2006/table">
            <a:tbl>
              <a:tblPr firstRow="1" bandRow="1">
                <a:tableStyleId>{00A15C55-8517-42AA-B614-E9B94910E393}</a:tableStyleId>
              </a:tblPr>
              <a:tblGrid>
                <a:gridCol w="1256768">
                  <a:extLst>
                    <a:ext uri="{9D8B030D-6E8A-4147-A177-3AD203B41FA5}">
                      <a16:colId xmlns:a16="http://schemas.microsoft.com/office/drawing/2014/main" val="3033807633"/>
                    </a:ext>
                  </a:extLst>
                </a:gridCol>
                <a:gridCol w="2946805">
                  <a:extLst>
                    <a:ext uri="{9D8B030D-6E8A-4147-A177-3AD203B41FA5}">
                      <a16:colId xmlns:a16="http://schemas.microsoft.com/office/drawing/2014/main" val="2942060405"/>
                    </a:ext>
                  </a:extLst>
                </a:gridCol>
                <a:gridCol w="7368876">
                  <a:extLst>
                    <a:ext uri="{9D8B030D-6E8A-4147-A177-3AD203B41FA5}">
                      <a16:colId xmlns:a16="http://schemas.microsoft.com/office/drawing/2014/main" val="4205307852"/>
                    </a:ext>
                  </a:extLst>
                </a:gridCol>
              </a:tblGrid>
              <a:tr h="1060823">
                <a:tc>
                  <a:txBody>
                    <a:bodyPr/>
                    <a:lstStyle/>
                    <a:p>
                      <a:pPr algn="ctr"/>
                      <a:r>
                        <a:rPr lang="vi-VN" sz="3200" dirty="0">
                          <a:solidFill>
                            <a:schemeClr val="tx1"/>
                          </a:solidFill>
                        </a:rPr>
                        <a:t>TT</a:t>
                      </a:r>
                      <a:endParaRPr lang="en-US" sz="3200" dirty="0">
                        <a:solidFill>
                          <a:schemeClr val="tx1"/>
                        </a:solidFill>
                      </a:endParaRPr>
                    </a:p>
                  </a:txBody>
                  <a:tcPr anchor="ctr"/>
                </a:tc>
                <a:tc>
                  <a:txBody>
                    <a:bodyPr/>
                    <a:lstStyle/>
                    <a:p>
                      <a:pPr algn="ctr"/>
                      <a:r>
                        <a:rPr lang="vi-VN" sz="3200" dirty="0">
                          <a:solidFill>
                            <a:schemeClr val="tx1"/>
                          </a:solidFill>
                        </a:rPr>
                        <a:t>Lĩnh vực</a:t>
                      </a:r>
                      <a:endParaRPr lang="en-US" sz="3200" dirty="0">
                        <a:solidFill>
                          <a:schemeClr val="tx1"/>
                        </a:solidFill>
                      </a:endParaRPr>
                    </a:p>
                  </a:txBody>
                  <a:tcPr anchor="ctr"/>
                </a:tc>
                <a:tc>
                  <a:txBody>
                    <a:bodyPr/>
                    <a:lstStyle/>
                    <a:p>
                      <a:pPr algn="ctr"/>
                      <a:r>
                        <a:rPr lang="vi-VN" sz="3200" dirty="0">
                          <a:solidFill>
                            <a:schemeClr val="tx1"/>
                          </a:solidFill>
                        </a:rPr>
                        <a:t>Biểu hiện</a:t>
                      </a:r>
                      <a:endParaRPr lang="en-US" sz="3200" dirty="0">
                        <a:solidFill>
                          <a:schemeClr val="tx1"/>
                        </a:solidFill>
                      </a:endParaRPr>
                    </a:p>
                  </a:txBody>
                  <a:tcPr anchor="ctr"/>
                </a:tc>
                <a:extLst>
                  <a:ext uri="{0D108BD9-81ED-4DB2-BD59-A6C34878D82A}">
                    <a16:rowId xmlns:a16="http://schemas.microsoft.com/office/drawing/2014/main" val="1420510948"/>
                  </a:ext>
                </a:extLst>
              </a:tr>
              <a:tr h="1060823">
                <a:tc>
                  <a:txBody>
                    <a:bodyPr/>
                    <a:lstStyle/>
                    <a:p>
                      <a:pPr algn="ctr"/>
                      <a:r>
                        <a:rPr lang="vi-VN" sz="3200" dirty="0">
                          <a:solidFill>
                            <a:schemeClr val="tx1"/>
                          </a:solidFill>
                        </a:rPr>
                        <a:t>1</a:t>
                      </a:r>
                      <a:endParaRPr lang="en-US" sz="3200" dirty="0">
                        <a:solidFill>
                          <a:schemeClr val="tx1"/>
                        </a:solidFill>
                      </a:endParaRPr>
                    </a:p>
                  </a:txBody>
                  <a:tcPr anchor="ctr">
                    <a:solidFill>
                      <a:schemeClr val="accent4">
                        <a:lumMod val="60000"/>
                        <a:lumOff val="40000"/>
                      </a:schemeClr>
                    </a:solidFill>
                  </a:tcPr>
                </a:tc>
                <a:tc>
                  <a:txBody>
                    <a:bodyPr/>
                    <a:lstStyle/>
                    <a:p>
                      <a:pPr algn="ctr"/>
                      <a:r>
                        <a:rPr lang="vi-VN" sz="3200" dirty="0">
                          <a:solidFill>
                            <a:schemeClr val="tx1"/>
                          </a:solidFill>
                        </a:rPr>
                        <a:t>Kinh tế</a:t>
                      </a:r>
                      <a:endParaRPr lang="en-US" sz="3200" dirty="0">
                        <a:solidFill>
                          <a:schemeClr val="tx1"/>
                        </a:solidFill>
                      </a:endParaRPr>
                    </a:p>
                  </a:txBody>
                  <a:tcPr anchor="ctr">
                    <a:solidFill>
                      <a:schemeClr val="accent4">
                        <a:lumMod val="20000"/>
                        <a:lumOff val="80000"/>
                      </a:schemeClr>
                    </a:solidFill>
                  </a:tcPr>
                </a:tc>
                <a:tc>
                  <a:txBody>
                    <a:bodyPr/>
                    <a:lstStyle/>
                    <a:p>
                      <a:pPr algn="ctr"/>
                      <a:endParaRPr lang="en-US" sz="32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2846787592"/>
                  </a:ext>
                </a:extLst>
              </a:tr>
              <a:tr h="1060823">
                <a:tc>
                  <a:txBody>
                    <a:bodyPr/>
                    <a:lstStyle/>
                    <a:p>
                      <a:pPr algn="ctr"/>
                      <a:r>
                        <a:rPr lang="vi-VN" sz="3200" dirty="0">
                          <a:solidFill>
                            <a:schemeClr val="tx1"/>
                          </a:solidFill>
                        </a:rPr>
                        <a:t>2</a:t>
                      </a:r>
                      <a:endParaRPr lang="en-US" sz="3200" dirty="0">
                        <a:solidFill>
                          <a:schemeClr val="tx1"/>
                        </a:solidFill>
                      </a:endParaRPr>
                    </a:p>
                  </a:txBody>
                  <a:tcPr anchor="ctr">
                    <a:solidFill>
                      <a:schemeClr val="accent4">
                        <a:lumMod val="60000"/>
                        <a:lumOff val="40000"/>
                      </a:schemeClr>
                    </a:solidFill>
                  </a:tcPr>
                </a:tc>
                <a:tc>
                  <a:txBody>
                    <a:bodyPr/>
                    <a:lstStyle/>
                    <a:p>
                      <a:pPr algn="ctr"/>
                      <a:r>
                        <a:rPr lang="vi-VN" sz="3200" dirty="0">
                          <a:solidFill>
                            <a:schemeClr val="tx1"/>
                          </a:solidFill>
                        </a:rPr>
                        <a:t>Văn hóa </a:t>
                      </a:r>
                      <a:endParaRPr lang="en-US" sz="3200" dirty="0">
                        <a:solidFill>
                          <a:schemeClr val="tx1"/>
                        </a:solidFill>
                      </a:endParaRPr>
                    </a:p>
                  </a:txBody>
                  <a:tcPr anchor="ctr">
                    <a:solidFill>
                      <a:schemeClr val="accent4">
                        <a:lumMod val="20000"/>
                        <a:lumOff val="80000"/>
                      </a:schemeClr>
                    </a:solidFill>
                  </a:tcPr>
                </a:tc>
                <a:tc>
                  <a:txBody>
                    <a:bodyPr/>
                    <a:lstStyle/>
                    <a:p>
                      <a:pPr algn="ctr"/>
                      <a:endParaRPr lang="en-US" sz="32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1678606971"/>
                  </a:ext>
                </a:extLst>
              </a:tr>
              <a:tr h="1060823">
                <a:tc>
                  <a:txBody>
                    <a:bodyPr/>
                    <a:lstStyle/>
                    <a:p>
                      <a:pPr algn="ctr"/>
                      <a:r>
                        <a:rPr lang="vi-VN" sz="3200" dirty="0">
                          <a:solidFill>
                            <a:schemeClr val="tx1"/>
                          </a:solidFill>
                        </a:rPr>
                        <a:t>3</a:t>
                      </a:r>
                      <a:endParaRPr lang="en-US" sz="3200" dirty="0">
                        <a:solidFill>
                          <a:schemeClr val="tx1"/>
                        </a:solidFill>
                      </a:endParaRPr>
                    </a:p>
                  </a:txBody>
                  <a:tcPr anchor="ctr">
                    <a:solidFill>
                      <a:schemeClr val="accent4">
                        <a:lumMod val="60000"/>
                        <a:lumOff val="40000"/>
                      </a:schemeClr>
                    </a:solidFill>
                  </a:tcPr>
                </a:tc>
                <a:tc>
                  <a:txBody>
                    <a:bodyPr/>
                    <a:lstStyle/>
                    <a:p>
                      <a:pPr algn="ctr"/>
                      <a:r>
                        <a:rPr lang="vi-VN" sz="3200" dirty="0">
                          <a:solidFill>
                            <a:schemeClr val="tx1"/>
                          </a:solidFill>
                        </a:rPr>
                        <a:t>Giáo dục</a:t>
                      </a:r>
                      <a:endParaRPr lang="en-US" sz="3200" dirty="0">
                        <a:solidFill>
                          <a:schemeClr val="tx1"/>
                        </a:solidFill>
                      </a:endParaRPr>
                    </a:p>
                  </a:txBody>
                  <a:tcPr anchor="ctr">
                    <a:solidFill>
                      <a:schemeClr val="accent4">
                        <a:lumMod val="20000"/>
                        <a:lumOff val="80000"/>
                      </a:schemeClr>
                    </a:solidFill>
                  </a:tcPr>
                </a:tc>
                <a:tc>
                  <a:txBody>
                    <a:bodyPr/>
                    <a:lstStyle/>
                    <a:p>
                      <a:pPr algn="ctr"/>
                      <a:endParaRPr lang="en-US" sz="32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2794169456"/>
                  </a:ext>
                </a:extLst>
              </a:tr>
            </a:tbl>
          </a:graphicData>
        </a:graphic>
      </p:graphicFrame>
      <p:pic>
        <p:nvPicPr>
          <p:cNvPr id="8" name="Picture 7" descr="A cartoon of a child writing on a book at a desk&#10;&#10;Description automatically generated">
            <a:extLst>
              <a:ext uri="{FF2B5EF4-FFF2-40B4-BE49-F238E27FC236}">
                <a16:creationId xmlns:a16="http://schemas.microsoft.com/office/drawing/2014/main" id="{A173CFE1-0A4F-0933-2F69-6F47671411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0615" y="3473793"/>
            <a:ext cx="3388736" cy="3412991"/>
          </a:xfrm>
          <a:prstGeom prst="rect">
            <a:avLst/>
          </a:prstGeom>
        </p:spPr>
      </p:pic>
    </p:spTree>
    <p:extLst>
      <p:ext uri="{BB962C8B-B14F-4D97-AF65-F5344CB8AC3E}">
        <p14:creationId xmlns:p14="http://schemas.microsoft.com/office/powerpoint/2010/main" val="2405327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1000" fill="hold"/>
                                        <p:tgtEl>
                                          <p:spTgt spid="92"/>
                                        </p:tgtEl>
                                        <p:attrNameLst>
                                          <p:attrName>ppt_w</p:attrName>
                                        </p:attrNameLst>
                                      </p:cBhvr>
                                      <p:tavLst>
                                        <p:tav tm="0">
                                          <p:val>
                                            <p:fltVal val="0"/>
                                          </p:val>
                                        </p:tav>
                                        <p:tav tm="100000">
                                          <p:val>
                                            <p:strVal val="#ppt_w"/>
                                          </p:val>
                                        </p:tav>
                                      </p:tavLst>
                                    </p:anim>
                                    <p:anim calcmode="lin" valueType="num">
                                      <p:cBhvr>
                                        <p:cTn id="8" dur="1000" fill="hold"/>
                                        <p:tgtEl>
                                          <p:spTgt spid="92"/>
                                        </p:tgtEl>
                                        <p:attrNameLst>
                                          <p:attrName>ppt_h</p:attrName>
                                        </p:attrNameLst>
                                      </p:cBhvr>
                                      <p:tavLst>
                                        <p:tav tm="0">
                                          <p:val>
                                            <p:fltVal val="0"/>
                                          </p:val>
                                        </p:tav>
                                        <p:tav tm="100000">
                                          <p:val>
                                            <p:strVal val="#ppt_h"/>
                                          </p:val>
                                        </p:tav>
                                      </p:tavLst>
                                    </p:anim>
                                    <p:anim calcmode="lin" valueType="num">
                                      <p:cBhvr>
                                        <p:cTn id="9" dur="1000" fill="hold"/>
                                        <p:tgtEl>
                                          <p:spTgt spid="92"/>
                                        </p:tgtEl>
                                        <p:attrNameLst>
                                          <p:attrName>style.rotation</p:attrName>
                                        </p:attrNameLst>
                                      </p:cBhvr>
                                      <p:tavLst>
                                        <p:tav tm="0">
                                          <p:val>
                                            <p:fltVal val="90"/>
                                          </p:val>
                                        </p:tav>
                                        <p:tav tm="100000">
                                          <p:val>
                                            <p:fltVal val="0"/>
                                          </p:val>
                                        </p:tav>
                                      </p:tavLst>
                                    </p:anim>
                                    <p:animEffect transition="in" filter="fade">
                                      <p:cBhvr>
                                        <p:cTn id="10" dur="1000"/>
                                        <p:tgtEl>
                                          <p:spTgt spid="92"/>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par>
                          <p:cTn id="17" fill="hold">
                            <p:stCondLst>
                              <p:cond delay="1000"/>
                            </p:stCondLst>
                            <p:childTnLst>
                              <p:par>
                                <p:cTn id="18" presetID="26" presetClass="emph" presetSubtype="0" repeatCount="indefinite" fill="hold" nodeType="afterEffect">
                                  <p:stCondLst>
                                    <p:cond delay="0"/>
                                  </p:stCondLst>
                                  <p:childTnLst>
                                    <p:animEffect transition="out" filter="fade">
                                      <p:cBhvr>
                                        <p:cTn id="19" dur="500" tmFilter="0, 0; .2, .5; .8, .5; 1, 0"/>
                                        <p:tgtEl>
                                          <p:spTgt spid="92"/>
                                        </p:tgtEl>
                                      </p:cBhvr>
                                    </p:animEffect>
                                    <p:animScale>
                                      <p:cBhvr>
                                        <p:cTn id="20" dur="250" autoRev="1" fill="hold"/>
                                        <p:tgtEl>
                                          <p:spTgt spid="92"/>
                                        </p:tgtEl>
                                      </p:cBhvr>
                                      <p:by x="105000" y="105000"/>
                                    </p:animScale>
                                  </p:childTnLst>
                                </p:cTn>
                              </p:par>
                              <p:par>
                                <p:cTn id="21" presetID="26" presetClass="emph" presetSubtype="0" repeatCount="indefinite" fill="hold" nodeType="with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wipe(down)">
                                      <p:cBhvr>
                                        <p:cTn id="27" dur="500"/>
                                        <p:tgtEl>
                                          <p:spTgt spid="138"/>
                                        </p:tgtEl>
                                      </p:cBhvr>
                                    </p:animEffect>
                                  </p:childTnLst>
                                </p:cTn>
                              </p:par>
                              <p:par>
                                <p:cTn id="28" presetID="22" presetClass="entr" presetSubtype="4" fill="hold" nodeType="with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wipe(down)">
                                      <p:cBhvr>
                                        <p:cTn id="30" dur="500"/>
                                        <p:tgtEl>
                                          <p:spTgt spid="137"/>
                                        </p:tgtEl>
                                      </p:cBhvr>
                                    </p:animEffect>
                                  </p:childTnLst>
                                </p:cTn>
                              </p:par>
                            </p:childTnLst>
                          </p:cTn>
                        </p:par>
                        <p:par>
                          <p:cTn id="31" fill="hold">
                            <p:stCondLst>
                              <p:cond delay="2000"/>
                            </p:stCondLst>
                            <p:childTnLst>
                              <p:par>
                                <p:cTn id="32" presetID="16" presetClass="entr" presetSubtype="37"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out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389"/>
            <a:stretch/>
          </p:blipFill>
          <p:spPr>
            <a:xfrm>
              <a:off x="0" y="0"/>
              <a:ext cx="5459730" cy="6858000"/>
            </a:xfrm>
            <a:prstGeom prst="rect">
              <a:avLst/>
            </a:prstGeom>
          </p:spPr>
        </p:pic>
      </p:grpSp>
      <p:grpSp>
        <p:nvGrpSpPr>
          <p:cNvPr id="92" name="Group 91"/>
          <p:cNvGrpSpPr/>
          <p:nvPr/>
        </p:nvGrpSpPr>
        <p:grpSpPr>
          <a:xfrm rot="18005233">
            <a:off x="10698957" y="476986"/>
            <a:ext cx="546712" cy="462392"/>
            <a:chOff x="474652" y="3857950"/>
            <a:chExt cx="1005751" cy="884566"/>
          </a:xfrm>
        </p:grpSpPr>
        <p:grpSp>
          <p:nvGrpSpPr>
            <p:cNvPr id="93" name="Group 92"/>
            <p:cNvGrpSpPr/>
            <p:nvPr/>
          </p:nvGrpSpPr>
          <p:grpSpPr>
            <a:xfrm rot="1808952">
              <a:off x="474652" y="3857950"/>
              <a:ext cx="1005751" cy="884566"/>
              <a:chOff x="9050236" y="5553074"/>
              <a:chExt cx="840050" cy="738831"/>
            </a:xfrm>
          </p:grpSpPr>
          <p:sp>
            <p:nvSpPr>
              <p:cNvPr id="95" name="Heart 94"/>
              <p:cNvSpPr/>
              <p:nvPr/>
            </p:nvSpPr>
            <p:spPr>
              <a:xfrm>
                <a:off x="9160671" y="5562290"/>
                <a:ext cx="729615" cy="729615"/>
              </a:xfrm>
              <a:prstGeom prst="heart">
                <a:avLst/>
              </a:prstGeom>
              <a:solidFill>
                <a:srgbClr val="48BB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rt 95"/>
              <p:cNvSpPr/>
              <p:nvPr/>
            </p:nvSpPr>
            <p:spPr>
              <a:xfrm>
                <a:off x="9050236" y="5553074"/>
                <a:ext cx="718185" cy="718185"/>
              </a:xfrm>
              <a:prstGeom prst="heart">
                <a:avLst/>
              </a:prstGeom>
              <a:solidFill>
                <a:srgbClr val="FD8C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Arc 93"/>
            <p:cNvSpPr/>
            <p:nvPr/>
          </p:nvSpPr>
          <p:spPr>
            <a:xfrm rot="8342657">
              <a:off x="859363" y="4155265"/>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10896472" y="4070109"/>
            <a:ext cx="1126073" cy="941262"/>
            <a:chOff x="474652" y="3857950"/>
            <a:chExt cx="1005751" cy="884566"/>
          </a:xfrm>
        </p:grpSpPr>
        <p:grpSp>
          <p:nvGrpSpPr>
            <p:cNvPr id="71" name="Group 70">
              <a:extLst>
                <a:ext uri="{FF2B5EF4-FFF2-40B4-BE49-F238E27FC236}">
                  <a16:creationId xmlns:a16="http://schemas.microsoft.com/office/drawing/2014/main" id="{AC6F450A-DEDA-4E6C-B16A-79B522A148AD}"/>
                </a:ext>
              </a:extLst>
            </p:cNvPr>
            <p:cNvGrpSpPr/>
            <p:nvPr/>
          </p:nvGrpSpPr>
          <p:grpSpPr>
            <a:xfrm rot="1808952">
              <a:off x="474652" y="3857950"/>
              <a:ext cx="1005751" cy="884566"/>
              <a:chOff x="9050236" y="5553074"/>
              <a:chExt cx="840050" cy="738831"/>
            </a:xfrm>
          </p:grpSpPr>
          <p:sp>
            <p:nvSpPr>
              <p:cNvPr id="72" name="Heart 71">
                <a:extLst>
                  <a:ext uri="{FF2B5EF4-FFF2-40B4-BE49-F238E27FC236}">
                    <a16:creationId xmlns:a16="http://schemas.microsoft.com/office/drawing/2014/main" id="{A8AF5034-71D8-4551-ADC0-A63BDA4820AF}"/>
                  </a:ext>
                </a:extLst>
              </p:cNvPr>
              <p:cNvSpPr/>
              <p:nvPr/>
            </p:nvSpPr>
            <p:spPr>
              <a:xfrm>
                <a:off x="9160671" y="5562290"/>
                <a:ext cx="729615" cy="729615"/>
              </a:xfrm>
              <a:prstGeom prst="heart">
                <a:avLst/>
              </a:prstGeom>
              <a:solidFill>
                <a:srgbClr val="48BB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art 72">
                <a:extLst>
                  <a:ext uri="{FF2B5EF4-FFF2-40B4-BE49-F238E27FC236}">
                    <a16:creationId xmlns:a16="http://schemas.microsoft.com/office/drawing/2014/main" id="{1555CF74-F755-4802-82BB-ECDBABC4C597}"/>
                  </a:ext>
                </a:extLst>
              </p:cNvPr>
              <p:cNvSpPr/>
              <p:nvPr/>
            </p:nvSpPr>
            <p:spPr>
              <a:xfrm>
                <a:off x="9050236" y="5553074"/>
                <a:ext cx="718185" cy="718185"/>
              </a:xfrm>
              <a:prstGeom prst="heart">
                <a:avLst/>
              </a:prstGeom>
              <a:solidFill>
                <a:srgbClr val="FD8C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Arc 73">
              <a:extLst>
                <a:ext uri="{FF2B5EF4-FFF2-40B4-BE49-F238E27FC236}">
                  <a16:creationId xmlns:a16="http://schemas.microsoft.com/office/drawing/2014/main" id="{7FA20391-364D-4756-B8A5-9AA68B439566}"/>
                </a:ext>
              </a:extLst>
            </p:cNvPr>
            <p:cNvSpPr/>
            <p:nvPr/>
          </p:nvSpPr>
          <p:spPr>
            <a:xfrm rot="8342657">
              <a:off x="859363" y="4155265"/>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38" name="Picture 137"/>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752414">
            <a:off x="3484188" y="1826791"/>
            <a:ext cx="1045809" cy="1005296"/>
          </a:xfrm>
          <a:prstGeom prst="rect">
            <a:avLst/>
          </a:prstGeom>
        </p:spPr>
      </p:pic>
      <p:pic>
        <p:nvPicPr>
          <p:cNvPr id="137" name="Picture 13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685393">
            <a:off x="538544" y="5104513"/>
            <a:ext cx="882457" cy="848272"/>
          </a:xfrm>
          <a:prstGeom prst="rect">
            <a:avLst/>
          </a:prstGeom>
        </p:spPr>
      </p:pic>
      <p:sp>
        <p:nvSpPr>
          <p:cNvPr id="5" name="Rectangle 4">
            <a:extLst>
              <a:ext uri="{FF2B5EF4-FFF2-40B4-BE49-F238E27FC236}">
                <a16:creationId xmlns:a16="http://schemas.microsoft.com/office/drawing/2014/main" id="{935D66B9-6807-987A-88AD-4CACCCDFDE0A}"/>
              </a:ext>
            </a:extLst>
          </p:cNvPr>
          <p:cNvSpPr/>
          <p:nvPr/>
        </p:nvSpPr>
        <p:spPr>
          <a:xfrm>
            <a:off x="306182" y="225818"/>
            <a:ext cx="11611172" cy="1777727"/>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latin typeface="UTM Avo" panose="02040603050506020204" pitchFamily="18" charset="0"/>
              </a:rPr>
              <a:t>1. Lập và hoàn thiện bảng (theo gợi ý dưới đây) về những biểu hiện chứng tỏ Thành phố Hồ Chí Minh là một trung tâm kinh tế, văn hóa, giáo dục của đất nước.</a:t>
            </a:r>
            <a:endParaRPr lang="en-US" sz="2800" b="1" dirty="0">
              <a:latin typeface="UTM Avo" panose="02040603050506020204" pitchFamily="18" charset="0"/>
            </a:endParaRPr>
          </a:p>
        </p:txBody>
      </p:sp>
      <p:graphicFrame>
        <p:nvGraphicFramePr>
          <p:cNvPr id="6" name="Table 5">
            <a:extLst>
              <a:ext uri="{FF2B5EF4-FFF2-40B4-BE49-F238E27FC236}">
                <a16:creationId xmlns:a16="http://schemas.microsoft.com/office/drawing/2014/main" id="{8A0F92C1-B607-26D5-1BC1-7ACE0B98E7F8}"/>
              </a:ext>
            </a:extLst>
          </p:cNvPr>
          <p:cNvGraphicFramePr>
            <a:graphicFrameLocks noGrp="1"/>
          </p:cNvGraphicFramePr>
          <p:nvPr>
            <p:extLst>
              <p:ext uri="{D42A27DB-BD31-4B8C-83A1-F6EECF244321}">
                <p14:modId xmlns:p14="http://schemas.microsoft.com/office/powerpoint/2010/main" val="3577709435"/>
              </p:ext>
            </p:extLst>
          </p:nvPr>
        </p:nvGraphicFramePr>
        <p:xfrm>
          <a:off x="295746" y="2268013"/>
          <a:ext cx="11572448" cy="4473815"/>
        </p:xfrm>
        <a:graphic>
          <a:graphicData uri="http://schemas.openxmlformats.org/drawingml/2006/table">
            <a:tbl>
              <a:tblPr firstRow="1" bandRow="1">
                <a:tableStyleId>{00A15C55-8517-42AA-B614-E9B94910E393}</a:tableStyleId>
              </a:tblPr>
              <a:tblGrid>
                <a:gridCol w="1002113">
                  <a:extLst>
                    <a:ext uri="{9D8B030D-6E8A-4147-A177-3AD203B41FA5}">
                      <a16:colId xmlns:a16="http://schemas.microsoft.com/office/drawing/2014/main" val="3033807633"/>
                    </a:ext>
                  </a:extLst>
                </a:gridCol>
                <a:gridCol w="2330245">
                  <a:extLst>
                    <a:ext uri="{9D8B030D-6E8A-4147-A177-3AD203B41FA5}">
                      <a16:colId xmlns:a16="http://schemas.microsoft.com/office/drawing/2014/main" val="2942060405"/>
                    </a:ext>
                  </a:extLst>
                </a:gridCol>
                <a:gridCol w="8240090">
                  <a:extLst>
                    <a:ext uri="{9D8B030D-6E8A-4147-A177-3AD203B41FA5}">
                      <a16:colId xmlns:a16="http://schemas.microsoft.com/office/drawing/2014/main" val="4205307852"/>
                    </a:ext>
                  </a:extLst>
                </a:gridCol>
              </a:tblGrid>
              <a:tr h="736156">
                <a:tc>
                  <a:txBody>
                    <a:bodyPr/>
                    <a:lstStyle/>
                    <a:p>
                      <a:pPr algn="ctr"/>
                      <a:r>
                        <a:rPr lang="vi-VN" sz="3200" dirty="0">
                          <a:solidFill>
                            <a:schemeClr val="tx1"/>
                          </a:solidFill>
                        </a:rPr>
                        <a:t>TT</a:t>
                      </a:r>
                      <a:endParaRPr lang="en-US" sz="3200" dirty="0">
                        <a:solidFill>
                          <a:schemeClr val="tx1"/>
                        </a:solidFill>
                      </a:endParaRPr>
                    </a:p>
                  </a:txBody>
                  <a:tcPr anchor="ctr"/>
                </a:tc>
                <a:tc>
                  <a:txBody>
                    <a:bodyPr/>
                    <a:lstStyle/>
                    <a:p>
                      <a:pPr algn="ctr"/>
                      <a:r>
                        <a:rPr lang="vi-VN" sz="3200" dirty="0">
                          <a:solidFill>
                            <a:schemeClr val="tx1"/>
                          </a:solidFill>
                        </a:rPr>
                        <a:t>Lĩnh vực</a:t>
                      </a:r>
                      <a:endParaRPr lang="en-US" sz="3200" dirty="0">
                        <a:solidFill>
                          <a:schemeClr val="tx1"/>
                        </a:solidFill>
                      </a:endParaRPr>
                    </a:p>
                  </a:txBody>
                  <a:tcPr anchor="ctr"/>
                </a:tc>
                <a:tc>
                  <a:txBody>
                    <a:bodyPr/>
                    <a:lstStyle/>
                    <a:p>
                      <a:pPr algn="ctr"/>
                      <a:r>
                        <a:rPr lang="vi-VN" sz="3200" dirty="0">
                          <a:solidFill>
                            <a:schemeClr val="tx1"/>
                          </a:solidFill>
                        </a:rPr>
                        <a:t>Biểu hiện</a:t>
                      </a:r>
                      <a:endParaRPr lang="en-US" sz="3200" dirty="0">
                        <a:solidFill>
                          <a:schemeClr val="tx1"/>
                        </a:solidFill>
                      </a:endParaRPr>
                    </a:p>
                  </a:txBody>
                  <a:tcPr anchor="ctr"/>
                </a:tc>
                <a:extLst>
                  <a:ext uri="{0D108BD9-81ED-4DB2-BD59-A6C34878D82A}">
                    <a16:rowId xmlns:a16="http://schemas.microsoft.com/office/drawing/2014/main" val="1420510948"/>
                  </a:ext>
                </a:extLst>
              </a:tr>
              <a:tr h="1371186">
                <a:tc>
                  <a:txBody>
                    <a:bodyPr/>
                    <a:lstStyle/>
                    <a:p>
                      <a:pPr algn="ctr"/>
                      <a:r>
                        <a:rPr lang="vi-VN" sz="3200" dirty="0">
                          <a:solidFill>
                            <a:schemeClr val="tx1"/>
                          </a:solidFill>
                        </a:rPr>
                        <a:t>1</a:t>
                      </a:r>
                      <a:endParaRPr lang="en-US" sz="3200" dirty="0">
                        <a:solidFill>
                          <a:schemeClr val="tx1"/>
                        </a:solidFill>
                      </a:endParaRPr>
                    </a:p>
                  </a:txBody>
                  <a:tcPr anchor="ctr">
                    <a:solidFill>
                      <a:schemeClr val="accent4">
                        <a:lumMod val="60000"/>
                        <a:lumOff val="40000"/>
                      </a:schemeClr>
                    </a:solidFill>
                  </a:tcPr>
                </a:tc>
                <a:tc>
                  <a:txBody>
                    <a:bodyPr/>
                    <a:lstStyle/>
                    <a:p>
                      <a:pPr algn="ctr"/>
                      <a:r>
                        <a:rPr lang="vi-VN" sz="3200" dirty="0">
                          <a:solidFill>
                            <a:schemeClr val="tx1"/>
                          </a:solidFill>
                        </a:rPr>
                        <a:t>Kinh tế</a:t>
                      </a:r>
                      <a:endParaRPr lang="en-US" sz="3200" dirty="0">
                        <a:solidFill>
                          <a:schemeClr val="tx1"/>
                        </a:solidFill>
                      </a:endParaRPr>
                    </a:p>
                  </a:txBody>
                  <a:tcPr anchor="ctr">
                    <a:solidFill>
                      <a:schemeClr val="accent4">
                        <a:lumMod val="20000"/>
                        <a:lumOff val="80000"/>
                      </a:schemeClr>
                    </a:solidFill>
                  </a:tcPr>
                </a:tc>
                <a:tc>
                  <a:txBody>
                    <a:bodyPr/>
                    <a:lstStyle/>
                    <a:p>
                      <a:pPr algn="ctr"/>
                      <a:endParaRPr lang="en-US" sz="32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2846787592"/>
                  </a:ext>
                </a:extLst>
              </a:tr>
              <a:tr h="963561">
                <a:tc>
                  <a:txBody>
                    <a:bodyPr/>
                    <a:lstStyle/>
                    <a:p>
                      <a:pPr algn="ctr"/>
                      <a:r>
                        <a:rPr lang="vi-VN" sz="3200" dirty="0">
                          <a:solidFill>
                            <a:schemeClr val="tx1"/>
                          </a:solidFill>
                        </a:rPr>
                        <a:t>2</a:t>
                      </a:r>
                      <a:endParaRPr lang="en-US" sz="3200" dirty="0">
                        <a:solidFill>
                          <a:schemeClr val="tx1"/>
                        </a:solidFill>
                      </a:endParaRPr>
                    </a:p>
                  </a:txBody>
                  <a:tcPr anchor="ctr">
                    <a:solidFill>
                      <a:schemeClr val="accent4">
                        <a:lumMod val="60000"/>
                        <a:lumOff val="40000"/>
                      </a:schemeClr>
                    </a:solidFill>
                  </a:tcPr>
                </a:tc>
                <a:tc>
                  <a:txBody>
                    <a:bodyPr/>
                    <a:lstStyle/>
                    <a:p>
                      <a:pPr algn="ctr"/>
                      <a:r>
                        <a:rPr lang="vi-VN" sz="3200" dirty="0">
                          <a:solidFill>
                            <a:schemeClr val="tx1"/>
                          </a:solidFill>
                        </a:rPr>
                        <a:t>Văn hóa </a:t>
                      </a:r>
                      <a:endParaRPr lang="en-US" sz="3200" dirty="0">
                        <a:solidFill>
                          <a:schemeClr val="tx1"/>
                        </a:solidFill>
                      </a:endParaRPr>
                    </a:p>
                  </a:txBody>
                  <a:tcPr anchor="ctr">
                    <a:solidFill>
                      <a:schemeClr val="accent4">
                        <a:lumMod val="20000"/>
                        <a:lumOff val="80000"/>
                      </a:schemeClr>
                    </a:solidFill>
                  </a:tcPr>
                </a:tc>
                <a:tc>
                  <a:txBody>
                    <a:bodyPr/>
                    <a:lstStyle/>
                    <a:p>
                      <a:pPr algn="ctr"/>
                      <a:endParaRPr lang="en-US" sz="32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1678606971"/>
                  </a:ext>
                </a:extLst>
              </a:tr>
              <a:tr h="1402912">
                <a:tc>
                  <a:txBody>
                    <a:bodyPr/>
                    <a:lstStyle/>
                    <a:p>
                      <a:pPr algn="ctr"/>
                      <a:r>
                        <a:rPr lang="vi-VN" sz="3200" dirty="0">
                          <a:solidFill>
                            <a:schemeClr val="tx1"/>
                          </a:solidFill>
                        </a:rPr>
                        <a:t>3</a:t>
                      </a:r>
                      <a:endParaRPr lang="en-US" sz="3200" dirty="0">
                        <a:solidFill>
                          <a:schemeClr val="tx1"/>
                        </a:solidFill>
                      </a:endParaRPr>
                    </a:p>
                  </a:txBody>
                  <a:tcPr anchor="ctr">
                    <a:solidFill>
                      <a:schemeClr val="accent4">
                        <a:lumMod val="60000"/>
                        <a:lumOff val="40000"/>
                      </a:schemeClr>
                    </a:solidFill>
                  </a:tcPr>
                </a:tc>
                <a:tc>
                  <a:txBody>
                    <a:bodyPr/>
                    <a:lstStyle/>
                    <a:p>
                      <a:pPr algn="ctr"/>
                      <a:r>
                        <a:rPr lang="vi-VN" sz="3200" dirty="0">
                          <a:solidFill>
                            <a:schemeClr val="tx1"/>
                          </a:solidFill>
                        </a:rPr>
                        <a:t>Giáo dục</a:t>
                      </a:r>
                      <a:endParaRPr lang="en-US" sz="3200" dirty="0">
                        <a:solidFill>
                          <a:schemeClr val="tx1"/>
                        </a:solidFill>
                      </a:endParaRPr>
                    </a:p>
                  </a:txBody>
                  <a:tcPr anchor="ctr">
                    <a:solidFill>
                      <a:schemeClr val="accent4">
                        <a:lumMod val="20000"/>
                        <a:lumOff val="80000"/>
                      </a:schemeClr>
                    </a:solidFill>
                  </a:tcPr>
                </a:tc>
                <a:tc>
                  <a:txBody>
                    <a:bodyPr/>
                    <a:lstStyle/>
                    <a:p>
                      <a:pPr algn="ctr"/>
                      <a:endParaRPr lang="en-US" sz="32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2794169456"/>
                  </a:ext>
                </a:extLst>
              </a:tr>
            </a:tbl>
          </a:graphicData>
        </a:graphic>
      </p:graphicFrame>
      <p:sp>
        <p:nvSpPr>
          <p:cNvPr id="7" name="TextBox 6">
            <a:extLst>
              <a:ext uri="{FF2B5EF4-FFF2-40B4-BE49-F238E27FC236}">
                <a16:creationId xmlns:a16="http://schemas.microsoft.com/office/drawing/2014/main" id="{B4138AFD-D1D5-C6E7-C2A6-9F2718FD07BB}"/>
              </a:ext>
            </a:extLst>
          </p:cNvPr>
          <p:cNvSpPr txBox="1"/>
          <p:nvPr/>
        </p:nvSpPr>
        <p:spPr>
          <a:xfrm>
            <a:off x="3652550" y="3066003"/>
            <a:ext cx="8215643" cy="1284069"/>
          </a:xfrm>
          <a:prstGeom prst="rect">
            <a:avLst/>
          </a:prstGeom>
          <a:noFill/>
        </p:spPr>
        <p:txBody>
          <a:bodyPr wrap="square" rtlCol="0">
            <a:spAutoFit/>
          </a:bodyPr>
          <a:lstStyle/>
          <a:p>
            <a:pPr algn="just">
              <a:lnSpc>
                <a:spcPct val="80000"/>
              </a:lnSpc>
            </a:pPr>
            <a:r>
              <a:rPr lang="en-US" sz="3200" dirty="0">
                <a:solidFill>
                  <a:srgbClr val="002060"/>
                </a:solidFill>
              </a:rPr>
              <a:t>- </a:t>
            </a:r>
            <a:r>
              <a:rPr lang="en-US" sz="3200" dirty="0" err="1">
                <a:solidFill>
                  <a:srgbClr val="002060"/>
                </a:solidFill>
              </a:rPr>
              <a:t>Tập</a:t>
            </a:r>
            <a:r>
              <a:rPr lang="en-US" sz="3200" dirty="0">
                <a:solidFill>
                  <a:srgbClr val="002060"/>
                </a:solidFill>
              </a:rPr>
              <a:t> </a:t>
            </a:r>
            <a:r>
              <a:rPr lang="en-US" sz="3200" dirty="0" err="1">
                <a:solidFill>
                  <a:srgbClr val="002060"/>
                </a:solidFill>
              </a:rPr>
              <a:t>trung</a:t>
            </a:r>
            <a:r>
              <a:rPr lang="en-US" sz="3200" dirty="0">
                <a:solidFill>
                  <a:srgbClr val="002060"/>
                </a:solidFill>
              </a:rPr>
              <a:t> </a:t>
            </a:r>
            <a:r>
              <a:rPr lang="en-US" sz="3200" dirty="0" err="1">
                <a:solidFill>
                  <a:srgbClr val="002060"/>
                </a:solidFill>
              </a:rPr>
              <a:t>rất</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khu</a:t>
            </a:r>
            <a:r>
              <a:rPr lang="en-US" sz="3200" dirty="0">
                <a:solidFill>
                  <a:srgbClr val="002060"/>
                </a:solidFill>
              </a:rPr>
              <a:t> </a:t>
            </a:r>
            <a:r>
              <a:rPr lang="en-US" sz="3200" dirty="0" err="1">
                <a:solidFill>
                  <a:srgbClr val="002060"/>
                </a:solidFill>
              </a:rPr>
              <a:t>công</a:t>
            </a:r>
            <a:r>
              <a:rPr lang="en-US" sz="3200" dirty="0">
                <a:solidFill>
                  <a:srgbClr val="002060"/>
                </a:solidFill>
              </a:rPr>
              <a:t> </a:t>
            </a:r>
            <a:r>
              <a:rPr lang="en-US" sz="3200" dirty="0" err="1">
                <a:solidFill>
                  <a:srgbClr val="002060"/>
                </a:solidFill>
              </a:rPr>
              <a:t>nghiệp</a:t>
            </a:r>
            <a:r>
              <a:rPr lang="en-US" sz="3200" dirty="0">
                <a:solidFill>
                  <a:srgbClr val="002060"/>
                </a:solidFill>
              </a:rPr>
              <a:t> </a:t>
            </a:r>
            <a:r>
              <a:rPr lang="en-US" sz="3200" dirty="0" err="1">
                <a:solidFill>
                  <a:srgbClr val="002060"/>
                </a:solidFill>
              </a:rPr>
              <a:t>lớn</a:t>
            </a:r>
            <a:r>
              <a:rPr lang="en-US" sz="3200" dirty="0">
                <a:solidFill>
                  <a:srgbClr val="002060"/>
                </a:solidFill>
              </a:rPr>
              <a:t>, </a:t>
            </a:r>
            <a:r>
              <a:rPr lang="en-US" sz="3200" dirty="0" err="1">
                <a:solidFill>
                  <a:srgbClr val="002060"/>
                </a:solidFill>
              </a:rPr>
              <a:t>khu</a:t>
            </a:r>
            <a:r>
              <a:rPr lang="en-US" sz="3200" dirty="0">
                <a:solidFill>
                  <a:srgbClr val="002060"/>
                </a:solidFill>
              </a:rPr>
              <a:t> </a:t>
            </a:r>
            <a:r>
              <a:rPr lang="en-US" sz="3200" dirty="0" err="1">
                <a:solidFill>
                  <a:srgbClr val="002060"/>
                </a:solidFill>
              </a:rPr>
              <a:t>công</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cao</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ngân</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trung</a:t>
            </a:r>
            <a:r>
              <a:rPr lang="en-US" sz="3200" dirty="0">
                <a:solidFill>
                  <a:srgbClr val="002060"/>
                </a:solidFill>
              </a:rPr>
              <a:t> </a:t>
            </a:r>
            <a:r>
              <a:rPr lang="en-US" sz="3200" dirty="0" err="1">
                <a:solidFill>
                  <a:srgbClr val="002060"/>
                </a:solidFill>
              </a:rPr>
              <a:t>tâm</a:t>
            </a:r>
            <a:r>
              <a:rPr lang="en-US" sz="3200" dirty="0">
                <a:solidFill>
                  <a:srgbClr val="002060"/>
                </a:solidFill>
              </a:rPr>
              <a:t> </a:t>
            </a:r>
            <a:r>
              <a:rPr lang="en-US" sz="3200" dirty="0" err="1">
                <a:solidFill>
                  <a:srgbClr val="002060"/>
                </a:solidFill>
              </a:rPr>
              <a:t>tài</a:t>
            </a:r>
            <a:r>
              <a:rPr lang="en-US" sz="3200" dirty="0">
                <a:solidFill>
                  <a:srgbClr val="002060"/>
                </a:solidFill>
              </a:rPr>
              <a:t> </a:t>
            </a:r>
            <a:r>
              <a:rPr lang="en-US" sz="3200" dirty="0" err="1">
                <a:solidFill>
                  <a:srgbClr val="002060"/>
                </a:solidFill>
              </a:rPr>
              <a:t>chính</a:t>
            </a:r>
            <a:r>
              <a:rPr lang="en-US" sz="3200" dirty="0">
                <a:solidFill>
                  <a:srgbClr val="002060"/>
                </a:solidFill>
              </a:rPr>
              <a:t> </a:t>
            </a:r>
            <a:r>
              <a:rPr lang="en-US" sz="3200" dirty="0" err="1">
                <a:solidFill>
                  <a:srgbClr val="002060"/>
                </a:solidFill>
              </a:rPr>
              <a:t>lớn</a:t>
            </a:r>
            <a:r>
              <a:rPr lang="en-US" sz="3200" dirty="0">
                <a:solidFill>
                  <a:srgbClr val="002060"/>
                </a:solidFill>
              </a:rPr>
              <a:t>,…</a:t>
            </a:r>
          </a:p>
        </p:txBody>
      </p:sp>
      <p:sp>
        <p:nvSpPr>
          <p:cNvPr id="9" name="TextBox 8">
            <a:extLst>
              <a:ext uri="{FF2B5EF4-FFF2-40B4-BE49-F238E27FC236}">
                <a16:creationId xmlns:a16="http://schemas.microsoft.com/office/drawing/2014/main" id="{E9319114-FFB3-8866-5588-09ABD7B38037}"/>
              </a:ext>
            </a:extLst>
          </p:cNvPr>
          <p:cNvSpPr txBox="1"/>
          <p:nvPr/>
        </p:nvSpPr>
        <p:spPr>
          <a:xfrm>
            <a:off x="3725537" y="4468950"/>
            <a:ext cx="8037444" cy="886909"/>
          </a:xfrm>
          <a:prstGeom prst="rect">
            <a:avLst/>
          </a:prstGeom>
          <a:noFill/>
        </p:spPr>
        <p:txBody>
          <a:bodyPr wrap="square" rtlCol="0">
            <a:spAutoFit/>
          </a:bodyPr>
          <a:lstStyle/>
          <a:p>
            <a:pPr algn="just">
              <a:lnSpc>
                <a:spcPct val="80000"/>
              </a:lnSpc>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 Có nhiều di tích lịch sử - văn hóa, bảo tàng và các khu vui chơi giải trí lớn,…</a:t>
            </a: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024400F-50B5-DE7B-DBAC-489DD5484BEC}"/>
              </a:ext>
            </a:extLst>
          </p:cNvPr>
          <p:cNvSpPr txBox="1"/>
          <p:nvPr/>
        </p:nvSpPr>
        <p:spPr>
          <a:xfrm>
            <a:off x="3682046" y="5421647"/>
            <a:ext cx="8037444" cy="1284069"/>
          </a:xfrm>
          <a:prstGeom prst="rect">
            <a:avLst/>
          </a:prstGeom>
          <a:noFill/>
        </p:spPr>
        <p:txBody>
          <a:bodyPr wrap="square" rtlCol="0">
            <a:spAutoFit/>
          </a:bodyPr>
          <a:lstStyle/>
          <a:p>
            <a:pPr algn="just">
              <a:lnSpc>
                <a:spcPct val="80000"/>
              </a:lnSpc>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 Là một trong hai trung tâm giáo dục, khoa học và công nghệ lớn của đất nước với nhiều trường đại học và viện nghiên cứu,...</a:t>
            </a: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694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1000" fill="hold"/>
                                        <p:tgtEl>
                                          <p:spTgt spid="92"/>
                                        </p:tgtEl>
                                        <p:attrNameLst>
                                          <p:attrName>ppt_w</p:attrName>
                                        </p:attrNameLst>
                                      </p:cBhvr>
                                      <p:tavLst>
                                        <p:tav tm="0">
                                          <p:val>
                                            <p:fltVal val="0"/>
                                          </p:val>
                                        </p:tav>
                                        <p:tav tm="100000">
                                          <p:val>
                                            <p:strVal val="#ppt_w"/>
                                          </p:val>
                                        </p:tav>
                                      </p:tavLst>
                                    </p:anim>
                                    <p:anim calcmode="lin" valueType="num">
                                      <p:cBhvr>
                                        <p:cTn id="8" dur="1000" fill="hold"/>
                                        <p:tgtEl>
                                          <p:spTgt spid="92"/>
                                        </p:tgtEl>
                                        <p:attrNameLst>
                                          <p:attrName>ppt_h</p:attrName>
                                        </p:attrNameLst>
                                      </p:cBhvr>
                                      <p:tavLst>
                                        <p:tav tm="0">
                                          <p:val>
                                            <p:fltVal val="0"/>
                                          </p:val>
                                        </p:tav>
                                        <p:tav tm="100000">
                                          <p:val>
                                            <p:strVal val="#ppt_h"/>
                                          </p:val>
                                        </p:tav>
                                      </p:tavLst>
                                    </p:anim>
                                    <p:anim calcmode="lin" valueType="num">
                                      <p:cBhvr>
                                        <p:cTn id="9" dur="1000" fill="hold"/>
                                        <p:tgtEl>
                                          <p:spTgt spid="92"/>
                                        </p:tgtEl>
                                        <p:attrNameLst>
                                          <p:attrName>style.rotation</p:attrName>
                                        </p:attrNameLst>
                                      </p:cBhvr>
                                      <p:tavLst>
                                        <p:tav tm="0">
                                          <p:val>
                                            <p:fltVal val="90"/>
                                          </p:val>
                                        </p:tav>
                                        <p:tav tm="100000">
                                          <p:val>
                                            <p:fltVal val="0"/>
                                          </p:val>
                                        </p:tav>
                                      </p:tavLst>
                                    </p:anim>
                                    <p:animEffect transition="in" filter="fade">
                                      <p:cBhvr>
                                        <p:cTn id="10" dur="1000"/>
                                        <p:tgtEl>
                                          <p:spTgt spid="92"/>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par>
                          <p:cTn id="17" fill="hold">
                            <p:stCondLst>
                              <p:cond delay="1000"/>
                            </p:stCondLst>
                            <p:childTnLst>
                              <p:par>
                                <p:cTn id="18" presetID="26" presetClass="emph" presetSubtype="0" repeatCount="indefinite" fill="hold" nodeType="afterEffect">
                                  <p:stCondLst>
                                    <p:cond delay="0"/>
                                  </p:stCondLst>
                                  <p:childTnLst>
                                    <p:animEffect transition="out" filter="fade">
                                      <p:cBhvr>
                                        <p:cTn id="19" dur="500" tmFilter="0, 0; .2, .5; .8, .5; 1, 0"/>
                                        <p:tgtEl>
                                          <p:spTgt spid="92"/>
                                        </p:tgtEl>
                                      </p:cBhvr>
                                    </p:animEffect>
                                    <p:animScale>
                                      <p:cBhvr>
                                        <p:cTn id="20" dur="250" autoRev="1" fill="hold"/>
                                        <p:tgtEl>
                                          <p:spTgt spid="92"/>
                                        </p:tgtEl>
                                      </p:cBhvr>
                                      <p:by x="105000" y="105000"/>
                                    </p:animScale>
                                  </p:childTnLst>
                                </p:cTn>
                              </p:par>
                              <p:par>
                                <p:cTn id="21" presetID="26" presetClass="emph" presetSubtype="0" repeatCount="indefinite" fill="hold" nodeType="with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wipe(down)">
                                      <p:cBhvr>
                                        <p:cTn id="27" dur="500"/>
                                        <p:tgtEl>
                                          <p:spTgt spid="138"/>
                                        </p:tgtEl>
                                      </p:cBhvr>
                                    </p:animEffect>
                                  </p:childTnLst>
                                </p:cTn>
                              </p:par>
                              <p:par>
                                <p:cTn id="28" presetID="22" presetClass="entr" presetSubtype="4" fill="hold" nodeType="with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wipe(down)">
                                      <p:cBhvr>
                                        <p:cTn id="30" dur="500"/>
                                        <p:tgtEl>
                                          <p:spTgt spid="137"/>
                                        </p:tgtEl>
                                      </p:cBhvr>
                                    </p:animEffect>
                                  </p:childTnLst>
                                </p:cTn>
                              </p:par>
                            </p:childTnLst>
                          </p:cTn>
                        </p:par>
                        <p:par>
                          <p:cTn id="31" fill="hold">
                            <p:stCondLst>
                              <p:cond delay="2000"/>
                            </p:stCondLst>
                            <p:childTnLst>
                              <p:par>
                                <p:cTn id="32" presetID="16" presetClass="entr" presetSubtype="37"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outVertical)">
                                      <p:cBhvr>
                                        <p:cTn id="34" dur="500"/>
                                        <p:tgtEl>
                                          <p:spTgt spid="5"/>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B76EDA18-2904-440E-A707-6607425137D6}"/>
              </a:ext>
            </a:extLst>
          </p:cNvPr>
          <p:cNvGrpSpPr/>
          <p:nvPr/>
        </p:nvGrpSpPr>
        <p:grpSpPr>
          <a:xfrm>
            <a:off x="5054888" y="0"/>
            <a:ext cx="7137112" cy="4127326"/>
            <a:chOff x="5054888" y="0"/>
            <a:chExt cx="7137112" cy="4127326"/>
          </a:xfrm>
        </p:grpSpPr>
        <p:sp>
          <p:nvSpPr>
            <p:cNvPr id="18" name="Rectangle 17">
              <a:extLst>
                <a:ext uri="{FF2B5EF4-FFF2-40B4-BE49-F238E27FC236}">
                  <a16:creationId xmlns:a16="http://schemas.microsoft.com/office/drawing/2014/main" id="{DF98C469-9A73-4491-9B0C-43AB8E6B312D}"/>
                </a:ext>
              </a:extLst>
            </p:cNvPr>
            <p:cNvSpPr/>
            <p:nvPr/>
          </p:nvSpPr>
          <p:spPr>
            <a:xfrm>
              <a:off x="11359483" y="0"/>
              <a:ext cx="832517" cy="266319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1D0DE1-3A11-4E77-BDA0-D75915F78BFC}"/>
                </a:ext>
              </a:extLst>
            </p:cNvPr>
            <p:cNvSpPr/>
            <p:nvPr/>
          </p:nvSpPr>
          <p:spPr>
            <a:xfrm>
              <a:off x="10855786" y="0"/>
              <a:ext cx="518222" cy="318897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4F8246-DED8-457B-A1EE-19F19638D08E}"/>
                </a:ext>
              </a:extLst>
            </p:cNvPr>
            <p:cNvSpPr/>
            <p:nvPr/>
          </p:nvSpPr>
          <p:spPr>
            <a:xfrm>
              <a:off x="10401269" y="0"/>
              <a:ext cx="518222" cy="365760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2FC5B17-8B1D-4AEB-AE97-9039E541EF9B}"/>
                </a:ext>
              </a:extLst>
            </p:cNvPr>
            <p:cNvSpPr/>
            <p:nvPr/>
          </p:nvSpPr>
          <p:spPr>
            <a:xfrm>
              <a:off x="6039691" y="1096"/>
              <a:ext cx="4463383" cy="412623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A39C2B9-E7C0-4DC4-A7C3-F7DCFF34D7FB}"/>
                </a:ext>
              </a:extLst>
            </p:cNvPr>
            <p:cNvSpPr/>
            <p:nvPr/>
          </p:nvSpPr>
          <p:spPr>
            <a:xfrm>
              <a:off x="5542823" y="186690"/>
              <a:ext cx="542714" cy="309753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FE7C5D-9AA7-464E-B6DB-8CD2DC7FDBFA}"/>
                </a:ext>
              </a:extLst>
            </p:cNvPr>
            <p:cNvSpPr/>
            <p:nvPr/>
          </p:nvSpPr>
          <p:spPr>
            <a:xfrm>
              <a:off x="5054888" y="695325"/>
              <a:ext cx="518222" cy="309753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DDC80204-615D-4F2F-ACF2-3959B1650950}"/>
              </a:ext>
            </a:extLst>
          </p:cNvPr>
          <p:cNvGrpSpPr/>
          <p:nvPr/>
        </p:nvGrpSpPr>
        <p:grpSpPr>
          <a:xfrm>
            <a:off x="1343" y="1813"/>
            <a:ext cx="12192000" cy="6858000"/>
            <a:chOff x="0" y="0"/>
            <a:chExt cx="12192000" cy="6858000"/>
          </a:xfrm>
        </p:grpSpPr>
        <p:pic>
          <p:nvPicPr>
            <p:cNvPr id="11" name="Graphic 10">
              <a:extLst>
                <a:ext uri="{FF2B5EF4-FFF2-40B4-BE49-F238E27FC236}">
                  <a16:creationId xmlns:a16="http://schemas.microsoft.com/office/drawing/2014/main" id="{3F149DC6-7D23-4B7C-86BF-871670AA61F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0" cy="6858000"/>
            </a:xfrm>
            <a:prstGeom prst="rect">
              <a:avLst/>
            </a:prstGeom>
          </p:spPr>
        </p:pic>
        <p:pic>
          <p:nvPicPr>
            <p:cNvPr id="12" name="Graphic 11">
              <a:extLst>
                <a:ext uri="{FF2B5EF4-FFF2-40B4-BE49-F238E27FC236}">
                  <a16:creationId xmlns:a16="http://schemas.microsoft.com/office/drawing/2014/main" id="{E0E17159-9C20-4F8E-867A-DEA3BA5F7187}"/>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389"/>
            <a:stretch/>
          </p:blipFill>
          <p:spPr>
            <a:xfrm>
              <a:off x="0" y="0"/>
              <a:ext cx="5459730" cy="6858000"/>
            </a:xfrm>
            <a:prstGeom prst="rect">
              <a:avLst/>
            </a:prstGeom>
          </p:spPr>
        </p:pic>
      </p:grpSp>
      <p:grpSp>
        <p:nvGrpSpPr>
          <p:cNvPr id="26" name="Group 25"/>
          <p:cNvGrpSpPr/>
          <p:nvPr/>
        </p:nvGrpSpPr>
        <p:grpSpPr>
          <a:xfrm>
            <a:off x="6055328" y="141246"/>
            <a:ext cx="4669379" cy="4669379"/>
            <a:chOff x="5658964" y="601031"/>
            <a:chExt cx="4669379" cy="4669379"/>
          </a:xfrm>
        </p:grpSpPr>
        <p:pic>
          <p:nvPicPr>
            <p:cNvPr id="80" name="Graphic 79">
              <a:extLst>
                <a:ext uri="{FF2B5EF4-FFF2-40B4-BE49-F238E27FC236}">
                  <a16:creationId xmlns:a16="http://schemas.microsoft.com/office/drawing/2014/main" id="{EBE45E8A-E6BD-4EBC-8D13-4776A6FDF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8964" y="601031"/>
              <a:ext cx="4669379" cy="4669379"/>
            </a:xfrm>
            <a:prstGeom prst="rect">
              <a:avLst/>
            </a:prstGeom>
          </p:spPr>
        </p:pic>
        <p:pic>
          <p:nvPicPr>
            <p:cNvPr id="82" name="Graphic 81">
              <a:extLst>
                <a:ext uri="{FF2B5EF4-FFF2-40B4-BE49-F238E27FC236}">
                  <a16:creationId xmlns:a16="http://schemas.microsoft.com/office/drawing/2014/main" id="{071D6F78-F2FD-46EA-860B-1DF6F0B81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18768" y="1255944"/>
              <a:ext cx="3666084" cy="3666084"/>
            </a:xfrm>
            <a:prstGeom prst="rect">
              <a:avLst/>
            </a:prstGeom>
          </p:spPr>
        </p:pic>
      </p:grpSp>
      <p:grpSp>
        <p:nvGrpSpPr>
          <p:cNvPr id="17" name="Group 16"/>
          <p:cNvGrpSpPr/>
          <p:nvPr/>
        </p:nvGrpSpPr>
        <p:grpSpPr>
          <a:xfrm>
            <a:off x="7817644" y="3032750"/>
            <a:ext cx="4384936" cy="5026577"/>
            <a:chOff x="7817644" y="3032750"/>
            <a:chExt cx="4384936" cy="5026577"/>
          </a:xfrm>
        </p:grpSpPr>
        <p:pic>
          <p:nvPicPr>
            <p:cNvPr id="77" name="Graphic 76">
              <a:extLst>
                <a:ext uri="{FF2B5EF4-FFF2-40B4-BE49-F238E27FC236}">
                  <a16:creationId xmlns:a16="http://schemas.microsoft.com/office/drawing/2014/main" id="{AECACF7D-FA76-411A-8A55-3F01DA8829C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765"/>
            <a:stretch/>
          </p:blipFill>
          <p:spPr>
            <a:xfrm flipH="1">
              <a:off x="7817644" y="3032750"/>
              <a:ext cx="4384936" cy="5026577"/>
            </a:xfrm>
            <a:prstGeom prst="rect">
              <a:avLst/>
            </a:prstGeom>
          </p:spPr>
        </p:pic>
        <p:pic>
          <p:nvPicPr>
            <p:cNvPr id="83" name="Graphic 82">
              <a:extLst>
                <a:ext uri="{FF2B5EF4-FFF2-40B4-BE49-F238E27FC236}">
                  <a16:creationId xmlns:a16="http://schemas.microsoft.com/office/drawing/2014/main" id="{E69D4A18-CAAE-4C0D-B56D-9EBC1FE024AC}"/>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765"/>
            <a:stretch/>
          </p:blipFill>
          <p:spPr>
            <a:xfrm flipH="1">
              <a:off x="8375596" y="3467302"/>
              <a:ext cx="3826984" cy="4386981"/>
            </a:xfrm>
            <a:prstGeom prst="rect">
              <a:avLst/>
            </a:prstGeom>
          </p:spPr>
        </p:pic>
      </p:grpSp>
      <p:grpSp>
        <p:nvGrpSpPr>
          <p:cNvPr id="33" name="Group 32"/>
          <p:cNvGrpSpPr/>
          <p:nvPr/>
        </p:nvGrpSpPr>
        <p:grpSpPr>
          <a:xfrm>
            <a:off x="9824914" y="-126112"/>
            <a:ext cx="2164392" cy="2164392"/>
            <a:chOff x="9821396" y="-194805"/>
            <a:chExt cx="2164392" cy="2164392"/>
          </a:xfrm>
        </p:grpSpPr>
        <p:pic>
          <p:nvPicPr>
            <p:cNvPr id="46" name="Graphic 45">
              <a:extLst>
                <a:ext uri="{FF2B5EF4-FFF2-40B4-BE49-F238E27FC236}">
                  <a16:creationId xmlns:a16="http://schemas.microsoft.com/office/drawing/2014/main" id="{9743B74B-DA90-4F25-8FCE-3929AD27557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1396" y="-194805"/>
              <a:ext cx="2164392" cy="2164392"/>
            </a:xfrm>
            <a:prstGeom prst="rect">
              <a:avLst/>
            </a:prstGeom>
          </p:spPr>
        </p:pic>
        <p:pic>
          <p:nvPicPr>
            <p:cNvPr id="76" name="Graphic 75">
              <a:extLst>
                <a:ext uri="{FF2B5EF4-FFF2-40B4-BE49-F238E27FC236}">
                  <a16:creationId xmlns:a16="http://schemas.microsoft.com/office/drawing/2014/main" id="{F7D02FC2-EED4-4B70-A4AB-0944C649ED0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9532" y="132192"/>
              <a:ext cx="1767515" cy="1615955"/>
            </a:xfrm>
            <a:prstGeom prst="rect">
              <a:avLst/>
            </a:prstGeom>
          </p:spPr>
        </p:pic>
      </p:gr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927" y="280145"/>
            <a:ext cx="7766352" cy="6126437"/>
          </a:xfrm>
          <a:prstGeom prst="rect">
            <a:avLst/>
          </a:prstGeom>
          <a:effectLst>
            <a:outerShdw blurRad="50800" dist="38100" dir="2700000" algn="tl" rotWithShape="0">
              <a:prstClr val="black">
                <a:alpha val="40000"/>
              </a:prstClr>
            </a:outerShdw>
          </a:effectLst>
        </p:spPr>
      </p:pic>
      <p:sp>
        <p:nvSpPr>
          <p:cNvPr id="81" name="Rectangle 80"/>
          <p:cNvSpPr/>
          <p:nvPr/>
        </p:nvSpPr>
        <p:spPr>
          <a:xfrm>
            <a:off x="1463284" y="561646"/>
            <a:ext cx="3318192" cy="584775"/>
          </a:xfrm>
          <a:prstGeom prst="rect">
            <a:avLst/>
          </a:prstGeom>
        </p:spPr>
        <p:txBody>
          <a:bodyPr wrap="square">
            <a:spAutoFit/>
          </a:bodyPr>
          <a:lstStyle/>
          <a:p>
            <a:pPr algn="just"/>
            <a:r>
              <a:rPr lang="en-US" sz="3200" b="1" dirty="0" err="1">
                <a:solidFill>
                  <a:schemeClr val="bg1"/>
                </a:solidFill>
                <a:effectLst>
                  <a:outerShdw blurRad="38100" dist="38100" dir="2700000" algn="tl">
                    <a:srgbClr val="000000">
                      <a:alpha val="43137"/>
                    </a:srgbClr>
                  </a:outerShdw>
                </a:effectLst>
                <a:latin typeface="UTM Ericsson Capital" panose="02040603050506020204" pitchFamily="18" charset="0"/>
              </a:rPr>
              <a:t>Hoạt</a:t>
            </a:r>
            <a:r>
              <a:rPr lang="en-US" sz="3200" b="1" dirty="0">
                <a:solidFill>
                  <a:schemeClr val="bg1"/>
                </a:solidFill>
                <a:effectLst>
                  <a:outerShdw blurRad="38100" dist="38100" dir="2700000" algn="tl">
                    <a:srgbClr val="000000">
                      <a:alpha val="43137"/>
                    </a:srgbClr>
                  </a:outerShdw>
                </a:effectLst>
                <a:latin typeface="UTM Ericsson Capital"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Ericsson Capital" panose="02040603050506020204" pitchFamily="18" charset="0"/>
              </a:rPr>
              <a:t>động</a:t>
            </a:r>
            <a:r>
              <a:rPr lang="en-US" sz="3200" b="1" dirty="0">
                <a:solidFill>
                  <a:schemeClr val="bg1"/>
                </a:solidFill>
                <a:effectLst>
                  <a:outerShdw blurRad="38100" dist="38100" dir="2700000" algn="tl">
                    <a:srgbClr val="000000">
                      <a:alpha val="43137"/>
                    </a:srgbClr>
                  </a:outerShdw>
                </a:effectLst>
                <a:latin typeface="UTM Ericsson Capital" panose="02040603050506020204" pitchFamily="18" charset="0"/>
              </a:rPr>
              <a:t> </a:t>
            </a:r>
            <a:r>
              <a:rPr lang="vi-VN" sz="3200" b="1" dirty="0">
                <a:solidFill>
                  <a:schemeClr val="bg1"/>
                </a:solidFill>
                <a:effectLst>
                  <a:outerShdw blurRad="38100" dist="38100" dir="2700000" algn="tl">
                    <a:srgbClr val="000000">
                      <a:alpha val="43137"/>
                    </a:srgbClr>
                  </a:outerShdw>
                </a:effectLst>
                <a:latin typeface="UTM Ericsson Capital" panose="02040603050506020204" pitchFamily="18" charset="0"/>
              </a:rPr>
              <a:t>3</a:t>
            </a:r>
            <a:endParaRPr lang="en-US" sz="3200" b="1" dirty="0">
              <a:solidFill>
                <a:schemeClr val="bg1"/>
              </a:solidFill>
              <a:effectLst>
                <a:outerShdw blurRad="38100" dist="38100" dir="2700000" algn="tl">
                  <a:srgbClr val="000000">
                    <a:alpha val="43137"/>
                  </a:srgbClr>
                </a:outerShdw>
              </a:effectLst>
              <a:latin typeface="UTM Ericsson Capital" panose="02040603050506020204" pitchFamily="18" charset="0"/>
            </a:endParaRPr>
          </a:p>
        </p:txBody>
      </p:sp>
      <p:pic>
        <p:nvPicPr>
          <p:cNvPr id="88" name="Graphic 8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25" y="601641"/>
            <a:ext cx="571500" cy="571500"/>
          </a:xfrm>
          <a:prstGeom prst="rect">
            <a:avLst/>
          </a:prstGeom>
        </p:spPr>
      </p:pic>
      <p:pic>
        <p:nvPicPr>
          <p:cNvPr id="2" name="Picture 1">
            <a:extLst>
              <a:ext uri="{FF2B5EF4-FFF2-40B4-BE49-F238E27FC236}">
                <a16:creationId xmlns:a16="http://schemas.microsoft.com/office/drawing/2014/main" id="{0CABF9B0-AA2C-C51A-2371-D4BF8E695AC0}"/>
              </a:ext>
            </a:extLst>
          </p:cNvPr>
          <p:cNvPicPr>
            <a:picLocks noChangeAspect="1"/>
          </p:cNvPicPr>
          <p:nvPr/>
        </p:nvPicPr>
        <p:blipFill>
          <a:blip r:embed="rId12"/>
          <a:stretch>
            <a:fillRect/>
          </a:stretch>
        </p:blipFill>
        <p:spPr>
          <a:xfrm>
            <a:off x="845271" y="1467917"/>
            <a:ext cx="6527013" cy="4528385"/>
          </a:xfrm>
          <a:prstGeom prst="rect">
            <a:avLst/>
          </a:prstGeom>
        </p:spPr>
      </p:pic>
    </p:spTree>
    <p:extLst>
      <p:ext uri="{BB962C8B-B14F-4D97-AF65-F5344CB8AC3E}">
        <p14:creationId xmlns:p14="http://schemas.microsoft.com/office/powerpoint/2010/main" val="1724203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0" presetClass="entr" presetSubtype="0"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3"/>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1500"/>
                            </p:stCondLst>
                            <p:childTnLst>
                              <p:par>
                                <p:cTn id="24" presetID="10" presetClass="entr" presetSubtype="0" repeatCount="indefinite" fill="hold" nodeType="after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randombar(horizontal)">
                                      <p:cBhvr>
                                        <p:cTn id="30" dur="1000"/>
                                        <p:tgtEl>
                                          <p:spTgt spid="81"/>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389"/>
            <a:stretch/>
          </p:blipFill>
          <p:spPr>
            <a:xfrm>
              <a:off x="0" y="0"/>
              <a:ext cx="5459730" cy="6858000"/>
            </a:xfrm>
            <a:prstGeom prst="rect">
              <a:avLst/>
            </a:prstGeom>
          </p:spPr>
        </p:pic>
      </p:grpSp>
      <p:sp>
        <p:nvSpPr>
          <p:cNvPr id="74" name="Arc 73">
            <a:extLst>
              <a:ext uri="{FF2B5EF4-FFF2-40B4-BE49-F238E27FC236}">
                <a16:creationId xmlns:a16="http://schemas.microsoft.com/office/drawing/2014/main" id="{7FA20391-364D-4756-B8A5-9AA68B439566}"/>
              </a:ext>
            </a:extLst>
          </p:cNvPr>
          <p:cNvSpPr/>
          <p:nvPr/>
        </p:nvSpPr>
        <p:spPr>
          <a:xfrm rot="8342657">
            <a:off x="859363" y="4155265"/>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a:extLst>
              <a:ext uri="{FF2B5EF4-FFF2-40B4-BE49-F238E27FC236}">
                <a16:creationId xmlns:a16="http://schemas.microsoft.com/office/drawing/2014/main" id="{6810038C-1D05-4472-91D6-BF041316D80D}"/>
              </a:ext>
            </a:extLst>
          </p:cNvPr>
          <p:cNvSpPr/>
          <p:nvPr/>
        </p:nvSpPr>
        <p:spPr>
          <a:xfrm>
            <a:off x="895182" y="444489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art 87"/>
          <p:cNvSpPr/>
          <p:nvPr/>
        </p:nvSpPr>
        <p:spPr>
          <a:xfrm>
            <a:off x="1417637" y="770202"/>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675437" y="609920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935137" y="6463974"/>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art 90"/>
          <p:cNvSpPr/>
          <p:nvPr/>
        </p:nvSpPr>
        <p:spPr>
          <a:xfrm>
            <a:off x="10278806" y="770202"/>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91"/>
          <p:cNvPicPr>
            <a:picLocks noChangeAspect="1"/>
          </p:cNvPicPr>
          <p:nvPr/>
        </p:nvPicPr>
        <p:blipFill rotWithShape="1">
          <a:blip r:embed="rId5">
            <a:extLst>
              <a:ext uri="{28A0092B-C50C-407E-A947-70E740481C1C}">
                <a14:useLocalDpi xmlns:a14="http://schemas.microsoft.com/office/drawing/2010/main" val="0"/>
              </a:ext>
            </a:extLst>
          </a:blip>
          <a:srcRect l="8109" t="33202" r="8160" b="13673"/>
          <a:stretch/>
        </p:blipFill>
        <p:spPr>
          <a:xfrm>
            <a:off x="0" y="1886672"/>
            <a:ext cx="12192000" cy="4971327"/>
          </a:xfrm>
          <a:prstGeom prst="rect">
            <a:avLst/>
          </a:prstGeom>
        </p:spPr>
      </p:pic>
      <p:sp>
        <p:nvSpPr>
          <p:cNvPr id="5" name="Rectangle 4">
            <a:extLst>
              <a:ext uri="{FF2B5EF4-FFF2-40B4-BE49-F238E27FC236}">
                <a16:creationId xmlns:a16="http://schemas.microsoft.com/office/drawing/2014/main" id="{27BA29D2-AB17-C093-C257-1C698915CD9D}"/>
              </a:ext>
            </a:extLst>
          </p:cNvPr>
          <p:cNvSpPr/>
          <p:nvPr/>
        </p:nvSpPr>
        <p:spPr>
          <a:xfrm>
            <a:off x="306182" y="225818"/>
            <a:ext cx="11611172" cy="1075193"/>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1. Đọc thông tin và quan sát hình 5 đến 9, em hãy:</a:t>
            </a:r>
            <a:endParaRPr lang="en-US" sz="3600" b="1" dirty="0">
              <a:latin typeface="UTM Avo" panose="02040603050506020204" pitchFamily="18" charset="0"/>
            </a:endParaRPr>
          </a:p>
        </p:txBody>
      </p:sp>
      <p:sp>
        <p:nvSpPr>
          <p:cNvPr id="6" name="Rectangle 5">
            <a:extLst>
              <a:ext uri="{FF2B5EF4-FFF2-40B4-BE49-F238E27FC236}">
                <a16:creationId xmlns:a16="http://schemas.microsoft.com/office/drawing/2014/main" id="{C027B30D-D52D-C29C-F15A-8EF22E66509F}"/>
              </a:ext>
            </a:extLst>
          </p:cNvPr>
          <p:cNvSpPr/>
          <p:nvPr/>
        </p:nvSpPr>
        <p:spPr>
          <a:xfrm>
            <a:off x="373429" y="1694381"/>
            <a:ext cx="11415970" cy="221100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rPr>
              <a:t>- Nêu những biểu hiện chứng tỏ Thành phố Hồ Chí Minh là trung tâm kinh tế, văn hóa và giáo dục quan trọng của đất nước.</a:t>
            </a:r>
            <a:endParaRPr lang="en-US" sz="3600" dirty="0">
              <a:solidFill>
                <a:schemeClr val="tx1"/>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4117362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 calcmode="lin" valueType="num">
                                      <p:cBhvr>
                                        <p:cTn id="13" dur="500" fill="hold"/>
                                        <p:tgtEl>
                                          <p:spTgt spid="88"/>
                                        </p:tgtEl>
                                        <p:attrNameLst>
                                          <p:attrName>style.rotation</p:attrName>
                                        </p:attrNameLst>
                                      </p:cBhvr>
                                      <p:tavLst>
                                        <p:tav tm="0">
                                          <p:val>
                                            <p:fltVal val="90"/>
                                          </p:val>
                                        </p:tav>
                                        <p:tav tm="100000">
                                          <p:val>
                                            <p:fltVal val="0"/>
                                          </p:val>
                                        </p:tav>
                                      </p:tavLst>
                                    </p:anim>
                                    <p:animEffect transition="in" filter="fade">
                                      <p:cBhvr>
                                        <p:cTn id="14" dur="500"/>
                                        <p:tgtEl>
                                          <p:spTgt spid="8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500" fill="hold"/>
                                        <p:tgtEl>
                                          <p:spTgt spid="91"/>
                                        </p:tgtEl>
                                        <p:attrNameLst>
                                          <p:attrName>ppt_w</p:attrName>
                                        </p:attrNameLst>
                                      </p:cBhvr>
                                      <p:tavLst>
                                        <p:tav tm="0">
                                          <p:val>
                                            <p:fltVal val="0"/>
                                          </p:val>
                                        </p:tav>
                                        <p:tav tm="100000">
                                          <p:val>
                                            <p:strVal val="#ppt_w"/>
                                          </p:val>
                                        </p:tav>
                                      </p:tavLst>
                                    </p:anim>
                                    <p:anim calcmode="lin" valueType="num">
                                      <p:cBhvr>
                                        <p:cTn id="18" dur="500" fill="hold"/>
                                        <p:tgtEl>
                                          <p:spTgt spid="91"/>
                                        </p:tgtEl>
                                        <p:attrNameLst>
                                          <p:attrName>ppt_h</p:attrName>
                                        </p:attrNameLst>
                                      </p:cBhvr>
                                      <p:tavLst>
                                        <p:tav tm="0">
                                          <p:val>
                                            <p:fltVal val="0"/>
                                          </p:val>
                                        </p:tav>
                                        <p:tav tm="100000">
                                          <p:val>
                                            <p:strVal val="#ppt_h"/>
                                          </p:val>
                                        </p:tav>
                                      </p:tavLst>
                                    </p:anim>
                                    <p:anim calcmode="lin" valueType="num">
                                      <p:cBhvr>
                                        <p:cTn id="19" dur="500" fill="hold"/>
                                        <p:tgtEl>
                                          <p:spTgt spid="91"/>
                                        </p:tgtEl>
                                        <p:attrNameLst>
                                          <p:attrName>style.rotation</p:attrName>
                                        </p:attrNameLst>
                                      </p:cBhvr>
                                      <p:tavLst>
                                        <p:tav tm="0">
                                          <p:val>
                                            <p:fltVal val="90"/>
                                          </p:val>
                                        </p:tav>
                                        <p:tav tm="100000">
                                          <p:val>
                                            <p:fltVal val="0"/>
                                          </p:val>
                                        </p:tav>
                                      </p:tavLst>
                                    </p:anim>
                                    <p:animEffect transition="in" filter="fade">
                                      <p:cBhvr>
                                        <p:cTn id="20" dur="500"/>
                                        <p:tgtEl>
                                          <p:spTgt spid="91"/>
                                        </p:tgtEl>
                                      </p:cBhvr>
                                    </p:animEffect>
                                  </p:childTnLst>
                                </p:cTn>
                              </p:par>
                            </p:childTnLst>
                          </p:cTn>
                        </p:par>
                        <p:par>
                          <p:cTn id="21" fill="hold">
                            <p:stCondLst>
                              <p:cond delay="1000"/>
                            </p:stCondLst>
                            <p:childTnLst>
                              <p:par>
                                <p:cTn id="22" presetID="16" presetClass="entr" presetSubtype="37"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1"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82">
            <a:extLst>
              <a:ext uri="{FF2B5EF4-FFF2-40B4-BE49-F238E27FC236}">
                <a16:creationId xmlns:a16="http://schemas.microsoft.com/office/drawing/2014/main" id="{6B632461-D8EF-4106-ABDD-7A049D10B0E9}"/>
              </a:ext>
            </a:extLst>
          </p:cNvPr>
          <p:cNvSpPr/>
          <p:nvPr/>
        </p:nvSpPr>
        <p:spPr>
          <a:xfrm>
            <a:off x="10854195" y="6522284"/>
            <a:ext cx="518549" cy="32549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2881D7D8-12D0-4821-B9B6-AEB57E33A658}"/>
              </a:ext>
            </a:extLst>
          </p:cNvPr>
          <p:cNvSpPr/>
          <p:nvPr/>
        </p:nvSpPr>
        <p:spPr>
          <a:xfrm>
            <a:off x="11315242" y="5999119"/>
            <a:ext cx="561563" cy="550271"/>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05A67D35-7D26-47FF-95F7-8039BCFF6A76}"/>
              </a:ext>
            </a:extLst>
          </p:cNvPr>
          <p:cNvSpPr/>
          <p:nvPr/>
        </p:nvSpPr>
        <p:spPr>
          <a:xfrm>
            <a:off x="11866775" y="5553831"/>
            <a:ext cx="325225" cy="46721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2F02D057-7A62-49DC-B297-50D4C49B73B7}"/>
              </a:ext>
            </a:extLst>
          </p:cNvPr>
          <p:cNvSpPr/>
          <p:nvPr/>
        </p:nvSpPr>
        <p:spPr>
          <a:xfrm>
            <a:off x="10862733" y="253301"/>
            <a:ext cx="500088" cy="47223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DB52A511-7939-417E-A18E-024560AF8CDA}"/>
              </a:ext>
            </a:extLst>
          </p:cNvPr>
          <p:cNvSpPr/>
          <p:nvPr/>
        </p:nvSpPr>
        <p:spPr>
          <a:xfrm>
            <a:off x="11362820" y="0"/>
            <a:ext cx="500088" cy="240485"/>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40BA4CF-2BDE-4075-8881-B60DC9C06B2B}"/>
              </a:ext>
            </a:extLst>
          </p:cNvPr>
          <p:cNvSpPr/>
          <p:nvPr/>
        </p:nvSpPr>
        <p:spPr>
          <a:xfrm>
            <a:off x="7015086" y="237519"/>
            <a:ext cx="500088" cy="47223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F189F21F-5139-4223-BA9D-590F770D9B31}"/>
              </a:ext>
            </a:extLst>
          </p:cNvPr>
          <p:cNvSpPr/>
          <p:nvPr/>
        </p:nvSpPr>
        <p:spPr>
          <a:xfrm>
            <a:off x="7478022" y="-2758"/>
            <a:ext cx="500088" cy="256352"/>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5740A0F2-C2AA-41A5-938E-6EC073192EBC}"/>
              </a:ext>
            </a:extLst>
          </p:cNvPr>
          <p:cNvSpPr/>
          <p:nvPr/>
        </p:nvSpPr>
        <p:spPr>
          <a:xfrm>
            <a:off x="1234667" y="5991331"/>
            <a:ext cx="518549" cy="866669"/>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45EB044D-4BE9-436A-844C-A72B84CE761E}"/>
              </a:ext>
            </a:extLst>
          </p:cNvPr>
          <p:cNvSpPr/>
          <p:nvPr/>
        </p:nvSpPr>
        <p:spPr>
          <a:xfrm>
            <a:off x="1717607" y="6110659"/>
            <a:ext cx="518549" cy="40717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5966B61-18DA-41FF-9E85-3A29D4E35AC4}"/>
              </a:ext>
            </a:extLst>
          </p:cNvPr>
          <p:cNvSpPr/>
          <p:nvPr/>
        </p:nvSpPr>
        <p:spPr>
          <a:xfrm>
            <a:off x="291154" y="5553831"/>
            <a:ext cx="518549" cy="467212"/>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D884B6BC-B160-44B4-94B2-901340A08B83}"/>
              </a:ext>
            </a:extLst>
          </p:cNvPr>
          <p:cNvSpPr/>
          <p:nvPr/>
        </p:nvSpPr>
        <p:spPr>
          <a:xfrm>
            <a:off x="751987" y="6004433"/>
            <a:ext cx="518549" cy="513401"/>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77C62CEB-0F10-4A28-942B-6D04FEB8C47B}"/>
              </a:ext>
            </a:extLst>
          </p:cNvPr>
          <p:cNvSpPr/>
          <p:nvPr/>
        </p:nvSpPr>
        <p:spPr>
          <a:xfrm>
            <a:off x="2185080" y="6517834"/>
            <a:ext cx="518549" cy="32549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9061A29-25E4-4E3A-892B-CB69E395AFCF}"/>
              </a:ext>
            </a:extLst>
          </p:cNvPr>
          <p:cNvSpPr/>
          <p:nvPr/>
        </p:nvSpPr>
        <p:spPr>
          <a:xfrm>
            <a:off x="3643656" y="5999119"/>
            <a:ext cx="520328" cy="49113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389"/>
            <a:stretch/>
          </p:blipFill>
          <p:spPr>
            <a:xfrm>
              <a:off x="0" y="0"/>
              <a:ext cx="5459730" cy="6858000"/>
            </a:xfrm>
            <a:prstGeom prst="rect">
              <a:avLst/>
            </a:prstGeom>
          </p:spPr>
        </p:pic>
      </p:grpSp>
      <p:pic>
        <p:nvPicPr>
          <p:cNvPr id="153"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96601">
            <a:off x="9822363" y="5374121"/>
            <a:ext cx="571500" cy="571500"/>
          </a:xfrm>
          <a:prstGeom prst="rect">
            <a:avLst/>
          </a:prstGeom>
        </p:spPr>
      </p:pic>
      <p:pic>
        <p:nvPicPr>
          <p:cNvPr id="154"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75990">
            <a:off x="7793965" y="5920135"/>
            <a:ext cx="571500" cy="571500"/>
          </a:xfrm>
          <a:prstGeom prst="rect">
            <a:avLst/>
          </a:prstGeom>
        </p:spPr>
      </p:pic>
      <p:pic>
        <p:nvPicPr>
          <p:cNvPr id="197"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80250">
            <a:off x="5560443" y="5298823"/>
            <a:ext cx="571500" cy="571500"/>
          </a:xfrm>
          <a:prstGeom prst="rect">
            <a:avLst/>
          </a:prstGeom>
        </p:spPr>
      </p:pic>
      <p:pic>
        <p:nvPicPr>
          <p:cNvPr id="198"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75990">
            <a:off x="3701769" y="6217382"/>
            <a:ext cx="571500" cy="571500"/>
          </a:xfrm>
          <a:prstGeom prst="rect">
            <a:avLst/>
          </a:prstGeom>
        </p:spPr>
      </p:pic>
      <p:sp>
        <p:nvSpPr>
          <p:cNvPr id="199" name="Star: 4 Points 198"/>
          <p:cNvSpPr/>
          <p:nvPr/>
        </p:nvSpPr>
        <p:spPr>
          <a:xfrm>
            <a:off x="467074" y="5851441"/>
            <a:ext cx="699410" cy="772029"/>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Star: 4 Points 199"/>
          <p:cNvSpPr/>
          <p:nvPr/>
        </p:nvSpPr>
        <p:spPr>
          <a:xfrm>
            <a:off x="224605" y="5589893"/>
            <a:ext cx="414210" cy="457217"/>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Star: 4 Points 200"/>
          <p:cNvSpPr/>
          <p:nvPr/>
        </p:nvSpPr>
        <p:spPr>
          <a:xfrm>
            <a:off x="10816316" y="-204460"/>
            <a:ext cx="699410" cy="772029"/>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Star: 4 Points 201"/>
          <p:cNvSpPr/>
          <p:nvPr/>
        </p:nvSpPr>
        <p:spPr>
          <a:xfrm>
            <a:off x="11612074" y="54370"/>
            <a:ext cx="414210" cy="457217"/>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169437">
            <a:off x="11496621" y="6112165"/>
            <a:ext cx="571500" cy="571500"/>
          </a:xfrm>
          <a:prstGeom prst="rect">
            <a:avLst/>
          </a:prstGeom>
        </p:spPr>
      </p:pic>
      <p:pic>
        <p:nvPicPr>
          <p:cNvPr id="9" name="Picture 8">
            <a:extLst>
              <a:ext uri="{FF2B5EF4-FFF2-40B4-BE49-F238E27FC236}">
                <a16:creationId xmlns:a16="http://schemas.microsoft.com/office/drawing/2014/main" id="{67DDDA53-D4B3-4295-6D64-D85721069850}"/>
              </a:ext>
            </a:extLst>
          </p:cNvPr>
          <p:cNvPicPr>
            <a:picLocks noChangeAspect="1"/>
          </p:cNvPicPr>
          <p:nvPr/>
        </p:nvPicPr>
        <p:blipFill>
          <a:blip r:embed="rId7"/>
          <a:stretch>
            <a:fillRect/>
          </a:stretch>
        </p:blipFill>
        <p:spPr>
          <a:xfrm>
            <a:off x="929969" y="2958239"/>
            <a:ext cx="9629104" cy="3813189"/>
          </a:xfrm>
          <a:prstGeom prst="rect">
            <a:avLst/>
          </a:prstGeom>
        </p:spPr>
      </p:pic>
      <p:sp>
        <p:nvSpPr>
          <p:cNvPr id="10" name="Rectangle 9">
            <a:extLst>
              <a:ext uri="{FF2B5EF4-FFF2-40B4-BE49-F238E27FC236}">
                <a16:creationId xmlns:a16="http://schemas.microsoft.com/office/drawing/2014/main" id="{999BE1AF-2F06-7C1C-54B1-F4173BD791BA}"/>
              </a:ext>
            </a:extLst>
          </p:cNvPr>
          <p:cNvSpPr/>
          <p:nvPr/>
        </p:nvSpPr>
        <p:spPr>
          <a:xfrm>
            <a:off x="3696838" y="169020"/>
            <a:ext cx="4963880" cy="772029"/>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UTM Avo" panose="02040603050506020204" pitchFamily="18" charset="0"/>
              </a:rPr>
              <a:t>Về kinh tế</a:t>
            </a:r>
            <a:endParaRPr lang="en-US" sz="4000" b="1" dirty="0">
              <a:latin typeface="UTM Avo" panose="02040603050506020204" pitchFamily="18" charset="0"/>
            </a:endParaRPr>
          </a:p>
        </p:txBody>
      </p:sp>
      <p:sp>
        <p:nvSpPr>
          <p:cNvPr id="11" name="Heart 10">
            <a:extLst>
              <a:ext uri="{FF2B5EF4-FFF2-40B4-BE49-F238E27FC236}">
                <a16:creationId xmlns:a16="http://schemas.microsoft.com/office/drawing/2014/main" id="{F0FE9B4D-182D-0748-7CDD-4AA012FE5EB5}"/>
              </a:ext>
            </a:extLst>
          </p:cNvPr>
          <p:cNvSpPr/>
          <p:nvPr/>
        </p:nvSpPr>
        <p:spPr>
          <a:xfrm>
            <a:off x="3819339" y="326575"/>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a:extLst>
              <a:ext uri="{FF2B5EF4-FFF2-40B4-BE49-F238E27FC236}">
                <a16:creationId xmlns:a16="http://schemas.microsoft.com/office/drawing/2014/main" id="{AD94BE27-3533-38C9-964C-83C43AEF4B6A}"/>
              </a:ext>
            </a:extLst>
          </p:cNvPr>
          <p:cNvSpPr/>
          <p:nvPr/>
        </p:nvSpPr>
        <p:spPr>
          <a:xfrm>
            <a:off x="8058128" y="310490"/>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C54FE32-448A-BCD3-0073-24287FCA5646}"/>
              </a:ext>
            </a:extLst>
          </p:cNvPr>
          <p:cNvSpPr/>
          <p:nvPr/>
        </p:nvSpPr>
        <p:spPr>
          <a:xfrm>
            <a:off x="180053" y="969920"/>
            <a:ext cx="11696752" cy="18826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rPr>
              <a:t>Thành phố Hồ Chí Minh là trung tâm kinh tế hàng đầu của đất nước. Nơi đây tập trung rất nhiều khu công nghiệp lớn, khu công nghệ cao, nhiều ngân hàng và trung tâm tài chính lớn,…</a:t>
            </a:r>
            <a:endParaRPr lang="en-US" sz="3200" dirty="0">
              <a:solidFill>
                <a:schemeClr val="tx1"/>
              </a:solidFill>
            </a:endParaRPr>
          </a:p>
        </p:txBody>
      </p:sp>
    </p:spTree>
    <p:custDataLst>
      <p:tags r:id="rId1"/>
    </p:custDataLst>
    <p:extLst>
      <p:ext uri="{BB962C8B-B14F-4D97-AF65-F5344CB8AC3E}">
        <p14:creationId xmlns:p14="http://schemas.microsoft.com/office/powerpoint/2010/main" val="997852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90"/>
                                          </p:val>
                                        </p:tav>
                                        <p:tav tm="100000">
                                          <p:val>
                                            <p:fltVal val="0"/>
                                          </p:val>
                                        </p:tav>
                                      </p:tavLst>
                                    </p:anim>
                                    <p:animEffect transition="in" filter="fade">
                                      <p:cBhvr>
                                        <p:cTn id="14" dur="500"/>
                                        <p:tgtEl>
                                          <p:spTgt spid="1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90"/>
                                          </p:val>
                                        </p:tav>
                                        <p:tav tm="100000">
                                          <p:val>
                                            <p:fltVal val="0"/>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82">
            <a:extLst>
              <a:ext uri="{FF2B5EF4-FFF2-40B4-BE49-F238E27FC236}">
                <a16:creationId xmlns:a16="http://schemas.microsoft.com/office/drawing/2014/main" id="{6B632461-D8EF-4106-ABDD-7A049D10B0E9}"/>
              </a:ext>
            </a:extLst>
          </p:cNvPr>
          <p:cNvSpPr/>
          <p:nvPr/>
        </p:nvSpPr>
        <p:spPr>
          <a:xfrm>
            <a:off x="10854195" y="6522284"/>
            <a:ext cx="518549" cy="32549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2881D7D8-12D0-4821-B9B6-AEB57E33A658}"/>
              </a:ext>
            </a:extLst>
          </p:cNvPr>
          <p:cNvSpPr/>
          <p:nvPr/>
        </p:nvSpPr>
        <p:spPr>
          <a:xfrm>
            <a:off x="11315242" y="5999119"/>
            <a:ext cx="561563" cy="550271"/>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05A67D35-7D26-47FF-95F7-8039BCFF6A76}"/>
              </a:ext>
            </a:extLst>
          </p:cNvPr>
          <p:cNvSpPr/>
          <p:nvPr/>
        </p:nvSpPr>
        <p:spPr>
          <a:xfrm>
            <a:off x="11866775" y="5553831"/>
            <a:ext cx="325225" cy="46721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2F02D057-7A62-49DC-B297-50D4C49B73B7}"/>
              </a:ext>
            </a:extLst>
          </p:cNvPr>
          <p:cNvSpPr/>
          <p:nvPr/>
        </p:nvSpPr>
        <p:spPr>
          <a:xfrm>
            <a:off x="10862733" y="253301"/>
            <a:ext cx="500088" cy="47223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DB52A511-7939-417E-A18E-024560AF8CDA}"/>
              </a:ext>
            </a:extLst>
          </p:cNvPr>
          <p:cNvSpPr/>
          <p:nvPr/>
        </p:nvSpPr>
        <p:spPr>
          <a:xfrm>
            <a:off x="11362820" y="0"/>
            <a:ext cx="500088" cy="240485"/>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40BA4CF-2BDE-4075-8881-B60DC9C06B2B}"/>
              </a:ext>
            </a:extLst>
          </p:cNvPr>
          <p:cNvSpPr/>
          <p:nvPr/>
        </p:nvSpPr>
        <p:spPr>
          <a:xfrm>
            <a:off x="7015086" y="237519"/>
            <a:ext cx="500088" cy="47223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F189F21F-5139-4223-BA9D-590F770D9B31}"/>
              </a:ext>
            </a:extLst>
          </p:cNvPr>
          <p:cNvSpPr/>
          <p:nvPr/>
        </p:nvSpPr>
        <p:spPr>
          <a:xfrm>
            <a:off x="7478022" y="-2758"/>
            <a:ext cx="500088" cy="256352"/>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5740A0F2-C2AA-41A5-938E-6EC073192EBC}"/>
              </a:ext>
            </a:extLst>
          </p:cNvPr>
          <p:cNvSpPr/>
          <p:nvPr/>
        </p:nvSpPr>
        <p:spPr>
          <a:xfrm>
            <a:off x="1234667" y="5991331"/>
            <a:ext cx="518549" cy="866669"/>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45EB044D-4BE9-436A-844C-A72B84CE761E}"/>
              </a:ext>
            </a:extLst>
          </p:cNvPr>
          <p:cNvSpPr/>
          <p:nvPr/>
        </p:nvSpPr>
        <p:spPr>
          <a:xfrm>
            <a:off x="1717607" y="6110659"/>
            <a:ext cx="518549" cy="40717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5966B61-18DA-41FF-9E85-3A29D4E35AC4}"/>
              </a:ext>
            </a:extLst>
          </p:cNvPr>
          <p:cNvSpPr/>
          <p:nvPr/>
        </p:nvSpPr>
        <p:spPr>
          <a:xfrm>
            <a:off x="291154" y="5553831"/>
            <a:ext cx="518549" cy="467212"/>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D884B6BC-B160-44B4-94B2-901340A08B83}"/>
              </a:ext>
            </a:extLst>
          </p:cNvPr>
          <p:cNvSpPr/>
          <p:nvPr/>
        </p:nvSpPr>
        <p:spPr>
          <a:xfrm>
            <a:off x="751987" y="6004433"/>
            <a:ext cx="518549" cy="513401"/>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77C62CEB-0F10-4A28-942B-6D04FEB8C47B}"/>
              </a:ext>
            </a:extLst>
          </p:cNvPr>
          <p:cNvSpPr/>
          <p:nvPr/>
        </p:nvSpPr>
        <p:spPr>
          <a:xfrm>
            <a:off x="2185080" y="6517834"/>
            <a:ext cx="518549" cy="32549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9061A29-25E4-4E3A-892B-CB69E395AFCF}"/>
              </a:ext>
            </a:extLst>
          </p:cNvPr>
          <p:cNvSpPr/>
          <p:nvPr/>
        </p:nvSpPr>
        <p:spPr>
          <a:xfrm>
            <a:off x="3643656" y="5999119"/>
            <a:ext cx="520328" cy="49113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389"/>
            <a:stretch/>
          </p:blipFill>
          <p:spPr>
            <a:xfrm>
              <a:off x="0" y="0"/>
              <a:ext cx="5459730" cy="6858000"/>
            </a:xfrm>
            <a:prstGeom prst="rect">
              <a:avLst/>
            </a:prstGeom>
          </p:spPr>
        </p:pic>
      </p:grpSp>
      <p:pic>
        <p:nvPicPr>
          <p:cNvPr id="153"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96601">
            <a:off x="9822363" y="5374121"/>
            <a:ext cx="571500" cy="571500"/>
          </a:xfrm>
          <a:prstGeom prst="rect">
            <a:avLst/>
          </a:prstGeom>
        </p:spPr>
      </p:pic>
      <p:pic>
        <p:nvPicPr>
          <p:cNvPr id="154"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75990">
            <a:off x="7793965" y="5920135"/>
            <a:ext cx="571500" cy="571500"/>
          </a:xfrm>
          <a:prstGeom prst="rect">
            <a:avLst/>
          </a:prstGeom>
        </p:spPr>
      </p:pic>
      <p:pic>
        <p:nvPicPr>
          <p:cNvPr id="197"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80250">
            <a:off x="5560443" y="5298823"/>
            <a:ext cx="571500" cy="571500"/>
          </a:xfrm>
          <a:prstGeom prst="rect">
            <a:avLst/>
          </a:prstGeom>
        </p:spPr>
      </p:pic>
      <p:pic>
        <p:nvPicPr>
          <p:cNvPr id="198"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75990">
            <a:off x="3701769" y="6217382"/>
            <a:ext cx="571500" cy="571500"/>
          </a:xfrm>
          <a:prstGeom prst="rect">
            <a:avLst/>
          </a:prstGeom>
        </p:spPr>
      </p:pic>
      <p:sp>
        <p:nvSpPr>
          <p:cNvPr id="199" name="Star: 4 Points 198"/>
          <p:cNvSpPr/>
          <p:nvPr/>
        </p:nvSpPr>
        <p:spPr>
          <a:xfrm>
            <a:off x="467074" y="5851441"/>
            <a:ext cx="699410" cy="772029"/>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Star: 4 Points 199"/>
          <p:cNvSpPr/>
          <p:nvPr/>
        </p:nvSpPr>
        <p:spPr>
          <a:xfrm>
            <a:off x="224605" y="5589893"/>
            <a:ext cx="414210" cy="457217"/>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Star: 4 Points 200"/>
          <p:cNvSpPr/>
          <p:nvPr/>
        </p:nvSpPr>
        <p:spPr>
          <a:xfrm>
            <a:off x="10816316" y="-204460"/>
            <a:ext cx="699410" cy="772029"/>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Star: 4 Points 201"/>
          <p:cNvSpPr/>
          <p:nvPr/>
        </p:nvSpPr>
        <p:spPr>
          <a:xfrm>
            <a:off x="11612074" y="54370"/>
            <a:ext cx="414210" cy="457217"/>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169437">
            <a:off x="11496621" y="6112165"/>
            <a:ext cx="571500" cy="571500"/>
          </a:xfrm>
          <a:prstGeom prst="rect">
            <a:avLst/>
          </a:prstGeom>
        </p:spPr>
      </p:pic>
      <p:sp>
        <p:nvSpPr>
          <p:cNvPr id="10" name="Rectangle 9">
            <a:extLst>
              <a:ext uri="{FF2B5EF4-FFF2-40B4-BE49-F238E27FC236}">
                <a16:creationId xmlns:a16="http://schemas.microsoft.com/office/drawing/2014/main" id="{999BE1AF-2F06-7C1C-54B1-F4173BD791BA}"/>
              </a:ext>
            </a:extLst>
          </p:cNvPr>
          <p:cNvSpPr/>
          <p:nvPr/>
        </p:nvSpPr>
        <p:spPr>
          <a:xfrm>
            <a:off x="2310581" y="145073"/>
            <a:ext cx="7482348" cy="772029"/>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UTM Avo" panose="02040603050506020204" pitchFamily="18" charset="0"/>
              </a:rPr>
              <a:t>Về văn hóa – giáo dục</a:t>
            </a:r>
            <a:endParaRPr lang="en-US" sz="4000" b="1" dirty="0">
              <a:latin typeface="UTM Avo" panose="02040603050506020204" pitchFamily="18" charset="0"/>
            </a:endParaRPr>
          </a:p>
        </p:txBody>
      </p:sp>
      <p:sp>
        <p:nvSpPr>
          <p:cNvPr id="11" name="Heart 10">
            <a:extLst>
              <a:ext uri="{FF2B5EF4-FFF2-40B4-BE49-F238E27FC236}">
                <a16:creationId xmlns:a16="http://schemas.microsoft.com/office/drawing/2014/main" id="{F0FE9B4D-182D-0748-7CDD-4AA012FE5EB5}"/>
              </a:ext>
            </a:extLst>
          </p:cNvPr>
          <p:cNvSpPr/>
          <p:nvPr/>
        </p:nvSpPr>
        <p:spPr>
          <a:xfrm>
            <a:off x="2481117" y="326575"/>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a:extLst>
              <a:ext uri="{FF2B5EF4-FFF2-40B4-BE49-F238E27FC236}">
                <a16:creationId xmlns:a16="http://schemas.microsoft.com/office/drawing/2014/main" id="{AD94BE27-3533-38C9-964C-83C43AEF4B6A}"/>
              </a:ext>
            </a:extLst>
          </p:cNvPr>
          <p:cNvSpPr/>
          <p:nvPr/>
        </p:nvSpPr>
        <p:spPr>
          <a:xfrm>
            <a:off x="9198824" y="326575"/>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C54FE32-448A-BCD3-0073-24287FCA5646}"/>
              </a:ext>
            </a:extLst>
          </p:cNvPr>
          <p:cNvSpPr/>
          <p:nvPr/>
        </p:nvSpPr>
        <p:spPr>
          <a:xfrm>
            <a:off x="180053" y="969920"/>
            <a:ext cx="11696752" cy="18826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rPr>
              <a:t>Thành phố Hồ Chí Minh là một trong hai trung tâm giáo dục, khoa học và công nghệ lớn của đất nước với nhiều trường đại học và viện nghiên cứu,...</a:t>
            </a:r>
            <a:endParaRPr lang="en-US" sz="3200" dirty="0">
              <a:solidFill>
                <a:schemeClr val="tx1"/>
              </a:solidFill>
            </a:endParaRPr>
          </a:p>
        </p:txBody>
      </p:sp>
      <p:pic>
        <p:nvPicPr>
          <p:cNvPr id="6" name="Picture 5">
            <a:extLst>
              <a:ext uri="{FF2B5EF4-FFF2-40B4-BE49-F238E27FC236}">
                <a16:creationId xmlns:a16="http://schemas.microsoft.com/office/drawing/2014/main" id="{0E63E231-F1EB-5C12-943A-38096C88CED8}"/>
              </a:ext>
            </a:extLst>
          </p:cNvPr>
          <p:cNvPicPr>
            <a:picLocks noChangeAspect="1"/>
          </p:cNvPicPr>
          <p:nvPr/>
        </p:nvPicPr>
        <p:blipFill>
          <a:blip r:embed="rId7"/>
          <a:stretch>
            <a:fillRect/>
          </a:stretch>
        </p:blipFill>
        <p:spPr>
          <a:xfrm>
            <a:off x="2631054" y="2927241"/>
            <a:ext cx="5991472" cy="3884397"/>
          </a:xfrm>
          <a:prstGeom prst="rect">
            <a:avLst/>
          </a:prstGeom>
        </p:spPr>
      </p:pic>
    </p:spTree>
    <p:custDataLst>
      <p:tags r:id="rId1"/>
    </p:custDataLst>
    <p:extLst>
      <p:ext uri="{BB962C8B-B14F-4D97-AF65-F5344CB8AC3E}">
        <p14:creationId xmlns:p14="http://schemas.microsoft.com/office/powerpoint/2010/main" val="2413374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90"/>
                                          </p:val>
                                        </p:tav>
                                        <p:tav tm="100000">
                                          <p:val>
                                            <p:fltVal val="0"/>
                                          </p:val>
                                        </p:tav>
                                      </p:tavLst>
                                    </p:anim>
                                    <p:animEffect transition="in" filter="fade">
                                      <p:cBhvr>
                                        <p:cTn id="14" dur="500"/>
                                        <p:tgtEl>
                                          <p:spTgt spid="1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90"/>
                                          </p:val>
                                        </p:tav>
                                        <p:tav tm="100000">
                                          <p:val>
                                            <p:fltVal val="0"/>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82">
            <a:extLst>
              <a:ext uri="{FF2B5EF4-FFF2-40B4-BE49-F238E27FC236}">
                <a16:creationId xmlns:a16="http://schemas.microsoft.com/office/drawing/2014/main" id="{6B632461-D8EF-4106-ABDD-7A049D10B0E9}"/>
              </a:ext>
            </a:extLst>
          </p:cNvPr>
          <p:cNvSpPr/>
          <p:nvPr/>
        </p:nvSpPr>
        <p:spPr>
          <a:xfrm>
            <a:off x="10854195" y="6522284"/>
            <a:ext cx="518549" cy="32549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2881D7D8-12D0-4821-B9B6-AEB57E33A658}"/>
              </a:ext>
            </a:extLst>
          </p:cNvPr>
          <p:cNvSpPr/>
          <p:nvPr/>
        </p:nvSpPr>
        <p:spPr>
          <a:xfrm>
            <a:off x="11315242" y="5999119"/>
            <a:ext cx="561563" cy="550271"/>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05A67D35-7D26-47FF-95F7-8039BCFF6A76}"/>
              </a:ext>
            </a:extLst>
          </p:cNvPr>
          <p:cNvSpPr/>
          <p:nvPr/>
        </p:nvSpPr>
        <p:spPr>
          <a:xfrm>
            <a:off x="11866775" y="5553831"/>
            <a:ext cx="325225" cy="46721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2F02D057-7A62-49DC-B297-50D4C49B73B7}"/>
              </a:ext>
            </a:extLst>
          </p:cNvPr>
          <p:cNvSpPr/>
          <p:nvPr/>
        </p:nvSpPr>
        <p:spPr>
          <a:xfrm>
            <a:off x="10862733" y="253301"/>
            <a:ext cx="500088" cy="47223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DB52A511-7939-417E-A18E-024560AF8CDA}"/>
              </a:ext>
            </a:extLst>
          </p:cNvPr>
          <p:cNvSpPr/>
          <p:nvPr/>
        </p:nvSpPr>
        <p:spPr>
          <a:xfrm>
            <a:off x="11362820" y="0"/>
            <a:ext cx="500088" cy="240485"/>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40BA4CF-2BDE-4075-8881-B60DC9C06B2B}"/>
              </a:ext>
            </a:extLst>
          </p:cNvPr>
          <p:cNvSpPr/>
          <p:nvPr/>
        </p:nvSpPr>
        <p:spPr>
          <a:xfrm>
            <a:off x="7015086" y="237519"/>
            <a:ext cx="500088" cy="47223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F189F21F-5139-4223-BA9D-590F770D9B31}"/>
              </a:ext>
            </a:extLst>
          </p:cNvPr>
          <p:cNvSpPr/>
          <p:nvPr/>
        </p:nvSpPr>
        <p:spPr>
          <a:xfrm>
            <a:off x="7478022" y="-2758"/>
            <a:ext cx="500088" cy="256352"/>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5740A0F2-C2AA-41A5-938E-6EC073192EBC}"/>
              </a:ext>
            </a:extLst>
          </p:cNvPr>
          <p:cNvSpPr/>
          <p:nvPr/>
        </p:nvSpPr>
        <p:spPr>
          <a:xfrm>
            <a:off x="1234667" y="5991331"/>
            <a:ext cx="518549" cy="866669"/>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45EB044D-4BE9-436A-844C-A72B84CE761E}"/>
              </a:ext>
            </a:extLst>
          </p:cNvPr>
          <p:cNvSpPr/>
          <p:nvPr/>
        </p:nvSpPr>
        <p:spPr>
          <a:xfrm>
            <a:off x="1717607" y="6110659"/>
            <a:ext cx="518549" cy="407176"/>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5966B61-18DA-41FF-9E85-3A29D4E35AC4}"/>
              </a:ext>
            </a:extLst>
          </p:cNvPr>
          <p:cNvSpPr/>
          <p:nvPr/>
        </p:nvSpPr>
        <p:spPr>
          <a:xfrm>
            <a:off x="291154" y="5553831"/>
            <a:ext cx="518549" cy="467212"/>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D884B6BC-B160-44B4-94B2-901340A08B83}"/>
              </a:ext>
            </a:extLst>
          </p:cNvPr>
          <p:cNvSpPr/>
          <p:nvPr/>
        </p:nvSpPr>
        <p:spPr>
          <a:xfrm>
            <a:off x="751987" y="6004433"/>
            <a:ext cx="518549" cy="513401"/>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77C62CEB-0F10-4A28-942B-6D04FEB8C47B}"/>
              </a:ext>
            </a:extLst>
          </p:cNvPr>
          <p:cNvSpPr/>
          <p:nvPr/>
        </p:nvSpPr>
        <p:spPr>
          <a:xfrm>
            <a:off x="2185080" y="6517834"/>
            <a:ext cx="518549" cy="32549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9061A29-25E4-4E3A-892B-CB69E395AFCF}"/>
              </a:ext>
            </a:extLst>
          </p:cNvPr>
          <p:cNvSpPr/>
          <p:nvPr/>
        </p:nvSpPr>
        <p:spPr>
          <a:xfrm>
            <a:off x="3643656" y="5999119"/>
            <a:ext cx="520328" cy="491133"/>
          </a:xfrm>
          <a:prstGeom prst="rect">
            <a:avLst/>
          </a:prstGeom>
          <a:solidFill>
            <a:srgbClr val="FBE85B"/>
          </a:solidFill>
          <a:ln w="38100">
            <a:solidFill>
              <a:srgbClr val="FBE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389"/>
            <a:stretch/>
          </p:blipFill>
          <p:spPr>
            <a:xfrm>
              <a:off x="0" y="0"/>
              <a:ext cx="5459730" cy="6858000"/>
            </a:xfrm>
            <a:prstGeom prst="rect">
              <a:avLst/>
            </a:prstGeom>
          </p:spPr>
        </p:pic>
      </p:grpSp>
      <p:pic>
        <p:nvPicPr>
          <p:cNvPr id="153"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96601">
            <a:off x="9822363" y="5374121"/>
            <a:ext cx="571500" cy="571500"/>
          </a:xfrm>
          <a:prstGeom prst="rect">
            <a:avLst/>
          </a:prstGeom>
        </p:spPr>
      </p:pic>
      <p:pic>
        <p:nvPicPr>
          <p:cNvPr id="154"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75990">
            <a:off x="7793965" y="5920135"/>
            <a:ext cx="571500" cy="571500"/>
          </a:xfrm>
          <a:prstGeom prst="rect">
            <a:avLst/>
          </a:prstGeom>
        </p:spPr>
      </p:pic>
      <p:pic>
        <p:nvPicPr>
          <p:cNvPr id="197"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80250">
            <a:off x="5560443" y="5298823"/>
            <a:ext cx="571500" cy="571500"/>
          </a:xfrm>
          <a:prstGeom prst="rect">
            <a:avLst/>
          </a:prstGeom>
        </p:spPr>
      </p:pic>
      <p:pic>
        <p:nvPicPr>
          <p:cNvPr id="198"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75990">
            <a:off x="3701769" y="6217382"/>
            <a:ext cx="571500" cy="571500"/>
          </a:xfrm>
          <a:prstGeom prst="rect">
            <a:avLst/>
          </a:prstGeom>
        </p:spPr>
      </p:pic>
      <p:sp>
        <p:nvSpPr>
          <p:cNvPr id="199" name="Star: 4 Points 198"/>
          <p:cNvSpPr/>
          <p:nvPr/>
        </p:nvSpPr>
        <p:spPr>
          <a:xfrm>
            <a:off x="467074" y="5851441"/>
            <a:ext cx="699410" cy="772029"/>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Star: 4 Points 199"/>
          <p:cNvSpPr/>
          <p:nvPr/>
        </p:nvSpPr>
        <p:spPr>
          <a:xfrm>
            <a:off x="224605" y="5589893"/>
            <a:ext cx="414210" cy="457217"/>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Star: 4 Points 200"/>
          <p:cNvSpPr/>
          <p:nvPr/>
        </p:nvSpPr>
        <p:spPr>
          <a:xfrm>
            <a:off x="10816316" y="-204460"/>
            <a:ext cx="699410" cy="772029"/>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Star: 4 Points 201"/>
          <p:cNvSpPr/>
          <p:nvPr/>
        </p:nvSpPr>
        <p:spPr>
          <a:xfrm>
            <a:off x="11612074" y="54370"/>
            <a:ext cx="414210" cy="457217"/>
          </a:xfrm>
          <a:prstGeom prst="star4">
            <a:avLst>
              <a:gd name="adj" fmla="val 23509"/>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Graphic 8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169437">
            <a:off x="11496621" y="6112165"/>
            <a:ext cx="571500" cy="571500"/>
          </a:xfrm>
          <a:prstGeom prst="rect">
            <a:avLst/>
          </a:prstGeom>
        </p:spPr>
      </p:pic>
      <p:sp>
        <p:nvSpPr>
          <p:cNvPr id="10" name="Rectangle 9">
            <a:extLst>
              <a:ext uri="{FF2B5EF4-FFF2-40B4-BE49-F238E27FC236}">
                <a16:creationId xmlns:a16="http://schemas.microsoft.com/office/drawing/2014/main" id="{999BE1AF-2F06-7C1C-54B1-F4173BD791BA}"/>
              </a:ext>
            </a:extLst>
          </p:cNvPr>
          <p:cNvSpPr/>
          <p:nvPr/>
        </p:nvSpPr>
        <p:spPr>
          <a:xfrm>
            <a:off x="2310581" y="145073"/>
            <a:ext cx="7482348" cy="772029"/>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UTM Avo" panose="02040603050506020204" pitchFamily="18" charset="0"/>
              </a:rPr>
              <a:t>Về văn hóa – giáo dục</a:t>
            </a:r>
            <a:endParaRPr lang="en-US" sz="4000" b="1" dirty="0">
              <a:latin typeface="UTM Avo" panose="02040603050506020204" pitchFamily="18" charset="0"/>
            </a:endParaRPr>
          </a:p>
        </p:txBody>
      </p:sp>
      <p:sp>
        <p:nvSpPr>
          <p:cNvPr id="11" name="Heart 10">
            <a:extLst>
              <a:ext uri="{FF2B5EF4-FFF2-40B4-BE49-F238E27FC236}">
                <a16:creationId xmlns:a16="http://schemas.microsoft.com/office/drawing/2014/main" id="{F0FE9B4D-182D-0748-7CDD-4AA012FE5EB5}"/>
              </a:ext>
            </a:extLst>
          </p:cNvPr>
          <p:cNvSpPr/>
          <p:nvPr/>
        </p:nvSpPr>
        <p:spPr>
          <a:xfrm>
            <a:off x="2481117" y="326575"/>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a:extLst>
              <a:ext uri="{FF2B5EF4-FFF2-40B4-BE49-F238E27FC236}">
                <a16:creationId xmlns:a16="http://schemas.microsoft.com/office/drawing/2014/main" id="{AD94BE27-3533-38C9-964C-83C43AEF4B6A}"/>
              </a:ext>
            </a:extLst>
          </p:cNvPr>
          <p:cNvSpPr/>
          <p:nvPr/>
        </p:nvSpPr>
        <p:spPr>
          <a:xfrm>
            <a:off x="9198824" y="326575"/>
            <a:ext cx="517454" cy="481988"/>
          </a:xfrm>
          <a:prstGeom prst="heart">
            <a:avLst/>
          </a:prstGeom>
          <a:solidFill>
            <a:srgbClr val="FDB1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C54FE32-448A-BCD3-0073-24287FCA5646}"/>
              </a:ext>
            </a:extLst>
          </p:cNvPr>
          <p:cNvSpPr/>
          <p:nvPr/>
        </p:nvSpPr>
        <p:spPr>
          <a:xfrm>
            <a:off x="180053" y="969920"/>
            <a:ext cx="11696752" cy="14783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rPr>
              <a:t>Thành phố Hồ Chí Minh cũng có nhiều di tích lịch sử - văn hóa, bảo tàng và các khu vui chơi giải trí lớn,....</a:t>
            </a:r>
            <a:endParaRPr lang="en-US" sz="3200" dirty="0">
              <a:solidFill>
                <a:schemeClr val="tx1"/>
              </a:solidFill>
            </a:endParaRPr>
          </a:p>
        </p:txBody>
      </p:sp>
      <p:pic>
        <p:nvPicPr>
          <p:cNvPr id="7" name="Picture 6">
            <a:extLst>
              <a:ext uri="{FF2B5EF4-FFF2-40B4-BE49-F238E27FC236}">
                <a16:creationId xmlns:a16="http://schemas.microsoft.com/office/drawing/2014/main" id="{6605EDA6-3E36-541B-6685-7BB469951FF5}"/>
              </a:ext>
            </a:extLst>
          </p:cNvPr>
          <p:cNvPicPr>
            <a:picLocks noChangeAspect="1"/>
          </p:cNvPicPr>
          <p:nvPr/>
        </p:nvPicPr>
        <p:blipFill>
          <a:blip r:embed="rId7"/>
          <a:stretch>
            <a:fillRect/>
          </a:stretch>
        </p:blipFill>
        <p:spPr>
          <a:xfrm>
            <a:off x="1296556" y="2565388"/>
            <a:ext cx="9598888" cy="4047142"/>
          </a:xfrm>
          <a:prstGeom prst="rect">
            <a:avLst/>
          </a:prstGeom>
        </p:spPr>
      </p:pic>
    </p:spTree>
    <p:custDataLst>
      <p:tags r:id="rId1"/>
    </p:custDataLst>
    <p:extLst>
      <p:ext uri="{BB962C8B-B14F-4D97-AF65-F5344CB8AC3E}">
        <p14:creationId xmlns:p14="http://schemas.microsoft.com/office/powerpoint/2010/main" val="2283686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90"/>
                                          </p:val>
                                        </p:tav>
                                        <p:tav tm="100000">
                                          <p:val>
                                            <p:fltVal val="0"/>
                                          </p:val>
                                        </p:tav>
                                      </p:tavLst>
                                    </p:anim>
                                    <p:animEffect transition="in" filter="fade">
                                      <p:cBhvr>
                                        <p:cTn id="14" dur="500"/>
                                        <p:tgtEl>
                                          <p:spTgt spid="1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90"/>
                                          </p:val>
                                        </p:tav>
                                        <p:tav tm="100000">
                                          <p:val>
                                            <p:fltVal val="0"/>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389"/>
            <a:stretch/>
          </p:blipFill>
          <p:spPr>
            <a:xfrm>
              <a:off x="0" y="0"/>
              <a:ext cx="5459730" cy="6858000"/>
            </a:xfrm>
            <a:prstGeom prst="rect">
              <a:avLst/>
            </a:prstGeom>
          </p:spPr>
        </p:pic>
      </p:grpSp>
      <p:sp>
        <p:nvSpPr>
          <p:cNvPr id="60" name="Star: 4 Points 59">
            <a:extLst>
              <a:ext uri="{FF2B5EF4-FFF2-40B4-BE49-F238E27FC236}">
                <a16:creationId xmlns:a16="http://schemas.microsoft.com/office/drawing/2014/main" id="{5E1A2AA3-3050-46F7-8986-C0DD801B7FCA}"/>
              </a:ext>
            </a:extLst>
          </p:cNvPr>
          <p:cNvSpPr/>
          <p:nvPr/>
        </p:nvSpPr>
        <p:spPr>
          <a:xfrm>
            <a:off x="317908" y="5365260"/>
            <a:ext cx="1245870" cy="1245870"/>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4 Points 60">
            <a:extLst>
              <a:ext uri="{FF2B5EF4-FFF2-40B4-BE49-F238E27FC236}">
                <a16:creationId xmlns:a16="http://schemas.microsoft.com/office/drawing/2014/main" id="{429B5A7F-5AFA-405E-B486-00D9D9682CF2}"/>
              </a:ext>
            </a:extLst>
          </p:cNvPr>
          <p:cNvSpPr/>
          <p:nvPr/>
        </p:nvSpPr>
        <p:spPr>
          <a:xfrm>
            <a:off x="1051005" y="4820771"/>
            <a:ext cx="675025" cy="675025"/>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39A3710-00AE-429C-8353-BD365BC066F9}"/>
              </a:ext>
            </a:extLst>
          </p:cNvPr>
          <p:cNvSpPr/>
          <p:nvPr/>
        </p:nvSpPr>
        <p:spPr>
          <a:xfrm>
            <a:off x="11599894" y="641186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E39571C-5AA5-48BC-A5FB-282E64537400}"/>
              </a:ext>
            </a:extLst>
          </p:cNvPr>
          <p:cNvSpPr/>
          <p:nvPr/>
        </p:nvSpPr>
        <p:spPr>
          <a:xfrm>
            <a:off x="11899586" y="3946602"/>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752414">
            <a:off x="-92091" y="827630"/>
            <a:ext cx="882457" cy="848272"/>
          </a:xfrm>
          <a:prstGeom prst="rect">
            <a:avLst/>
          </a:prstGeom>
        </p:spPr>
      </p:pic>
      <p:pic>
        <p:nvPicPr>
          <p:cNvPr id="130" name="Picture 129"/>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1940208" y="5824909"/>
            <a:ext cx="882457" cy="848272"/>
          </a:xfrm>
          <a:prstGeom prst="rect">
            <a:avLst/>
          </a:prstGeom>
        </p:spPr>
      </p:pic>
      <p:pic>
        <p:nvPicPr>
          <p:cNvPr id="131" name="Picture 130"/>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6385867" y="679663"/>
            <a:ext cx="882457" cy="848272"/>
          </a:xfrm>
          <a:prstGeom prst="rect">
            <a:avLst/>
          </a:prstGeom>
        </p:spPr>
      </p:pic>
      <p:pic>
        <p:nvPicPr>
          <p:cNvPr id="7" name="Picture 6" descr="A group of kids sitting at a table&#10;&#10;Description automatically generated">
            <a:extLst>
              <a:ext uri="{FF2B5EF4-FFF2-40B4-BE49-F238E27FC236}">
                <a16:creationId xmlns:a16="http://schemas.microsoft.com/office/drawing/2014/main" id="{EFADB31C-14D3-D0FC-CDF3-F22EE678C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5727" y="2093696"/>
            <a:ext cx="7319606" cy="4994924"/>
          </a:xfrm>
          <a:prstGeom prst="rect">
            <a:avLst/>
          </a:prstGeom>
        </p:spPr>
      </p:pic>
      <p:sp>
        <p:nvSpPr>
          <p:cNvPr id="8" name="Rectangle 7">
            <a:extLst>
              <a:ext uri="{FF2B5EF4-FFF2-40B4-BE49-F238E27FC236}">
                <a16:creationId xmlns:a16="http://schemas.microsoft.com/office/drawing/2014/main" id="{9EB5A676-9ED0-B00A-9EAB-23AB92C0BF78}"/>
              </a:ext>
            </a:extLst>
          </p:cNvPr>
          <p:cNvSpPr/>
          <p:nvPr/>
        </p:nvSpPr>
        <p:spPr>
          <a:xfrm>
            <a:off x="388015" y="158517"/>
            <a:ext cx="11415970" cy="177579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rPr>
              <a:t>Nêu những biểu hiện chứng tỏ Thành phố Hồ Chí Minh là trung tâm kinh tế, văn hóa và giáo dục quan trọng của đất nước.</a:t>
            </a:r>
            <a:endParaRPr lang="en-US" sz="3600" dirty="0">
              <a:solidFill>
                <a:schemeClr val="tx1"/>
              </a:solidFill>
            </a:endParaRPr>
          </a:p>
        </p:txBody>
      </p:sp>
    </p:spTree>
    <p:extLst>
      <p:ext uri="{BB962C8B-B14F-4D97-AF65-F5344CB8AC3E}">
        <p14:creationId xmlns:p14="http://schemas.microsoft.com/office/powerpoint/2010/main" val="142219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par>
                                <p:cTn id="8" presetID="22" presetClass="entr" presetSubtype="4"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wipe(down)">
                                      <p:cBhvr>
                                        <p:cTn id="10" dur="500"/>
                                        <p:tgtEl>
                                          <p:spTgt spid="130"/>
                                        </p:tgtEl>
                                      </p:cBhvr>
                                    </p:animEffect>
                                  </p:childTnLst>
                                </p:cTn>
                              </p:par>
                              <p:par>
                                <p:cTn id="11" presetID="22" presetClass="entr" presetSubtype="4"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wipe(down)">
                                      <p:cBhvr>
                                        <p:cTn id="1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389"/>
            <a:stretch/>
          </p:blipFill>
          <p:spPr>
            <a:xfrm>
              <a:off x="0" y="0"/>
              <a:ext cx="5459730" cy="6858000"/>
            </a:xfrm>
            <a:prstGeom prst="rect">
              <a:avLst/>
            </a:prstGeom>
          </p:spPr>
        </p:pic>
      </p:grpSp>
      <p:sp>
        <p:nvSpPr>
          <p:cNvPr id="60" name="Star: 4 Points 59">
            <a:extLst>
              <a:ext uri="{FF2B5EF4-FFF2-40B4-BE49-F238E27FC236}">
                <a16:creationId xmlns:a16="http://schemas.microsoft.com/office/drawing/2014/main" id="{5E1A2AA3-3050-46F7-8986-C0DD801B7FCA}"/>
              </a:ext>
            </a:extLst>
          </p:cNvPr>
          <p:cNvSpPr/>
          <p:nvPr/>
        </p:nvSpPr>
        <p:spPr>
          <a:xfrm>
            <a:off x="317908" y="5365260"/>
            <a:ext cx="1245870" cy="1245870"/>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4 Points 60">
            <a:extLst>
              <a:ext uri="{FF2B5EF4-FFF2-40B4-BE49-F238E27FC236}">
                <a16:creationId xmlns:a16="http://schemas.microsoft.com/office/drawing/2014/main" id="{429B5A7F-5AFA-405E-B486-00D9D9682CF2}"/>
              </a:ext>
            </a:extLst>
          </p:cNvPr>
          <p:cNvSpPr/>
          <p:nvPr/>
        </p:nvSpPr>
        <p:spPr>
          <a:xfrm>
            <a:off x="1051005" y="4820771"/>
            <a:ext cx="675025" cy="675025"/>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39A3710-00AE-429C-8353-BD365BC066F9}"/>
              </a:ext>
            </a:extLst>
          </p:cNvPr>
          <p:cNvSpPr/>
          <p:nvPr/>
        </p:nvSpPr>
        <p:spPr>
          <a:xfrm>
            <a:off x="11599894" y="641186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E39571C-5AA5-48BC-A5FB-282E64537400}"/>
              </a:ext>
            </a:extLst>
          </p:cNvPr>
          <p:cNvSpPr/>
          <p:nvPr/>
        </p:nvSpPr>
        <p:spPr>
          <a:xfrm>
            <a:off x="11899586" y="3946602"/>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752414">
            <a:off x="-92091" y="827630"/>
            <a:ext cx="882457" cy="848272"/>
          </a:xfrm>
          <a:prstGeom prst="rect">
            <a:avLst/>
          </a:prstGeom>
        </p:spPr>
      </p:pic>
      <p:pic>
        <p:nvPicPr>
          <p:cNvPr id="130" name="Picture 129"/>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1940208" y="5824909"/>
            <a:ext cx="882457" cy="848272"/>
          </a:xfrm>
          <a:prstGeom prst="rect">
            <a:avLst/>
          </a:prstGeom>
        </p:spPr>
      </p:pic>
      <p:pic>
        <p:nvPicPr>
          <p:cNvPr id="131" name="Picture 130"/>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6385867" y="679663"/>
            <a:ext cx="882457" cy="848272"/>
          </a:xfrm>
          <a:prstGeom prst="rect">
            <a:avLst/>
          </a:prstGeom>
        </p:spPr>
      </p:pic>
      <p:sp>
        <p:nvSpPr>
          <p:cNvPr id="8" name="Rectangle 7">
            <a:extLst>
              <a:ext uri="{FF2B5EF4-FFF2-40B4-BE49-F238E27FC236}">
                <a16:creationId xmlns:a16="http://schemas.microsoft.com/office/drawing/2014/main" id="{9EB5A676-9ED0-B00A-9EAB-23AB92C0BF78}"/>
              </a:ext>
            </a:extLst>
          </p:cNvPr>
          <p:cNvSpPr/>
          <p:nvPr/>
        </p:nvSpPr>
        <p:spPr>
          <a:xfrm>
            <a:off x="5334000" y="255542"/>
            <a:ext cx="6658010" cy="314512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rPr>
              <a:t>Nêu những biểu hiện chứng tỏ Thành phố Hồ Chí Minh là trung tâm kinh tế, văn hóa và giáo dục quan trọng của đất nước.</a:t>
            </a:r>
            <a:endParaRPr lang="en-US" sz="3600" dirty="0">
              <a:solidFill>
                <a:schemeClr val="tx1"/>
              </a:solidFill>
            </a:endParaRPr>
          </a:p>
        </p:txBody>
      </p:sp>
      <p:pic>
        <p:nvPicPr>
          <p:cNvPr id="6" name="Picture 5" descr="A cartoon of a child raising his hand and holding a pencil and a book&#10;&#10;Description automatically generated">
            <a:extLst>
              <a:ext uri="{FF2B5EF4-FFF2-40B4-BE49-F238E27FC236}">
                <a16:creationId xmlns:a16="http://schemas.microsoft.com/office/drawing/2014/main" id="{E02316AE-F7E3-10F5-B3B5-EFC81A2427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7" y="971154"/>
            <a:ext cx="5752969" cy="5865773"/>
          </a:xfrm>
          <a:prstGeom prst="rect">
            <a:avLst/>
          </a:prstGeom>
        </p:spPr>
      </p:pic>
    </p:spTree>
    <p:extLst>
      <p:ext uri="{BB962C8B-B14F-4D97-AF65-F5344CB8AC3E}">
        <p14:creationId xmlns:p14="http://schemas.microsoft.com/office/powerpoint/2010/main" val="1044219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par>
                                <p:cTn id="8" presetID="22" presetClass="entr" presetSubtype="4"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wipe(down)">
                                      <p:cBhvr>
                                        <p:cTn id="10" dur="500"/>
                                        <p:tgtEl>
                                          <p:spTgt spid="130"/>
                                        </p:tgtEl>
                                      </p:cBhvr>
                                    </p:animEffect>
                                  </p:childTnLst>
                                </p:cTn>
                              </p:par>
                              <p:par>
                                <p:cTn id="11" presetID="22" presetClass="entr" presetSubtype="4"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wipe(down)">
                                      <p:cBhvr>
                                        <p:cTn id="1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AC1D23D-60C1-4B4C-A6A7-1AA78ECE00F9}"/>
              </a:ext>
            </a:extLst>
          </p:cNvPr>
          <p:cNvGrpSpPr/>
          <p:nvPr/>
        </p:nvGrpSpPr>
        <p:grpSpPr>
          <a:xfrm>
            <a:off x="-14586" y="-43034"/>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389"/>
            <a:stretch/>
          </p:blipFill>
          <p:spPr>
            <a:xfrm>
              <a:off x="0" y="0"/>
              <a:ext cx="5459730" cy="6858000"/>
            </a:xfrm>
            <a:prstGeom prst="rect">
              <a:avLst/>
            </a:prstGeom>
          </p:spPr>
        </p:pic>
      </p:grpSp>
      <p:sp>
        <p:nvSpPr>
          <p:cNvPr id="85" name="Freeform: Shape 84">
            <a:extLst>
              <a:ext uri="{FF2B5EF4-FFF2-40B4-BE49-F238E27FC236}">
                <a16:creationId xmlns:a16="http://schemas.microsoft.com/office/drawing/2014/main" id="{011B9009-DA52-4287-8899-64ED7DFF7783}"/>
              </a:ext>
            </a:extLst>
          </p:cNvPr>
          <p:cNvSpPr/>
          <p:nvPr/>
        </p:nvSpPr>
        <p:spPr>
          <a:xfrm flipV="1">
            <a:off x="537496" y="467760"/>
            <a:ext cx="5517292" cy="5625687"/>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D0A1F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17F0E22-8F12-4903-A66B-CDF7B93066FF}"/>
              </a:ext>
            </a:extLst>
          </p:cNvPr>
          <p:cNvSpPr/>
          <p:nvPr/>
        </p:nvSpPr>
        <p:spPr>
          <a:xfrm flipV="1">
            <a:off x="323533" y="559677"/>
            <a:ext cx="5552999" cy="5625687"/>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FD8D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7A75C1CC-FAB3-40FA-A413-D79E2BA3E915}"/>
              </a:ext>
            </a:extLst>
          </p:cNvPr>
          <p:cNvSpPr txBox="1"/>
          <p:nvPr/>
        </p:nvSpPr>
        <p:spPr>
          <a:xfrm>
            <a:off x="402207" y="1855080"/>
            <a:ext cx="5322888" cy="2862322"/>
          </a:xfrm>
          <a:prstGeom prst="rect">
            <a:avLst/>
          </a:prstGeom>
          <a:noFill/>
        </p:spPr>
        <p:txBody>
          <a:bodyPr wrap="square" rtlCol="0">
            <a:spAutoFit/>
          </a:bodyPr>
          <a:lstStyle/>
          <a:p>
            <a:pPr algn="thaiDist"/>
            <a:r>
              <a:rPr lang="en-US" sz="3600" b="0" dirty="0">
                <a:solidFill>
                  <a:schemeClr val="bg1"/>
                </a:solidFill>
                <a:effectLst/>
                <a:latin typeface="UTM Avo" panose="02040603050506020204" pitchFamily="18" charset="0"/>
                <a:ea typeface="DungGeunMo" panose="020B0500000000000000" pitchFamily="34" charset="-127"/>
                <a:cs typeface="DungGeunMo" panose="020B0500000000000000" pitchFamily="34" charset="-127"/>
              </a:rPr>
              <a:t>	</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Thành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phố</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Hồ</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Chí Minh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là</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trung</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tâm</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kinh</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tế</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văn</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hóa</a:t>
            </a:r>
            <a:r>
              <a:rPr lang="vi-VN"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 giáo dục</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khoa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học</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lớn</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nhất</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của</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cả</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 </a:t>
            </a:r>
            <a:r>
              <a:rPr lang="en-US" sz="3600" b="1" dirty="0" err="1">
                <a:solidFill>
                  <a:schemeClr val="bg1"/>
                </a:solidFill>
                <a:latin typeface="UTM Avo" panose="02040603050506020204" pitchFamily="18" charset="0"/>
                <a:ea typeface="DungGeunMo" panose="020B0500000000000000" pitchFamily="34" charset="-127"/>
                <a:cs typeface="DungGeunMo" panose="020B0500000000000000" pitchFamily="34" charset="-127"/>
              </a:rPr>
              <a:t>nước</a:t>
            </a:r>
            <a:r>
              <a:rPr lang="en-US" sz="3600" b="1" dirty="0">
                <a:solidFill>
                  <a:schemeClr val="bg1"/>
                </a:solidFill>
                <a:latin typeface="UTM Avo" panose="02040603050506020204" pitchFamily="18" charset="0"/>
                <a:ea typeface="DungGeunMo" panose="020B0500000000000000" pitchFamily="34" charset="-127"/>
                <a:cs typeface="DungGeunMo" panose="020B0500000000000000" pitchFamily="34" charset="-127"/>
              </a:rPr>
              <a:t>.</a:t>
            </a:r>
          </a:p>
        </p:txBody>
      </p:sp>
      <p:sp>
        <p:nvSpPr>
          <p:cNvPr id="60" name="Star: 4 Points 59">
            <a:extLst>
              <a:ext uri="{FF2B5EF4-FFF2-40B4-BE49-F238E27FC236}">
                <a16:creationId xmlns:a16="http://schemas.microsoft.com/office/drawing/2014/main" id="{5E1A2AA3-3050-46F7-8986-C0DD801B7FCA}"/>
              </a:ext>
            </a:extLst>
          </p:cNvPr>
          <p:cNvSpPr/>
          <p:nvPr/>
        </p:nvSpPr>
        <p:spPr>
          <a:xfrm>
            <a:off x="116518" y="5100811"/>
            <a:ext cx="1245870" cy="1245870"/>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4 Points 60">
            <a:extLst>
              <a:ext uri="{FF2B5EF4-FFF2-40B4-BE49-F238E27FC236}">
                <a16:creationId xmlns:a16="http://schemas.microsoft.com/office/drawing/2014/main" id="{429B5A7F-5AFA-405E-B486-00D9D9682CF2}"/>
              </a:ext>
            </a:extLst>
          </p:cNvPr>
          <p:cNvSpPr/>
          <p:nvPr/>
        </p:nvSpPr>
        <p:spPr>
          <a:xfrm>
            <a:off x="1518627" y="5264659"/>
            <a:ext cx="675025" cy="675025"/>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39A3710-00AE-429C-8353-BD365BC066F9}"/>
              </a:ext>
            </a:extLst>
          </p:cNvPr>
          <p:cNvSpPr/>
          <p:nvPr/>
        </p:nvSpPr>
        <p:spPr>
          <a:xfrm>
            <a:off x="11599894" y="641186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E39571C-5AA5-48BC-A5FB-282E64537400}"/>
              </a:ext>
            </a:extLst>
          </p:cNvPr>
          <p:cNvSpPr/>
          <p:nvPr/>
        </p:nvSpPr>
        <p:spPr>
          <a:xfrm>
            <a:off x="11899586" y="3946602"/>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9B728BD-E6B2-47DD-8347-66AF93139E43}"/>
              </a:ext>
            </a:extLst>
          </p:cNvPr>
          <p:cNvGrpSpPr/>
          <p:nvPr/>
        </p:nvGrpSpPr>
        <p:grpSpPr>
          <a:xfrm>
            <a:off x="493966" y="855971"/>
            <a:ext cx="5471694" cy="1152482"/>
            <a:chOff x="6256978" y="1048683"/>
            <a:chExt cx="5471694" cy="1152482"/>
          </a:xfrm>
        </p:grpSpPr>
        <p:sp>
          <p:nvSpPr>
            <p:cNvPr id="48" name="TextBox 47">
              <a:extLst>
                <a:ext uri="{FF2B5EF4-FFF2-40B4-BE49-F238E27FC236}">
                  <a16:creationId xmlns:a16="http://schemas.microsoft.com/office/drawing/2014/main" id="{86C43B04-2581-44CA-AAA5-F02440943133}"/>
                </a:ext>
              </a:extLst>
            </p:cNvPr>
            <p:cNvSpPr txBox="1"/>
            <p:nvPr/>
          </p:nvSpPr>
          <p:spPr>
            <a:xfrm>
              <a:off x="6256978" y="1093169"/>
              <a:ext cx="5455514" cy="1107996"/>
            </a:xfrm>
            <a:prstGeom prst="rect">
              <a:avLst/>
            </a:prstGeom>
            <a:noFill/>
          </p:spPr>
          <p:txBody>
            <a:bodyPr wrap="square" rtlCol="0">
              <a:spAutoFit/>
            </a:bodyPr>
            <a:lstStyle/>
            <a:p>
              <a:r>
                <a:rPr lang="en-US" sz="6600" dirty="0">
                  <a:ln>
                    <a:solidFill>
                      <a:schemeClr val="tx1"/>
                    </a:solidFill>
                  </a:ln>
                  <a:solidFill>
                    <a:schemeClr val="bg1"/>
                  </a:solidFill>
                  <a:latin typeface="UTM Futura Extra" panose="02040603050506020204" pitchFamily="18" charset="0"/>
                </a:rPr>
                <a:t>KẾT LUẬN</a:t>
              </a:r>
            </a:p>
          </p:txBody>
        </p:sp>
        <p:sp>
          <p:nvSpPr>
            <p:cNvPr id="86" name="TextBox 85">
              <a:extLst>
                <a:ext uri="{FF2B5EF4-FFF2-40B4-BE49-F238E27FC236}">
                  <a16:creationId xmlns:a16="http://schemas.microsoft.com/office/drawing/2014/main" id="{0F04C110-ED39-4FF7-B752-84E909C8E5D9}"/>
                </a:ext>
              </a:extLst>
            </p:cNvPr>
            <p:cNvSpPr txBox="1"/>
            <p:nvPr/>
          </p:nvSpPr>
          <p:spPr>
            <a:xfrm>
              <a:off x="6329184" y="1048683"/>
              <a:ext cx="5399488" cy="1107996"/>
            </a:xfrm>
            <a:prstGeom prst="rect">
              <a:avLst/>
            </a:prstGeom>
            <a:noFill/>
          </p:spPr>
          <p:txBody>
            <a:bodyPr wrap="square" rtlCol="0">
              <a:spAutoFit/>
            </a:bodyPr>
            <a:lstStyle/>
            <a:p>
              <a:r>
                <a:rPr lang="en-US" sz="6600" dirty="0">
                  <a:ln>
                    <a:solidFill>
                      <a:schemeClr val="tx1"/>
                    </a:solidFill>
                  </a:ln>
                  <a:solidFill>
                    <a:srgbClr val="FBE85B"/>
                  </a:solidFill>
                  <a:latin typeface="UTM Futura Extra" panose="02040603050506020204" pitchFamily="18" charset="0"/>
                </a:rPr>
                <a:t>KẾT LUẬN</a:t>
              </a: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8640">
            <a:off x="6192688" y="3378203"/>
            <a:ext cx="3863615" cy="3054807"/>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0936">
            <a:off x="6039503" y="437798"/>
            <a:ext cx="3401881" cy="2689732"/>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6981" y="2214744"/>
            <a:ext cx="3298300" cy="2352236"/>
          </a:xfrm>
          <a:prstGeom prst="rect">
            <a:avLst/>
          </a:prstGeom>
          <a:effectLst>
            <a:outerShdw blurRad="50800" dist="38100" dir="2700000" algn="tl" rotWithShape="0">
              <a:prstClr val="black">
                <a:alpha val="40000"/>
              </a:prstClr>
            </a:outerShdw>
          </a:effectLst>
        </p:spPr>
      </p:pic>
      <p:pic>
        <p:nvPicPr>
          <p:cNvPr id="66" name="Picture 65"/>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9244529" y="560745"/>
            <a:ext cx="882457" cy="848272"/>
          </a:xfrm>
          <a:prstGeom prst="rect">
            <a:avLst/>
          </a:prstGeom>
        </p:spPr>
      </p:pic>
      <p:pic>
        <p:nvPicPr>
          <p:cNvPr id="67" name="Picture 66"/>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11425575" y="1691104"/>
            <a:ext cx="882457" cy="848272"/>
          </a:xfrm>
          <a:prstGeom prst="rect">
            <a:avLst/>
          </a:prstGeom>
        </p:spPr>
      </p:pic>
      <p:pic>
        <p:nvPicPr>
          <p:cNvPr id="68" name="Picture 67"/>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639026">
            <a:off x="9862087" y="5515548"/>
            <a:ext cx="882457" cy="848272"/>
          </a:xfrm>
          <a:prstGeom prst="rect">
            <a:avLst/>
          </a:prstGeom>
        </p:spPr>
      </p:pic>
    </p:spTree>
    <p:custDataLst>
      <p:tags r:id="rId1"/>
    </p:custDataLst>
    <p:extLst>
      <p:ext uri="{BB962C8B-B14F-4D97-AF65-F5344CB8AC3E}">
        <p14:creationId xmlns:p14="http://schemas.microsoft.com/office/powerpoint/2010/main" val="3441793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up)">
                                      <p:cBhvr>
                                        <p:cTn id="7" dur="500"/>
                                        <p:tgtEl>
                                          <p:spTgt spid="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up)">
                                      <p:cBhvr>
                                        <p:cTn id="10" dur="500"/>
                                        <p:tgtEl>
                                          <p:spTgt spid="57"/>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arn(inVertical)">
                                      <p:cBhvr>
                                        <p:cTn id="19" dur="500"/>
                                        <p:tgtEl>
                                          <p:spTgt spid="4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down)">
                                      <p:cBhvr>
                                        <p:cTn id="41" dur="500"/>
                                        <p:tgtEl>
                                          <p:spTgt spid="66"/>
                                        </p:tgtEl>
                                      </p:cBhvr>
                                    </p:animEffect>
                                  </p:childTnLst>
                                </p:cTn>
                              </p:par>
                              <p:par>
                                <p:cTn id="42" presetID="22" presetClass="entr" presetSubtype="4"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down)">
                                      <p:cBhvr>
                                        <p:cTn id="44" dur="500"/>
                                        <p:tgtEl>
                                          <p:spTgt spid="67"/>
                                        </p:tgtEl>
                                      </p:cBhvr>
                                    </p:animEffect>
                                  </p:childTnLst>
                                </p:cTn>
                              </p:par>
                              <p:par>
                                <p:cTn id="45" presetID="22" presetClass="entr" presetSubtype="4"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57" grpId="0" animBg="1"/>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ags/tag2.xml><?xml version="1.0" encoding="utf-8"?>
<p:tagLst xmlns:a="http://schemas.openxmlformats.org/drawingml/2006/main" xmlns:r="http://schemas.openxmlformats.org/officeDocument/2006/relationships" xmlns:p="http://schemas.openxmlformats.org/presentationml/2006/main">
  <p:tag name="TIMING" val="|3.1|12|9.7"/>
</p:tagLst>
</file>

<file path=ppt/tags/tag3.xml><?xml version="1.0" encoding="utf-8"?>
<p:tagLst xmlns:a="http://schemas.openxmlformats.org/drawingml/2006/main" xmlns:r="http://schemas.openxmlformats.org/officeDocument/2006/relationships" xmlns:p="http://schemas.openxmlformats.org/presentationml/2006/main">
  <p:tag name="TIMING" val="|3.1|12|9.7"/>
</p:tagLst>
</file>

<file path=ppt/tags/tag4.xml><?xml version="1.0" encoding="utf-8"?>
<p:tagLst xmlns:a="http://schemas.openxmlformats.org/drawingml/2006/main" xmlns:r="http://schemas.openxmlformats.org/officeDocument/2006/relationships" xmlns:p="http://schemas.openxmlformats.org/presentationml/2006/main">
  <p:tag name="TIMING" val="|3.1|12|9.7"/>
</p:tagLst>
</file>

<file path=ppt/tags/tag5.xml><?xml version="1.0" encoding="utf-8"?>
<p:tagLst xmlns:a="http://schemas.openxmlformats.org/drawingml/2006/main" xmlns:r="http://schemas.openxmlformats.org/officeDocument/2006/relationships" xmlns:p="http://schemas.openxmlformats.org/presentationml/2006/main">
  <p:tag name="TIMING" val="|5.4"/>
</p:tagLst>
</file>

<file path=ppt/tags/tag6.xml><?xml version="1.0" encoding="utf-8"?>
<p:tagLst xmlns:a="http://schemas.openxmlformats.org/drawingml/2006/main" xmlns:r="http://schemas.openxmlformats.org/officeDocument/2006/relationships" xmlns:p="http://schemas.openxmlformats.org/presentationml/2006/main">
  <p:tag name="TIMING" val="|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2910</TotalTime>
  <Words>510</Words>
  <Application>Microsoft Office PowerPoint</Application>
  <PresentationFormat>Widescreen</PresentationFormat>
  <Paragraphs>40</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UTM Ericsson Capital</vt:lpstr>
      <vt:lpstr>UTM Avo</vt:lpstr>
      <vt:lpstr>Times New Roman</vt:lpstr>
      <vt:lpstr>SVN-Newton</vt:lpstr>
      <vt:lpstr>Roboto</vt:lpstr>
      <vt:lpstr>Aptos</vt:lpstr>
      <vt:lpstr>UTM Futura Extra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MĂNGNON</dc:creator>
  <cp:keywords>BICHNGOC</cp:keywords>
  <cp:lastModifiedBy>Administrator</cp:lastModifiedBy>
  <cp:revision>219</cp:revision>
  <dcterms:created xsi:type="dcterms:W3CDTF">2021-10-22T03:50:59Z</dcterms:created>
  <dcterms:modified xsi:type="dcterms:W3CDTF">2025-05-09T10:08:21Z</dcterms:modified>
  <cp:version>OLU</cp:version>
</cp:coreProperties>
</file>