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354" r:id="rId3"/>
    <p:sldId id="376" r:id="rId4"/>
    <p:sldId id="353" r:id="rId5"/>
    <p:sldId id="370" r:id="rId6"/>
    <p:sldId id="371" r:id="rId7"/>
    <p:sldId id="373" r:id="rId8"/>
    <p:sldId id="372" r:id="rId9"/>
    <p:sldId id="355" r:id="rId10"/>
  </p:sldIdLst>
  <p:sldSz cx="18288000" cy="10287000"/>
  <p:notesSz cx="6858000" cy="9144000"/>
  <p:embeddedFontLst>
    <p:embeddedFont>
      <p:font typeface="#9Slide03 Bebas Neue Bold" panose="020B0604020202020204" charset="0"/>
      <p:bold r:id="rId12"/>
    </p:embeddedFont>
    <p:embeddedFont>
      <p:font typeface="Cambria" panose="02040503050406030204" pitchFamily="18"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698" autoAdjust="0"/>
  </p:normalViewPr>
  <p:slideViewPr>
    <p:cSldViewPr>
      <p:cViewPr varScale="1">
        <p:scale>
          <a:sx n="42" d="100"/>
          <a:sy n="42" d="100"/>
        </p:scale>
        <p:origin x="1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9E49F-66C4-B347-A96B-D27D88D04EDD}" type="datetimeFigureOut">
              <a:rPr lang="en-VN" smtClean="0"/>
              <a:t>03/27/2025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7455B-B0AC-B14F-B0A7-360207E79992}" type="slidenum">
              <a:rPr lang="en-VN" smtClean="0"/>
              <a:t>‹#›</a:t>
            </a:fld>
            <a:endParaRPr lang="en-VN"/>
          </a:p>
        </p:txBody>
      </p:sp>
    </p:spTree>
    <p:extLst>
      <p:ext uri="{BB962C8B-B14F-4D97-AF65-F5344CB8AC3E}">
        <p14:creationId xmlns:p14="http://schemas.microsoft.com/office/powerpoint/2010/main" val="102235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E67455B-B0AC-B14F-B0A7-360207E79992}" type="slidenum">
              <a:rPr lang="en-VN" smtClean="0"/>
              <a:t>1</a:t>
            </a:fld>
            <a:endParaRPr lang="en-VN"/>
          </a:p>
        </p:txBody>
      </p:sp>
    </p:spTree>
    <p:extLst>
      <p:ext uri="{BB962C8B-B14F-4D97-AF65-F5344CB8AC3E}">
        <p14:creationId xmlns:p14="http://schemas.microsoft.com/office/powerpoint/2010/main" val="9132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81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0604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87D8B949-2E7E-C44B-9B6D-2CEA4358A648}"/>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6">
            <a:extLst>
              <a:ext uri="{FF2B5EF4-FFF2-40B4-BE49-F238E27FC236}">
                <a16:creationId xmlns:a16="http://schemas.microsoft.com/office/drawing/2014/main" id="{D6659E18-A259-0244-89E8-EAE1E32ED3B7}"/>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53111400" y="-21775902"/>
            <a:ext cx="2559870" cy="2713443"/>
          </a:xfrm>
          <a:prstGeom prst="rect">
            <a:avLst/>
          </a:prstGeom>
        </p:spPr>
      </p:pic>
      <p:pic>
        <p:nvPicPr>
          <p:cNvPr id="9" name="Picture 6">
            <a:extLst>
              <a:ext uri="{FF2B5EF4-FFF2-40B4-BE49-F238E27FC236}">
                <a16:creationId xmlns:a16="http://schemas.microsoft.com/office/drawing/2014/main" id="{D2A4DCB0-A558-4F4F-8483-834522D3DF7D}"/>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84043158" y="-21775902"/>
            <a:ext cx="2559870" cy="2713443"/>
          </a:xfrm>
          <a:prstGeom prst="rect">
            <a:avLst/>
          </a:prstGeom>
        </p:spPr>
      </p:pic>
      <p:pic>
        <p:nvPicPr>
          <p:cNvPr id="10" name="Picture 6">
            <a:extLst>
              <a:ext uri="{FF2B5EF4-FFF2-40B4-BE49-F238E27FC236}">
                <a16:creationId xmlns:a16="http://schemas.microsoft.com/office/drawing/2014/main" id="{38F0990E-6759-D848-97CC-0DF0381D8957}"/>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53111400" y="38002998"/>
            <a:ext cx="2559870" cy="2713443"/>
          </a:xfrm>
          <a:prstGeom prst="rect">
            <a:avLst/>
          </a:prstGeom>
        </p:spPr>
      </p:pic>
      <p:pic>
        <p:nvPicPr>
          <p:cNvPr id="11" name="Picture 6">
            <a:extLst>
              <a:ext uri="{FF2B5EF4-FFF2-40B4-BE49-F238E27FC236}">
                <a16:creationId xmlns:a16="http://schemas.microsoft.com/office/drawing/2014/main" id="{991989A0-7BDE-9047-8F49-42A1296FC0A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84043158" y="38002998"/>
            <a:ext cx="2559870" cy="2713443"/>
          </a:xfrm>
          <a:prstGeom prst="rect">
            <a:avLst/>
          </a:prstGeom>
        </p:spPr>
      </p:pic>
      <p:pic>
        <p:nvPicPr>
          <p:cNvPr id="12" name="Picture 6">
            <a:extLst>
              <a:ext uri="{FF2B5EF4-FFF2-40B4-BE49-F238E27FC236}">
                <a16:creationId xmlns:a16="http://schemas.microsoft.com/office/drawing/2014/main" id="{032F1A19-9E35-F945-B6AF-C93CDBE5182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13" name="Picture 6">
            <a:extLst>
              <a:ext uri="{FF2B5EF4-FFF2-40B4-BE49-F238E27FC236}">
                <a16:creationId xmlns:a16="http://schemas.microsoft.com/office/drawing/2014/main" id="{B4109032-DDBF-9B4D-BACC-09FE8E35EB5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14" name="Picture 6">
            <a:extLst>
              <a:ext uri="{FF2B5EF4-FFF2-40B4-BE49-F238E27FC236}">
                <a16:creationId xmlns:a16="http://schemas.microsoft.com/office/drawing/2014/main" id="{73BA4004-EC15-6B47-B3B5-7ABD14FF6CC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15" name="Picture 6">
            <a:extLst>
              <a:ext uri="{FF2B5EF4-FFF2-40B4-BE49-F238E27FC236}">
                <a16:creationId xmlns:a16="http://schemas.microsoft.com/office/drawing/2014/main" id="{5537344D-373A-114A-9367-91ACCA7C2DF7}"/>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pic>
        <p:nvPicPr>
          <p:cNvPr id="16" name="Hình ảnh 31">
            <a:extLst>
              <a:ext uri="{FF2B5EF4-FFF2-40B4-BE49-F238E27FC236}">
                <a16:creationId xmlns:a16="http://schemas.microsoft.com/office/drawing/2014/main" id="{4FA46F54-99BC-3E4F-BB3B-91DA739BA678}"/>
              </a:ext>
            </a:extLst>
          </p:cNvPr>
          <p:cNvPicPr>
            <a:picLocks noChangeAspect="1"/>
          </p:cNvPicPr>
          <p:nvPr userDrawn="1"/>
        </p:nvPicPr>
        <p:blipFill>
          <a:blip r:embed="rId16"/>
          <a:stretch>
            <a:fillRect/>
          </a:stretch>
        </p:blipFill>
        <p:spPr>
          <a:xfrm>
            <a:off x="-3014589" y="-364830"/>
            <a:ext cx="2706858" cy="3813378"/>
          </a:xfrm>
          <a:prstGeom prst="rect">
            <a:avLst/>
          </a:prstGeom>
        </p:spPr>
      </p:pic>
      <p:pic>
        <p:nvPicPr>
          <p:cNvPr id="17" name="Hình ảnh 32">
            <a:extLst>
              <a:ext uri="{FF2B5EF4-FFF2-40B4-BE49-F238E27FC236}">
                <a16:creationId xmlns:a16="http://schemas.microsoft.com/office/drawing/2014/main" id="{22699783-FA27-5A49-B0C3-324187820129}"/>
              </a:ext>
            </a:extLst>
          </p:cNvPr>
          <p:cNvPicPr>
            <a:picLocks noChangeAspect="1"/>
          </p:cNvPicPr>
          <p:nvPr userDrawn="1"/>
        </p:nvPicPr>
        <p:blipFill>
          <a:blip r:embed="rId16"/>
          <a:stretch>
            <a:fillRect/>
          </a:stretch>
        </p:blipFill>
        <p:spPr>
          <a:xfrm>
            <a:off x="2048022"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34518" y="1394228"/>
            <a:ext cx="10618964" cy="7717077"/>
          </a:xfrm>
          <a:custGeom>
            <a:avLst/>
            <a:gdLst/>
            <a:ahLst/>
            <a:cxnLst/>
            <a:rect l="l" t="t" r="r" b="b"/>
            <a:pathLst>
              <a:path w="10618964" h="7717077">
                <a:moveTo>
                  <a:pt x="0" y="0"/>
                </a:moveTo>
                <a:lnTo>
                  <a:pt x="10618964" y="0"/>
                </a:lnTo>
                <a:lnTo>
                  <a:pt x="10618964" y="7717078"/>
                </a:lnTo>
                <a:lnTo>
                  <a:pt x="0" y="7717078"/>
                </a:lnTo>
                <a:lnTo>
                  <a:pt x="0" y="0"/>
                </a:lnTo>
                <a:close/>
              </a:path>
            </a:pathLst>
          </a:custGeom>
          <a:blipFill>
            <a:blip r:embed="rId3"/>
            <a:stretch>
              <a:fillRect l="-205" r="-205"/>
            </a:stretch>
          </a:blipFill>
        </p:spPr>
        <p:txBody>
          <a:bodyPr/>
          <a:lstStyle/>
          <a:p>
            <a:endParaRPr lang="en-VN" dirty="0"/>
          </a:p>
        </p:txBody>
      </p:sp>
      <p:sp>
        <p:nvSpPr>
          <p:cNvPr id="3" name="Freeform 3"/>
          <p:cNvSpPr/>
          <p:nvPr/>
        </p:nvSpPr>
        <p:spPr>
          <a:xfrm>
            <a:off x="2171230" y="1627278"/>
            <a:ext cx="3930630" cy="2628609"/>
          </a:xfrm>
          <a:custGeom>
            <a:avLst/>
            <a:gdLst/>
            <a:ahLst/>
            <a:cxnLst/>
            <a:rect l="l" t="t" r="r" b="b"/>
            <a:pathLst>
              <a:path w="3930630" h="2628609">
                <a:moveTo>
                  <a:pt x="0" y="0"/>
                </a:moveTo>
                <a:lnTo>
                  <a:pt x="3930630" y="0"/>
                </a:lnTo>
                <a:lnTo>
                  <a:pt x="3930630" y="2628609"/>
                </a:lnTo>
                <a:lnTo>
                  <a:pt x="0" y="2628609"/>
                </a:lnTo>
                <a:lnTo>
                  <a:pt x="0" y="0"/>
                </a:lnTo>
                <a:close/>
              </a:path>
            </a:pathLst>
          </a:custGeom>
          <a:blipFill>
            <a:blip r:embed="rId4"/>
            <a:stretch>
              <a:fillRect/>
            </a:stretch>
          </a:blipFill>
        </p:spPr>
      </p:sp>
      <p:sp>
        <p:nvSpPr>
          <p:cNvPr id="11" name="Freeform 11"/>
          <p:cNvSpPr/>
          <p:nvPr/>
        </p:nvSpPr>
        <p:spPr>
          <a:xfrm>
            <a:off x="5765657" y="1855480"/>
            <a:ext cx="7315200" cy="1911096"/>
          </a:xfrm>
          <a:custGeom>
            <a:avLst/>
            <a:gdLst/>
            <a:ahLst/>
            <a:cxnLst/>
            <a:rect l="l" t="t" r="r" b="b"/>
            <a:pathLst>
              <a:path w="7315200" h="1911096">
                <a:moveTo>
                  <a:pt x="0" y="0"/>
                </a:moveTo>
                <a:lnTo>
                  <a:pt x="7315200" y="0"/>
                </a:lnTo>
                <a:lnTo>
                  <a:pt x="7315200" y="1911096"/>
                </a:lnTo>
                <a:lnTo>
                  <a:pt x="0" y="19110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6" name="Picture 15">
            <a:extLst>
              <a:ext uri="{FF2B5EF4-FFF2-40B4-BE49-F238E27FC236}">
                <a16:creationId xmlns:a16="http://schemas.microsoft.com/office/drawing/2014/main" id="{3E012228-14D2-654C-A80C-D686455914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5800" y="625810"/>
            <a:ext cx="2044700" cy="2044700"/>
          </a:xfrm>
          <a:prstGeom prst="rect">
            <a:avLst/>
          </a:prstGeom>
        </p:spPr>
      </p:pic>
      <p:sp>
        <p:nvSpPr>
          <p:cNvPr id="18" name="Freeform 8">
            <a:extLst>
              <a:ext uri="{FF2B5EF4-FFF2-40B4-BE49-F238E27FC236}">
                <a16:creationId xmlns:a16="http://schemas.microsoft.com/office/drawing/2014/main" id="{9222151F-C589-0046-AB81-7C3D59E61286}"/>
              </a:ext>
            </a:extLst>
          </p:cNvPr>
          <p:cNvSpPr/>
          <p:nvPr/>
        </p:nvSpPr>
        <p:spPr>
          <a:xfrm rot="10800000">
            <a:off x="11217937" y="73319"/>
            <a:ext cx="4654318" cy="123339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dirty="0"/>
          </a:p>
        </p:txBody>
      </p:sp>
      <p:sp>
        <p:nvSpPr>
          <p:cNvPr id="19" name="Freeform 7">
            <a:extLst>
              <a:ext uri="{FF2B5EF4-FFF2-40B4-BE49-F238E27FC236}">
                <a16:creationId xmlns:a16="http://schemas.microsoft.com/office/drawing/2014/main" id="{2FB212A4-758A-F04B-B361-F2300D8DF56C}"/>
              </a:ext>
            </a:extLst>
          </p:cNvPr>
          <p:cNvSpPr/>
          <p:nvPr/>
        </p:nvSpPr>
        <p:spPr>
          <a:xfrm>
            <a:off x="4298749" y="7400309"/>
            <a:ext cx="4654318" cy="1215859"/>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a:off x="-27684" y="4039256"/>
            <a:ext cx="4136545" cy="6351700"/>
          </a:xfrm>
          <a:custGeom>
            <a:avLst/>
            <a:gdLst/>
            <a:ahLst/>
            <a:cxnLst/>
            <a:rect l="l" t="t" r="r" b="b"/>
            <a:pathLst>
              <a:path w="4136545" h="6351700">
                <a:moveTo>
                  <a:pt x="0" y="0"/>
                </a:moveTo>
                <a:lnTo>
                  <a:pt x="4136545" y="0"/>
                </a:lnTo>
                <a:lnTo>
                  <a:pt x="4136545" y="6351700"/>
                </a:lnTo>
                <a:lnTo>
                  <a:pt x="0" y="6351700"/>
                </a:lnTo>
                <a:lnTo>
                  <a:pt x="0" y="0"/>
                </a:lnTo>
                <a:close/>
              </a:path>
            </a:pathLst>
          </a:custGeom>
          <a:blipFill>
            <a:blip r:embed="rId10"/>
            <a:stretch>
              <a:fillRect/>
            </a:stretch>
          </a:blipFill>
        </p:spPr>
      </p:sp>
      <p:sp>
        <p:nvSpPr>
          <p:cNvPr id="10" name="Freeform 10"/>
          <p:cNvSpPr/>
          <p:nvPr/>
        </p:nvSpPr>
        <p:spPr>
          <a:xfrm>
            <a:off x="13545096" y="3129039"/>
            <a:ext cx="5143348" cy="7180939"/>
          </a:xfrm>
          <a:custGeom>
            <a:avLst/>
            <a:gdLst/>
            <a:ahLst/>
            <a:cxnLst/>
            <a:rect l="l" t="t" r="r" b="b"/>
            <a:pathLst>
              <a:path w="5143348" h="7180939">
                <a:moveTo>
                  <a:pt x="0" y="0"/>
                </a:moveTo>
                <a:lnTo>
                  <a:pt x="5143348" y="0"/>
                </a:lnTo>
                <a:lnTo>
                  <a:pt x="5143348" y="7180939"/>
                </a:lnTo>
                <a:lnTo>
                  <a:pt x="0" y="7180939"/>
                </a:lnTo>
                <a:lnTo>
                  <a:pt x="0" y="0"/>
                </a:lnTo>
                <a:close/>
              </a:path>
            </a:pathLst>
          </a:custGeom>
          <a:blipFill>
            <a:blip r:embed="rId11"/>
            <a:stretch>
              <a:fillRect/>
            </a:stretch>
          </a:blipFill>
        </p:spPr>
      </p:sp>
      <p:pic>
        <p:nvPicPr>
          <p:cNvPr id="21" name="Picture 20">
            <a:extLst>
              <a:ext uri="{FF2B5EF4-FFF2-40B4-BE49-F238E27FC236}">
                <a16:creationId xmlns:a16="http://schemas.microsoft.com/office/drawing/2014/main" id="{5BFF46CD-DE91-CB4C-9C56-5305108B019D}"/>
              </a:ext>
            </a:extLst>
          </p:cNvPr>
          <p:cNvPicPr>
            <a:picLocks noChangeAspect="1"/>
          </p:cNvPicPr>
          <p:nvPr/>
        </p:nvPicPr>
        <p:blipFill>
          <a:blip r:embed="rId12"/>
          <a:stretch>
            <a:fillRect/>
          </a:stretch>
        </p:blipFill>
        <p:spPr>
          <a:xfrm>
            <a:off x="4015896" y="3994778"/>
            <a:ext cx="10426700" cy="412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grpSp>
        <p:nvGrpSpPr>
          <p:cNvPr id="8" name="Group 7">
            <a:extLst>
              <a:ext uri="{FF2B5EF4-FFF2-40B4-BE49-F238E27FC236}">
                <a16:creationId xmlns:a16="http://schemas.microsoft.com/office/drawing/2014/main" id="{F567DFAE-6F91-7D49-B2F2-6238DF2E5629}"/>
              </a:ext>
            </a:extLst>
          </p:cNvPr>
          <p:cNvGrpSpPr/>
          <p:nvPr/>
        </p:nvGrpSpPr>
        <p:grpSpPr>
          <a:xfrm>
            <a:off x="1271562" y="3105366"/>
            <a:ext cx="6213412" cy="5840313"/>
            <a:chOff x="1948542" y="4069403"/>
            <a:chExt cx="5641571" cy="5840313"/>
          </a:xfrm>
        </p:grpSpPr>
        <p:sp>
          <p:nvSpPr>
            <p:cNvPr id="5" name="TextBox 4">
              <a:extLst>
                <a:ext uri="{FF2B5EF4-FFF2-40B4-BE49-F238E27FC236}">
                  <a16:creationId xmlns:a16="http://schemas.microsoft.com/office/drawing/2014/main" id="{84E0AA6A-0B97-1A41-AB6E-31B470397B75}"/>
                </a:ext>
              </a:extLst>
            </p:cNvPr>
            <p:cNvSpPr txBox="1"/>
            <p:nvPr/>
          </p:nvSpPr>
          <p:spPr>
            <a:xfrm>
              <a:off x="1948543" y="4831403"/>
              <a:ext cx="5641570" cy="5078313"/>
            </a:xfrm>
            <a:prstGeom prst="rect">
              <a:avLst/>
            </a:prstGeom>
            <a:solidFill>
              <a:schemeClr val="tx2">
                <a:lumMod val="20000"/>
                <a:lumOff val="80000"/>
              </a:schemeClr>
            </a:solidFill>
            <a:ln>
              <a:solidFill>
                <a:schemeClr val="tx1"/>
              </a:solidFill>
            </a:ln>
          </p:spPr>
          <p:txBody>
            <a:bodyPr wrap="square" rtlCol="0">
              <a:spAutoFit/>
            </a:bodyPr>
            <a:lstStyle/>
            <a:p>
              <a:pPr algn="just"/>
              <a:r>
                <a:rPr lang="en-VN" sz="3600" dirty="0">
                  <a:latin typeface="Cambria" panose="02040503050406030204" pitchFamily="18" charset="0"/>
                </a:rPr>
                <a:t>Nguyễn Trung Trực là người chỉ huy nghĩa quân đốt cháy tàu Ét-pê-răng (Espérance – tàu Hi Vọng) của Pháp trên sông Nhật Tảo. </a:t>
              </a:r>
              <a:r>
                <a:rPr lang="en-US" sz="3600" dirty="0" err="1">
                  <a:latin typeface="Cambria" panose="02040503050406030204" pitchFamily="18" charset="0"/>
                </a:rPr>
                <a:t>Ô</a:t>
              </a:r>
              <a:r>
                <a:rPr lang="en-VN" sz="3600" dirty="0">
                  <a:latin typeface="Cambria" panose="02040503050406030204" pitchFamily="18" charset="0"/>
                </a:rPr>
                <a:t>ng từng có câu nói nổi tiếng: “Bao giờ người Tây nhỏ hết cỏ nước Nam thì mới hết người Nam đánh Tây”.</a:t>
              </a:r>
              <a:endParaRPr lang="en-US" sz="3600" dirty="0">
                <a:latin typeface="Cambria" panose="02040503050406030204" pitchFamily="18" charset="0"/>
              </a:endParaRPr>
            </a:p>
          </p:txBody>
        </p:sp>
        <p:sp>
          <p:nvSpPr>
            <p:cNvPr id="6" name="Rectangle 5">
              <a:extLst>
                <a:ext uri="{FF2B5EF4-FFF2-40B4-BE49-F238E27FC236}">
                  <a16:creationId xmlns:a16="http://schemas.microsoft.com/office/drawing/2014/main" id="{2F5363E7-6831-8342-BF92-429E76BC4A08}"/>
                </a:ext>
              </a:extLst>
            </p:cNvPr>
            <p:cNvSpPr/>
            <p:nvPr/>
          </p:nvSpPr>
          <p:spPr>
            <a:xfrm>
              <a:off x="1948542" y="4069403"/>
              <a:ext cx="5641570" cy="81977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latin typeface="Cambria" panose="02040503050406030204" pitchFamily="18" charset="0"/>
                </a:rPr>
                <a:t>Em có biết?</a:t>
              </a:r>
            </a:p>
          </p:txBody>
        </p:sp>
      </p:gr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a:extLst>
              <a:ext uri="{FF2B5EF4-FFF2-40B4-BE49-F238E27FC236}">
                <a16:creationId xmlns:a16="http://schemas.microsoft.com/office/drawing/2014/main" id="{6D226415-CFE9-6246-8E39-AF84EE8863BC}"/>
              </a:ext>
            </a:extLst>
          </p:cNvPr>
          <p:cNvSpPr txBox="1"/>
          <p:nvPr/>
        </p:nvSpPr>
        <p:spPr>
          <a:xfrm>
            <a:off x="7890939" y="3496204"/>
            <a:ext cx="9006117" cy="4832092"/>
          </a:xfrm>
          <a:prstGeom prst="rect">
            <a:avLst/>
          </a:prstGeom>
          <a:solidFill>
            <a:schemeClr val="accent2">
              <a:lumMod val="20000"/>
              <a:lumOff val="80000"/>
            </a:schemeClr>
          </a:solidFill>
        </p:spPr>
        <p:txBody>
          <a:bodyPr wrap="square" rtlCol="0">
            <a:spAutoFit/>
          </a:bodyPr>
          <a:lstStyle/>
          <a:p>
            <a:pPr algn="just"/>
            <a:r>
              <a:rPr lang="vi-VN" sz="4400" dirty="0">
                <a:latin typeface="Cambria" panose="02040503050406030204" pitchFamily="18" charset="0"/>
              </a:rPr>
              <a:t>Nhân dân Nam Bộ có truyền thống yêu nước đấu tranh chống ngoại xâm với nhiều tấm gương anh dũng, tiêu biểu như: Trương Định, Nguyễn Trung Trực, Nguyễn Thị Định,… Vì thế, Bác Hồ đã tặng quân và dân Nam Bộ danh hiệu “Thành đồng Tổ quốc”.</a:t>
            </a:r>
            <a:endParaRPr lang="en-VN" sz="9600" dirty="0">
              <a:latin typeface="Cambria" panose="02040503050406030204" pitchFamily="18" charset="0"/>
            </a:endParaRPr>
          </a:p>
        </p:txBody>
      </p:sp>
      <p:sp>
        <p:nvSpPr>
          <p:cNvPr id="13" name="TextBox 12">
            <a:extLst>
              <a:ext uri="{FF2B5EF4-FFF2-40B4-BE49-F238E27FC236}">
                <a16:creationId xmlns:a16="http://schemas.microsoft.com/office/drawing/2014/main" id="{4675B20B-FD63-1A48-92F5-C6C1597B855B}"/>
              </a:ext>
            </a:extLst>
          </p:cNvPr>
          <p:cNvSpPr txBox="1"/>
          <p:nvPr/>
        </p:nvSpPr>
        <p:spPr>
          <a:xfrm>
            <a:off x="1710102" y="1235193"/>
            <a:ext cx="14706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2. Tìm hiểu truyền thống yêu nước và cách mạng</a:t>
            </a:r>
            <a:endParaRPr lang="pt-BR" sz="4800" b="1" dirty="0">
              <a:solidFill>
                <a:srgbClr val="C00000"/>
              </a:solidFill>
              <a:latin typeface="Times New Roman" panose="02020603050405020304" pitchFamily="18" charset="0"/>
              <a:ea typeface="Times New Roman" panose="02020603050405020304" pitchFamily="18" charset="0"/>
            </a:endParaRPr>
          </a:p>
          <a:p>
            <a:pPr algn="ctr"/>
            <a:r>
              <a:rPr lang="pt-BR" sz="4800" b="1" dirty="0">
                <a:solidFill>
                  <a:srgbClr val="C00000"/>
                </a:solidFill>
                <a:effectLst/>
                <a:latin typeface="Times New Roman" panose="02020603050405020304" pitchFamily="18" charset="0"/>
                <a:ea typeface="Times New Roman" panose="02020603050405020304" pitchFamily="18" charset="0"/>
              </a:rPr>
              <a:t>của đồng bào Nam Bộ</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793412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8" y="642200"/>
            <a:ext cx="16472125" cy="9002601"/>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081087" y="2392100"/>
            <a:ext cx="15949635" cy="1938992"/>
          </a:xfrm>
          <a:prstGeom prst="rect">
            <a:avLst/>
          </a:prstGeom>
          <a:solidFill>
            <a:schemeClr val="accent1">
              <a:lumMod val="20000"/>
              <a:lumOff val="80000"/>
            </a:schemeClr>
          </a:solidFill>
          <a:ln>
            <a:solidFill>
              <a:schemeClr val="tx1"/>
            </a:solidFill>
          </a:ln>
        </p:spPr>
        <p:txBody>
          <a:bodyPr wrap="square" rtlCol="0">
            <a:spAutoFit/>
          </a:bodyPr>
          <a:lstStyle/>
          <a:p>
            <a:pPr algn="just"/>
            <a:r>
              <a:rPr lang="pt-BR" sz="4000" dirty="0" err="1">
                <a:effectLst/>
                <a:latin typeface="Cambria" panose="02040503050406030204" pitchFamily="18" charset="0"/>
                <a:ea typeface="Times New Roman" panose="02020603050405020304" pitchFamily="18" charset="0"/>
              </a:rPr>
              <a:t>Đọc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thông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quan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sát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hình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từ</a:t>
            </a:r>
            <a:r>
              <a:rPr lang="pt-BR" sz="4000" dirty="0">
                <a:effectLst/>
                <a:latin typeface="Cambria" panose="02040503050406030204" pitchFamily="18" charset="0"/>
                <a:ea typeface="Times New Roman" panose="02020603050405020304" pitchFamily="18" charset="0"/>
              </a:rPr>
              <a:t> 5,6 </a:t>
            </a:r>
            <a:r>
              <a:rPr lang="pt-BR" sz="4000" dirty="0" err="1">
                <a:effectLst/>
                <a:latin typeface="Cambria" panose="02040503050406030204" pitchFamily="18" charset="0"/>
                <a:ea typeface="Times New Roman" panose="02020603050405020304" pitchFamily="18" charset="0"/>
              </a:rPr>
              <a:t>kể</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lại</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câu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chuyện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về</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một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vật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lịch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sử</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biểu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cho</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truyền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thống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yêu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nước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mạng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của</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dân</a:t>
            </a:r>
            <a:r>
              <a:rPr lang="pt-BR" sz="4000" dirty="0">
                <a:effectLst/>
                <a:latin typeface="Cambria" panose="02040503050406030204" pitchFamily="18" charset="0"/>
                <a:ea typeface="Times New Roman" panose="02020603050405020304" pitchFamily="18" charset="0"/>
              </a:rPr>
              <a:t> Nam </a:t>
            </a:r>
            <a:r>
              <a:rPr lang="pt-BR" sz="4000" dirty="0" err="1">
                <a:effectLst/>
                <a:latin typeface="Cambria" panose="02040503050406030204" pitchFamily="18" charset="0"/>
                <a:ea typeface="Times New Roman" panose="02020603050405020304" pitchFamily="18" charset="0"/>
              </a:rPr>
              <a:t>Bộ</a:t>
            </a:r>
            <a:r>
              <a:rPr lang="pt-BR" sz="4000" dirty="0">
                <a:effectLst/>
                <a:latin typeface="Cambria" panose="02040503050406030204" pitchFamily="18" charset="0"/>
                <a:ea typeface="Times New Roman" panose="02020603050405020304" pitchFamily="18" charset="0"/>
              </a:rPr>
              <a:t>. </a:t>
            </a:r>
            <a:endParaRPr lang="en-VN" sz="19900" dirty="0">
              <a:latin typeface="Cambria" panose="02040503050406030204" pitchFamily="18" charset="0"/>
            </a:endParaRPr>
          </a:p>
        </p:txBody>
      </p:sp>
      <p:sp>
        <p:nvSpPr>
          <p:cNvPr id="11" name="Freeform 27">
            <a:extLst>
              <a:ext uri="{FF2B5EF4-FFF2-40B4-BE49-F238E27FC236}">
                <a16:creationId xmlns:a16="http://schemas.microsoft.com/office/drawing/2014/main" id="{E6154679-1444-E548-B39D-E752841271EC}"/>
              </a:ext>
            </a:extLst>
          </p:cNvPr>
          <p:cNvSpPr/>
          <p:nvPr/>
        </p:nvSpPr>
        <p:spPr>
          <a:xfrm>
            <a:off x="15813506" y="8298886"/>
            <a:ext cx="2248403" cy="1799208"/>
          </a:xfrm>
          <a:custGeom>
            <a:avLst/>
            <a:gdLst/>
            <a:ahLst/>
            <a:cxnLst/>
            <a:rect l="l" t="t" r="r" b="b"/>
            <a:pathLst>
              <a:path w="11009498" h="8229600">
                <a:moveTo>
                  <a:pt x="0" y="0"/>
                </a:moveTo>
                <a:lnTo>
                  <a:pt x="11009498" y="0"/>
                </a:lnTo>
                <a:lnTo>
                  <a:pt x="11009498" y="8229600"/>
                </a:lnTo>
                <a:lnTo>
                  <a:pt x="0" y="8229600"/>
                </a:lnTo>
                <a:lnTo>
                  <a:pt x="0" y="0"/>
                </a:lnTo>
                <a:close/>
              </a:path>
            </a:pathLst>
          </a:custGeom>
          <a:blipFill>
            <a:blip r:embed="rId2"/>
            <a:stretch>
              <a:fillRect/>
            </a:stretch>
          </a:blipFill>
        </p:spPr>
      </p:sp>
      <p:sp>
        <p:nvSpPr>
          <p:cNvPr id="13" name="Freeform 7">
            <a:extLst>
              <a:ext uri="{FF2B5EF4-FFF2-40B4-BE49-F238E27FC236}">
                <a16:creationId xmlns:a16="http://schemas.microsoft.com/office/drawing/2014/main" id="{E35CC8CC-9C18-4B41-9CB4-6199BBDA4D0E}"/>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8">
            <a:extLst>
              <a:ext uri="{FF2B5EF4-FFF2-40B4-BE49-F238E27FC236}">
                <a16:creationId xmlns:a16="http://schemas.microsoft.com/office/drawing/2014/main" id="{7F1E133C-CB06-A548-B3F5-0B223D522233}"/>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dirty="0"/>
          </a:p>
        </p:txBody>
      </p:sp>
      <p:pic>
        <p:nvPicPr>
          <p:cNvPr id="2" name="Picture 1"/>
          <p:cNvPicPr>
            <a:picLocks noChangeAspect="1"/>
          </p:cNvPicPr>
          <p:nvPr/>
        </p:nvPicPr>
        <p:blipFill>
          <a:blip r:embed="rId5"/>
          <a:stretch>
            <a:fillRect/>
          </a:stretch>
        </p:blipFill>
        <p:spPr>
          <a:xfrm>
            <a:off x="1223154" y="4444224"/>
            <a:ext cx="6781800" cy="4846063"/>
          </a:xfrm>
          <a:prstGeom prst="rect">
            <a:avLst/>
          </a:prstGeom>
        </p:spPr>
      </p:pic>
      <p:sp>
        <p:nvSpPr>
          <p:cNvPr id="15" name="TextBox 14">
            <a:extLst>
              <a:ext uri="{FF2B5EF4-FFF2-40B4-BE49-F238E27FC236}">
                <a16:creationId xmlns:a16="http://schemas.microsoft.com/office/drawing/2014/main" id="{4675B20B-FD63-1A48-92F5-C6C1597B855B}"/>
              </a:ext>
            </a:extLst>
          </p:cNvPr>
          <p:cNvSpPr txBox="1"/>
          <p:nvPr/>
        </p:nvSpPr>
        <p:spPr>
          <a:xfrm>
            <a:off x="1524000" y="739328"/>
            <a:ext cx="14706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2. Tìm hiểu truyền thống yêu nước và cách mạng</a:t>
            </a:r>
            <a:endParaRPr lang="pt-BR" sz="4800" b="1" dirty="0">
              <a:solidFill>
                <a:srgbClr val="C00000"/>
              </a:solidFill>
              <a:latin typeface="Times New Roman" panose="02020603050405020304" pitchFamily="18" charset="0"/>
              <a:ea typeface="Times New Roman" panose="02020603050405020304" pitchFamily="18" charset="0"/>
            </a:endParaRPr>
          </a:p>
          <a:p>
            <a:pPr algn="ctr"/>
            <a:r>
              <a:rPr lang="pt-BR" sz="4800" b="1" dirty="0">
                <a:solidFill>
                  <a:srgbClr val="C00000"/>
                </a:solidFill>
                <a:effectLst/>
                <a:latin typeface="Times New Roman" panose="02020603050405020304" pitchFamily="18" charset="0"/>
                <a:ea typeface="Times New Roman" panose="02020603050405020304" pitchFamily="18" charset="0"/>
              </a:rPr>
              <a:t>của đồng bào Nam Bộ</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pic>
        <p:nvPicPr>
          <p:cNvPr id="3" name="Picture 2"/>
          <p:cNvPicPr>
            <a:picLocks noChangeAspect="1"/>
          </p:cNvPicPr>
          <p:nvPr/>
        </p:nvPicPr>
        <p:blipFill>
          <a:blip r:embed="rId6"/>
          <a:stretch>
            <a:fillRect/>
          </a:stretch>
        </p:blipFill>
        <p:spPr>
          <a:xfrm>
            <a:off x="8162059" y="4715481"/>
            <a:ext cx="9118049" cy="4445841"/>
          </a:xfrm>
          <a:prstGeom prst="rect">
            <a:avLst/>
          </a:prstGeom>
        </p:spPr>
      </p:pic>
    </p:spTree>
    <p:extLst>
      <p:ext uri="{BB962C8B-B14F-4D97-AF65-F5344CB8AC3E}">
        <p14:creationId xmlns:p14="http://schemas.microsoft.com/office/powerpoint/2010/main" val="4178730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219230-37B5-B848-9549-D60A9CBB6109}"/>
              </a:ext>
            </a:extLst>
          </p:cNvPr>
          <p:cNvGrpSpPr/>
          <p:nvPr/>
        </p:nvGrpSpPr>
        <p:grpSpPr>
          <a:xfrm>
            <a:off x="1638298" y="1696353"/>
            <a:ext cx="15011399" cy="6097311"/>
            <a:chOff x="2832523" y="480832"/>
            <a:chExt cx="10007599" cy="4064874"/>
          </a:xfrm>
        </p:grpSpPr>
        <p:grpSp>
          <p:nvGrpSpPr>
            <p:cNvPr id="3" name="Group 2">
              <a:extLst>
                <a:ext uri="{FF2B5EF4-FFF2-40B4-BE49-F238E27FC236}">
                  <a16:creationId xmlns:a16="http://schemas.microsoft.com/office/drawing/2014/main" id="{3617D495-50D5-9945-8EEB-C43E675621A9}"/>
                </a:ext>
              </a:extLst>
            </p:cNvPr>
            <p:cNvGrpSpPr/>
            <p:nvPr/>
          </p:nvGrpSpPr>
          <p:grpSpPr>
            <a:xfrm>
              <a:off x="2832523" y="480832"/>
              <a:ext cx="10007599" cy="4064874"/>
              <a:chOff x="2926369" y="454642"/>
              <a:chExt cx="10007599" cy="1941267"/>
            </a:xfrm>
          </p:grpSpPr>
          <p:sp>
            <p:nvSpPr>
              <p:cNvPr id="22" name="矩形: 圆角 2">
                <a:extLst>
                  <a:ext uri="{FF2B5EF4-FFF2-40B4-BE49-F238E27FC236}">
                    <a16:creationId xmlns:a16="http://schemas.microsoft.com/office/drawing/2014/main" id="{3096F6E3-7569-544B-81B6-88AE49017749}"/>
                  </a:ext>
                </a:extLst>
              </p:cNvPr>
              <p:cNvSpPr/>
              <p:nvPr/>
            </p:nvSpPr>
            <p:spPr>
              <a:xfrm>
                <a:off x="2926369" y="454642"/>
                <a:ext cx="10007599" cy="194126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3916970" y="1016160"/>
                <a:ext cx="8432800" cy="1205279"/>
              </a:xfrm>
              <a:prstGeom prst="rect">
                <a:avLst/>
              </a:prstGeom>
              <a:noFill/>
            </p:spPr>
            <p:txBody>
              <a:bodyPr wrap="square" rtlCol="0">
                <a:spAutoFit/>
              </a:bodyPr>
              <a:lstStyle/>
              <a:p>
                <a:pPr algn="just"/>
                <a:r>
                  <a:rPr lang="pt-BR" sz="4800" dirty="0" err="1">
                    <a:effectLst/>
                    <a:latin typeface="Times New Roman" panose="02020603050405020304" pitchFamily="18" charset="0"/>
                    <a:ea typeface="Times New Roman" panose="02020603050405020304" pitchFamily="18" charset="0"/>
                  </a:rPr>
                  <a:t>Nhân</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dân</a:t>
                </a:r>
                <a:r>
                  <a:rPr lang="pt-BR" sz="4800" dirty="0">
                    <a:effectLst/>
                    <a:latin typeface="Times New Roman" panose="02020603050405020304" pitchFamily="18" charset="0"/>
                    <a:ea typeface="Times New Roman" panose="02020603050405020304" pitchFamily="18" charset="0"/>
                  </a:rPr>
                  <a:t> Nam </a:t>
                </a:r>
                <a:r>
                  <a:rPr lang="pt-BR" sz="4800" dirty="0" err="1">
                    <a:effectLst/>
                    <a:latin typeface="Times New Roman" panose="02020603050405020304" pitchFamily="18" charset="0"/>
                    <a:ea typeface="Times New Roman" panose="02020603050405020304" pitchFamily="18" charset="0"/>
                  </a:rPr>
                  <a:t>Bộ</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có</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truyền</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thống</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yêu</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nước</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từ</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rất</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sớm</a:t>
                </a:r>
                <a:r>
                  <a:rPr lang="pt-BR" sz="4800" dirty="0">
                    <a:latin typeface="Times New Roman" panose="02020603050405020304" pitchFamily="18" charset="0"/>
                    <a:ea typeface="Times New Roman" panose="02020603050405020304" pitchFamily="18" charset="0"/>
                  </a:rPr>
                  <a:t>. T</a:t>
                </a:r>
                <a:r>
                  <a:rPr lang="pt-BR" sz="4800" dirty="0">
                    <a:effectLst/>
                    <a:latin typeface="Times New Roman" panose="02020603050405020304" pitchFamily="18" charset="0"/>
                    <a:ea typeface="Times New Roman" panose="02020603050405020304" pitchFamily="18" charset="0"/>
                  </a:rPr>
                  <a:t>rong quá trình lịch sử, vùng đất Nam Bộ luôn xuất hiện những tấm gương tiêu biểu, thể hiện tinh thần yêu nước, có đóng góp rất to lớn cho sự nghiệp giải phóng dân tộc. </a:t>
                </a:r>
                <a:endParaRPr lang="en-VN" sz="8800" dirty="0">
                  <a:latin typeface="Cambria" panose="02040503050406030204" pitchFamily="18" charset="0"/>
                </a:endParaRPr>
              </a:p>
            </p:txBody>
          </p:sp>
        </p:grpSp>
        <p:pic>
          <p:nvPicPr>
            <p:cNvPr id="4" name="Picture 3">
              <a:extLst>
                <a:ext uri="{FF2B5EF4-FFF2-40B4-BE49-F238E27FC236}">
                  <a16:creationId xmlns:a16="http://schemas.microsoft.com/office/drawing/2014/main" id="{2E3DFEFB-D622-0346-AFB1-5A8EF1A113C6}"/>
                </a:ext>
              </a:extLst>
            </p:cNvPr>
            <p:cNvPicPr>
              <a:picLocks noChangeAspect="1"/>
            </p:cNvPicPr>
            <p:nvPr/>
          </p:nvPicPr>
          <p:blipFill>
            <a:blip r:embed="rId2"/>
            <a:stretch>
              <a:fillRect/>
            </a:stretch>
          </p:blipFill>
          <p:spPr>
            <a:xfrm>
              <a:off x="4928022" y="480832"/>
              <a:ext cx="5816600" cy="1612900"/>
            </a:xfrm>
            <a:prstGeom prst="rect">
              <a:avLst/>
            </a:prstGeom>
          </p:spPr>
        </p:pic>
      </p:grpSp>
      <p:sp>
        <p:nvSpPr>
          <p:cNvPr id="8" name="Freeform 5">
            <a:extLst>
              <a:ext uri="{FF2B5EF4-FFF2-40B4-BE49-F238E27FC236}">
                <a16:creationId xmlns:a16="http://schemas.microsoft.com/office/drawing/2014/main" id="{89871FF2-B2E9-724B-B931-3DA788C2E4DD}"/>
              </a:ext>
            </a:extLst>
          </p:cNvPr>
          <p:cNvSpPr/>
          <p:nvPr/>
        </p:nvSpPr>
        <p:spPr>
          <a:xfrm>
            <a:off x="171055" y="5851736"/>
            <a:ext cx="3151884" cy="4485456"/>
          </a:xfrm>
          <a:custGeom>
            <a:avLst/>
            <a:gdLst/>
            <a:ahLst/>
            <a:cxnLst/>
            <a:rect l="l" t="t" r="r" b="b"/>
            <a:pathLst>
              <a:path w="4136545" h="6351700">
                <a:moveTo>
                  <a:pt x="0" y="0"/>
                </a:moveTo>
                <a:lnTo>
                  <a:pt x="4136545" y="0"/>
                </a:lnTo>
                <a:lnTo>
                  <a:pt x="4136545" y="6351700"/>
                </a:lnTo>
                <a:lnTo>
                  <a:pt x="0" y="6351700"/>
                </a:lnTo>
                <a:lnTo>
                  <a:pt x="0" y="0"/>
                </a:lnTo>
                <a:close/>
              </a:path>
            </a:pathLst>
          </a:custGeom>
          <a:blipFill>
            <a:blip r:embed="rId3"/>
            <a:stretch>
              <a:fillRect/>
            </a:stretch>
          </a:blipFill>
        </p:spPr>
      </p:sp>
      <p:sp>
        <p:nvSpPr>
          <p:cNvPr id="9" name="Freeform 10">
            <a:extLst>
              <a:ext uri="{FF2B5EF4-FFF2-40B4-BE49-F238E27FC236}">
                <a16:creationId xmlns:a16="http://schemas.microsoft.com/office/drawing/2014/main" id="{7F197153-5F98-F341-A3F0-933302B593B0}"/>
              </a:ext>
            </a:extLst>
          </p:cNvPr>
          <p:cNvSpPr/>
          <p:nvPr/>
        </p:nvSpPr>
        <p:spPr>
          <a:xfrm>
            <a:off x="14419932" y="5120522"/>
            <a:ext cx="3981844" cy="5166478"/>
          </a:xfrm>
          <a:custGeom>
            <a:avLst/>
            <a:gdLst/>
            <a:ahLst/>
            <a:cxnLst/>
            <a:rect l="l" t="t" r="r" b="b"/>
            <a:pathLst>
              <a:path w="5143348" h="7180939">
                <a:moveTo>
                  <a:pt x="0" y="0"/>
                </a:moveTo>
                <a:lnTo>
                  <a:pt x="5143348" y="0"/>
                </a:lnTo>
                <a:lnTo>
                  <a:pt x="5143348" y="7180939"/>
                </a:lnTo>
                <a:lnTo>
                  <a:pt x="0" y="7180939"/>
                </a:lnTo>
                <a:lnTo>
                  <a:pt x="0" y="0"/>
                </a:lnTo>
                <a:close/>
              </a:path>
            </a:pathLst>
          </a:custGeom>
          <a:blipFill>
            <a:blip r:embed="rId4"/>
            <a:stretch>
              <a:fillRect/>
            </a:stretch>
          </a:blipFill>
        </p:spPr>
      </p:sp>
    </p:spTree>
    <p:extLst>
      <p:ext uri="{BB962C8B-B14F-4D97-AF65-F5344CB8AC3E}">
        <p14:creationId xmlns:p14="http://schemas.microsoft.com/office/powerpoint/2010/main" val="4042793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646147" y="1377318"/>
            <a:ext cx="15008913" cy="1569660"/>
          </a:xfrm>
          <a:prstGeom prst="rect">
            <a:avLst/>
          </a:prstGeom>
          <a:noFill/>
        </p:spPr>
        <p:txBody>
          <a:bodyPr wrap="square" rtlCol="0">
            <a:spAutoFit/>
          </a:bodyPr>
          <a:lstStyle/>
          <a:p>
            <a:pPr algn="ctr"/>
            <a:r>
              <a:rPr lang="pt-BR" sz="4800" b="1" dirty="0">
                <a:solidFill>
                  <a:srgbClr val="C00000"/>
                </a:solidFill>
                <a:effectLst/>
                <a:latin typeface="Cambria" panose="02040503050406030204" pitchFamily="18" charset="0"/>
                <a:ea typeface="Times New Roman" panose="02020603050405020304" pitchFamily="18" charset="0"/>
              </a:rPr>
              <a:t>3. </a:t>
            </a:r>
            <a:r>
              <a:rPr lang="pt-BR" sz="4800" b="1" dirty="0" err="1">
                <a:solidFill>
                  <a:srgbClr val="C00000"/>
                </a:solidFill>
                <a:effectLst/>
                <a:latin typeface="Cambria" panose="02040503050406030204" pitchFamily="18" charset="0"/>
                <a:ea typeface="Times New Roman" panose="02020603050405020304" pitchFamily="18" charset="0"/>
              </a:rPr>
              <a:t>Hoàn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thiện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bảng</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mô</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tả</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về</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một</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số</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nét</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văn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hóa</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tiêu</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biểu</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của</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đồng</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bằng</a:t>
            </a:r>
            <a:r>
              <a:rPr lang="pt-BR" sz="4800" b="1" dirty="0">
                <a:solidFill>
                  <a:srgbClr val="C00000"/>
                </a:solidFill>
                <a:effectLst/>
                <a:latin typeface="Cambria" panose="02040503050406030204" pitchFamily="18" charset="0"/>
                <a:ea typeface="Times New Roman" panose="02020603050405020304" pitchFamily="18" charset="0"/>
              </a:rPr>
              <a:t> Nam </a:t>
            </a:r>
            <a:r>
              <a:rPr lang="pt-BR" sz="4800" b="1" dirty="0" err="1">
                <a:solidFill>
                  <a:srgbClr val="C00000"/>
                </a:solidFill>
                <a:effectLst/>
                <a:latin typeface="Cambria" panose="02040503050406030204" pitchFamily="18" charset="0"/>
                <a:ea typeface="Times New Roman" panose="02020603050405020304" pitchFamily="18" charset="0"/>
              </a:rPr>
              <a:t>Bộ</a:t>
            </a:r>
            <a:r>
              <a:rPr lang="en-VN" sz="4800" dirty="0">
                <a:solidFill>
                  <a:srgbClr val="C00000"/>
                </a:solidFill>
                <a:effectLst/>
                <a:latin typeface="Cambria" panose="02040503050406030204" pitchFamily="18" charset="0"/>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3" name="Table 3">
            <a:extLst>
              <a:ext uri="{FF2B5EF4-FFF2-40B4-BE49-F238E27FC236}">
                <a16:creationId xmlns:a16="http://schemas.microsoft.com/office/drawing/2014/main" id="{8B477783-EB07-0E46-8934-5182976D0A4F}"/>
              </a:ext>
            </a:extLst>
          </p:cNvPr>
          <p:cNvGraphicFramePr>
            <a:graphicFrameLocks noGrp="1"/>
          </p:cNvGraphicFramePr>
          <p:nvPr>
            <p:extLst>
              <p:ext uri="{D42A27DB-BD31-4B8C-83A1-F6EECF244321}">
                <p14:modId xmlns:p14="http://schemas.microsoft.com/office/powerpoint/2010/main" val="3460807748"/>
              </p:ext>
            </p:extLst>
          </p:nvPr>
        </p:nvGraphicFramePr>
        <p:xfrm>
          <a:off x="2057399" y="3238953"/>
          <a:ext cx="14597661" cy="4826000"/>
        </p:xfrm>
        <a:graphic>
          <a:graphicData uri="http://schemas.openxmlformats.org/drawingml/2006/table">
            <a:tbl>
              <a:tblPr firstRow="1">
                <a:tableStyleId>{93296810-A885-4BE3-A3E7-6D5BEEA58F35}</a:tableStyleId>
              </a:tblPr>
              <a:tblGrid>
                <a:gridCol w="2312053">
                  <a:extLst>
                    <a:ext uri="{9D8B030D-6E8A-4147-A177-3AD203B41FA5}">
                      <a16:colId xmlns:a16="http://schemas.microsoft.com/office/drawing/2014/main" val="2418673362"/>
                    </a:ext>
                  </a:extLst>
                </a:gridCol>
                <a:gridCol w="7419721">
                  <a:extLst>
                    <a:ext uri="{9D8B030D-6E8A-4147-A177-3AD203B41FA5}">
                      <a16:colId xmlns:a16="http://schemas.microsoft.com/office/drawing/2014/main" val="1571609792"/>
                    </a:ext>
                  </a:extLst>
                </a:gridCol>
                <a:gridCol w="4865887">
                  <a:extLst>
                    <a:ext uri="{9D8B030D-6E8A-4147-A177-3AD203B41FA5}">
                      <a16:colId xmlns:a16="http://schemas.microsoft.com/office/drawing/2014/main" val="1537424785"/>
                    </a:ext>
                  </a:extLst>
                </a:gridCol>
              </a:tblGrid>
              <a:tr h="965200">
                <a:tc>
                  <a:txBody>
                    <a:bodyPr/>
                    <a:lstStyle/>
                    <a:p>
                      <a:pPr algn="ctr"/>
                      <a:r>
                        <a:rPr lang="en-VN" sz="5400" dirty="0">
                          <a:latin typeface="Cambria" panose="02040503050406030204" pitchFamily="18"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Một số nét văn hóa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Điểm nổi bật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677393"/>
                  </a:ext>
                </a:extLst>
              </a:tr>
              <a:tr h="965200">
                <a:tc>
                  <a:txBody>
                    <a:bodyPr/>
                    <a:lstStyle/>
                    <a:p>
                      <a:pPr algn="ctr"/>
                      <a:r>
                        <a:rPr lang="en-VN" sz="5400" dirty="0">
                          <a:latin typeface="Cambria" panose="020405030504060302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Nhà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546597"/>
                  </a:ext>
                </a:extLst>
              </a:tr>
              <a:tr h="965200">
                <a:tc>
                  <a:txBody>
                    <a:bodyPr/>
                    <a:lstStyle/>
                    <a:p>
                      <a:pPr algn="ctr"/>
                      <a:r>
                        <a:rPr lang="en-VN" sz="5400" dirty="0">
                          <a:latin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Chợ nổi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983762"/>
                  </a:ext>
                </a:extLst>
              </a:tr>
              <a:tr h="965200">
                <a:tc>
                  <a:txBody>
                    <a:bodyPr/>
                    <a:lstStyle/>
                    <a:p>
                      <a:pPr algn="ctr"/>
                      <a:r>
                        <a:rPr lang="en-VN" sz="5400" dirty="0">
                          <a:latin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Vận tải đường sông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22150"/>
                  </a:ext>
                </a:extLst>
              </a:tr>
              <a:tr h="965200">
                <a:tc>
                  <a:txBody>
                    <a:bodyPr/>
                    <a:lstStyle/>
                    <a:p>
                      <a:pPr algn="ctr"/>
                      <a:r>
                        <a:rPr lang="en-VN" sz="5400" dirty="0">
                          <a:latin typeface="Cambria" panose="020405030504060302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2845951"/>
                  </a:ext>
                </a:extLst>
              </a:tr>
            </a:tbl>
          </a:graphicData>
        </a:graphic>
      </p:graphicFrame>
    </p:spTree>
    <p:extLst>
      <p:ext uri="{BB962C8B-B14F-4D97-AF65-F5344CB8AC3E}">
        <p14:creationId xmlns:p14="http://schemas.microsoft.com/office/powerpoint/2010/main" val="51976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637921"/>
            <a:ext cx="16472125" cy="901115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graphicFrame>
        <p:nvGraphicFramePr>
          <p:cNvPr id="3" name="Table 3">
            <a:extLst>
              <a:ext uri="{FF2B5EF4-FFF2-40B4-BE49-F238E27FC236}">
                <a16:creationId xmlns:a16="http://schemas.microsoft.com/office/drawing/2014/main" id="{8B477783-EB07-0E46-8934-5182976D0A4F}"/>
              </a:ext>
            </a:extLst>
          </p:cNvPr>
          <p:cNvGraphicFramePr>
            <a:graphicFrameLocks noGrp="1"/>
          </p:cNvGraphicFramePr>
          <p:nvPr>
            <p:extLst>
              <p:ext uri="{D42A27DB-BD31-4B8C-83A1-F6EECF244321}">
                <p14:modId xmlns:p14="http://schemas.microsoft.com/office/powerpoint/2010/main" val="4160238781"/>
              </p:ext>
            </p:extLst>
          </p:nvPr>
        </p:nvGraphicFramePr>
        <p:xfrm>
          <a:off x="1558867" y="839220"/>
          <a:ext cx="15240000" cy="7772400"/>
        </p:xfrm>
        <a:graphic>
          <a:graphicData uri="http://schemas.openxmlformats.org/drawingml/2006/table">
            <a:tbl>
              <a:tblPr firstRow="1">
                <a:tableStyleId>{93296810-A885-4BE3-A3E7-6D5BEEA58F35}</a:tableStyleId>
              </a:tblPr>
              <a:tblGrid>
                <a:gridCol w="831994">
                  <a:extLst>
                    <a:ext uri="{9D8B030D-6E8A-4147-A177-3AD203B41FA5}">
                      <a16:colId xmlns:a16="http://schemas.microsoft.com/office/drawing/2014/main" val="2418673362"/>
                    </a:ext>
                  </a:extLst>
                </a:gridCol>
                <a:gridCol w="2409710">
                  <a:extLst>
                    <a:ext uri="{9D8B030D-6E8A-4147-A177-3AD203B41FA5}">
                      <a16:colId xmlns:a16="http://schemas.microsoft.com/office/drawing/2014/main" val="1571609792"/>
                    </a:ext>
                  </a:extLst>
                </a:gridCol>
                <a:gridCol w="11998296">
                  <a:extLst>
                    <a:ext uri="{9D8B030D-6E8A-4147-A177-3AD203B41FA5}">
                      <a16:colId xmlns:a16="http://schemas.microsoft.com/office/drawing/2014/main" val="1537424785"/>
                    </a:ext>
                  </a:extLst>
                </a:gridCol>
              </a:tblGrid>
              <a:tr h="965200">
                <a:tc>
                  <a:txBody>
                    <a:bodyPr/>
                    <a:lstStyle/>
                    <a:p>
                      <a:pPr algn="ctr"/>
                      <a:r>
                        <a:rPr lang="en-VN" sz="3000" dirty="0">
                          <a:latin typeface="Cambria" panose="02040503050406030204" pitchFamily="18"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000" dirty="0">
                          <a:latin typeface="Cambria" panose="02040503050406030204" pitchFamily="18" charset="0"/>
                        </a:rPr>
                        <a:t>Một số nét văn hóa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000" dirty="0">
                          <a:latin typeface="Cambria" panose="02040503050406030204" pitchFamily="18" charset="0"/>
                        </a:rPr>
                        <a:t>Điểm nổi bật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677393"/>
                  </a:ext>
                </a:extLst>
              </a:tr>
              <a:tr h="965200">
                <a:tc>
                  <a:txBody>
                    <a:bodyPr/>
                    <a:lstStyle/>
                    <a:p>
                      <a:pPr algn="ctr"/>
                      <a:r>
                        <a:rPr lang="en-VN" sz="3000" dirty="0">
                          <a:latin typeface="Cambria" panose="020405030504060302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Nhà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Nhà ở truyền thống có nhiều loại khác nhau. Ở vùng sông nước, phổ biến là kiểu nhà sàn, nhà nổi. Tại các miệt vườn, chủ yếu là nhà lợp bằng lá.</a:t>
                      </a:r>
                    </a:p>
                    <a:p>
                      <a:pPr marL="457200" indent="-457200" algn="l">
                        <a:buFont typeface="Arial" panose="020B0604020202020204" pitchFamily="34" charset="0"/>
                        <a:buChar char="•"/>
                      </a:pPr>
                      <a:r>
                        <a:rPr lang="vi-VN" sz="3000" dirty="0">
                          <a:latin typeface="Cambria" panose="02040503050406030204" pitchFamily="18" charset="0"/>
                        </a:rPr>
                        <a:t>Nhà ở được xây dựng kiên cố, hiện đại hơn.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546597"/>
                  </a:ext>
                </a:extLst>
              </a:tr>
              <a:tr h="965200">
                <a:tc>
                  <a:txBody>
                    <a:bodyPr/>
                    <a:lstStyle/>
                    <a:p>
                      <a:pPr algn="ctr"/>
                      <a:r>
                        <a:rPr lang="en-VN" sz="3000" dirty="0">
                          <a:latin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Chợ nổi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Hoạt động mua bán, trao đổi hàng hóa một phần diễn ra tại chợ nổi trên sông.</a:t>
                      </a:r>
                    </a:p>
                    <a:p>
                      <a:pPr marL="457200" indent="-457200" algn="l">
                        <a:buFont typeface="Arial" panose="020B0604020202020204" pitchFamily="34" charset="0"/>
                        <a:buChar char="•"/>
                      </a:pPr>
                      <a:r>
                        <a:rPr lang="vi-VN" sz="3000" dirty="0">
                          <a:latin typeface="Cambria" panose="02040503050406030204" pitchFamily="18" charset="0"/>
                        </a:rPr>
                        <a:t>Hàng hóa được bán trên các ghe xuồng, chủ yếu là nông sản và các vật dụng cần thiết.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983762"/>
                  </a:ext>
                </a:extLst>
              </a:tr>
              <a:tr h="965200">
                <a:tc>
                  <a:txBody>
                    <a:bodyPr/>
                    <a:lstStyle/>
                    <a:p>
                      <a:pPr algn="ctr"/>
                      <a:r>
                        <a:rPr lang="en-VN" sz="3000" dirty="0">
                          <a:latin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Vận tải đường sông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Giao thông đường thuỷ đóng vai trò quan trọng.</a:t>
                      </a:r>
                    </a:p>
                    <a:p>
                      <a:pPr marL="457200" indent="-457200" algn="l">
                        <a:buFont typeface="Arial" panose="020B0604020202020204" pitchFamily="34" charset="0"/>
                        <a:buChar char="•"/>
                      </a:pPr>
                      <a:r>
                        <a:rPr lang="vi-VN" sz="3000" dirty="0">
                          <a:latin typeface="Cambria" panose="02040503050406030204" pitchFamily="18" charset="0"/>
                        </a:rPr>
                        <a:t>Ghe, xuồng,... là phương tiện đi lại, vận chuyển hàng hóa chủ yếu.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22150"/>
                  </a:ext>
                </a:extLst>
              </a:tr>
              <a:tr h="965200">
                <a:tc>
                  <a:txBody>
                    <a:bodyPr/>
                    <a:lstStyle/>
                    <a:p>
                      <a:pPr algn="ctr"/>
                      <a:r>
                        <a:rPr lang="en-VN" sz="3000" dirty="0">
                          <a:latin typeface="Cambria" panose="020405030504060302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Trang phục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Trước đây, trang phục phổ biến của người dân Nam Bộ là áo bà ba và khăn rằn</a:t>
                      </a:r>
                    </a:p>
                    <a:p>
                      <a:pPr marL="457200" indent="-457200" algn="l">
                        <a:buFont typeface="Arial" panose="020B0604020202020204" pitchFamily="34" charset="0"/>
                        <a:buChar char="•"/>
                      </a:pPr>
                      <a:r>
                        <a:rPr lang="vi-VN" sz="3000" dirty="0">
                          <a:latin typeface="Cambria" panose="02040503050406030204" pitchFamily="18" charset="0"/>
                        </a:rPr>
                        <a:t>Ngày nay, áo bà ba và khăn rằn vẫn được chọn làm trang phục chính trong những dịp lễ, tết,...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2845951"/>
                  </a:ext>
                </a:extLst>
              </a:tr>
            </a:tbl>
          </a:graphicData>
        </a:graphic>
      </p:graphicFrame>
      <p:sp>
        <p:nvSpPr>
          <p:cNvPr id="2" name="TextBox 1">
            <a:extLst>
              <a:ext uri="{FF2B5EF4-FFF2-40B4-BE49-F238E27FC236}">
                <a16:creationId xmlns:a16="http://schemas.microsoft.com/office/drawing/2014/main" id="{942D8003-F6BE-374A-B0C0-25B8E70A59C5}"/>
              </a:ext>
            </a:extLst>
          </p:cNvPr>
          <p:cNvSpPr txBox="1"/>
          <p:nvPr/>
        </p:nvSpPr>
        <p:spPr>
          <a:xfrm>
            <a:off x="1212736" y="8812919"/>
            <a:ext cx="15932263" cy="1328023"/>
          </a:xfrm>
          <a:prstGeom prst="roundRect">
            <a:avLst/>
          </a:prstGeom>
          <a:solidFill>
            <a:schemeClr val="bg1"/>
          </a:solidFill>
          <a:ln w="38100">
            <a:solidFill>
              <a:srgbClr val="606042"/>
            </a:solidFill>
          </a:ln>
        </p:spPr>
        <p:txBody>
          <a:bodyPr wrap="square" rtlCol="0">
            <a:spAutoFit/>
          </a:bodyPr>
          <a:lstStyle/>
          <a:p>
            <a:r>
              <a:rPr lang="pt-BR" sz="3600" b="1" dirty="0">
                <a:solidFill>
                  <a:srgbClr val="C00000"/>
                </a:solidFill>
                <a:effectLst/>
                <a:latin typeface="Times New Roman" panose="02020603050405020304" pitchFamily="18" charset="0"/>
                <a:ea typeface="Times New Roman" panose="02020603050405020304" pitchFamily="18" charset="0"/>
              </a:rPr>
              <a:t>=&gt; </a:t>
            </a:r>
            <a:r>
              <a:rPr lang="pt-BR" sz="3600" b="1" dirty="0" err="1">
                <a:solidFill>
                  <a:srgbClr val="C00000"/>
                </a:solidFill>
                <a:effectLst/>
                <a:latin typeface="Times New Roman" panose="02020603050405020304" pitchFamily="18" charset="0"/>
                <a:ea typeface="Times New Roman" panose="02020603050405020304" pitchFamily="18" charset="0"/>
              </a:rPr>
              <a:t>Từ</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những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nét</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văn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hóa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tiêu</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biểu</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về</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nhà</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ở</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chợ</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nổi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vận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tải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đường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sông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thấy</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người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dân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ở</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đồng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bằng</a:t>
            </a:r>
            <a:r>
              <a:rPr lang="pt-BR" sz="3600" b="1" dirty="0">
                <a:solidFill>
                  <a:srgbClr val="C00000"/>
                </a:solidFill>
                <a:effectLst/>
                <a:latin typeface="Times New Roman" panose="02020603050405020304" pitchFamily="18" charset="0"/>
                <a:ea typeface="Times New Roman" panose="02020603050405020304" pitchFamily="18" charset="0"/>
              </a:rPr>
              <a:t> Nam </a:t>
            </a:r>
            <a:r>
              <a:rPr lang="pt-BR" sz="3600" b="1" dirty="0" err="1">
                <a:solidFill>
                  <a:srgbClr val="C00000"/>
                </a:solidFill>
                <a:effectLst/>
                <a:latin typeface="Times New Roman" panose="02020603050405020304" pitchFamily="18" charset="0"/>
                <a:ea typeface="Times New Roman" panose="02020603050405020304" pitchFamily="18" charset="0"/>
              </a:rPr>
              <a:t>Bộ</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có</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tính</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thích</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ứng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hài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hòa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của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cư</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dân</a:t>
            </a:r>
            <a:r>
              <a:rPr lang="pt-BR" sz="3600" b="1" dirty="0">
                <a:solidFill>
                  <a:srgbClr val="C00000"/>
                </a:solidFill>
                <a:effectLst/>
                <a:latin typeface="Times New Roman" panose="02020603050405020304" pitchFamily="18" charset="0"/>
                <a:ea typeface="Times New Roman" panose="02020603050405020304" pitchFamily="18" charset="0"/>
              </a:rPr>
              <a:t>.</a:t>
            </a:r>
            <a:r>
              <a:rPr lang="en-VN" sz="3600" b="1" dirty="0">
                <a:solidFill>
                  <a:srgbClr val="C00000"/>
                </a:solidFill>
                <a:effectLst/>
              </a:rPr>
              <a:t> </a:t>
            </a:r>
            <a:endParaRPr lang="en-VN" sz="3600" b="1" dirty="0">
              <a:solidFill>
                <a:srgbClr val="C00000"/>
              </a:solidFill>
            </a:endParaRPr>
          </a:p>
        </p:txBody>
      </p:sp>
    </p:spTree>
    <p:extLst>
      <p:ext uri="{BB962C8B-B14F-4D97-AF65-F5344CB8AC3E}">
        <p14:creationId xmlns:p14="http://schemas.microsoft.com/office/powerpoint/2010/main" val="1609198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066800" y="1757486"/>
            <a:ext cx="16313262"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4. </a:t>
            </a:r>
            <a:r>
              <a:rPr lang="pt-BR" sz="4800" b="1" dirty="0" err="1">
                <a:solidFill>
                  <a:srgbClr val="C00000"/>
                </a:solidFill>
                <a:effectLst/>
                <a:latin typeface="Times New Roman" panose="02020603050405020304" pitchFamily="18" charset="0"/>
                <a:ea typeface="Times New Roman" panose="02020603050405020304" pitchFamily="18" charset="0"/>
              </a:rPr>
              <a:t>Viết</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đoạn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văn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ngắn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từ</a:t>
            </a:r>
            <a:r>
              <a:rPr lang="pt-BR" sz="4800" b="1" dirty="0">
                <a:solidFill>
                  <a:srgbClr val="C00000"/>
                </a:solidFill>
                <a:effectLst/>
                <a:latin typeface="Times New Roman" panose="02020603050405020304" pitchFamily="18" charset="0"/>
                <a:ea typeface="Times New Roman" panose="02020603050405020304" pitchFamily="18" charset="0"/>
              </a:rPr>
              <a:t> 4–5 </a:t>
            </a:r>
            <a:r>
              <a:rPr lang="pt-BR" sz="4800" b="1" dirty="0" err="1">
                <a:solidFill>
                  <a:srgbClr val="C00000"/>
                </a:solidFill>
                <a:effectLst/>
                <a:latin typeface="Times New Roman" panose="02020603050405020304" pitchFamily="18" charset="0"/>
                <a:ea typeface="Times New Roman" panose="02020603050405020304" pitchFamily="18" charset="0"/>
              </a:rPr>
              <a:t>câu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bày</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tỏ</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cảm</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nghĩ</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về</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truyền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thống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yêu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nước</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cách</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mạng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của</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đồng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bằng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bào</a:t>
            </a:r>
            <a:r>
              <a:rPr lang="pt-BR" sz="4800" b="1" dirty="0">
                <a:solidFill>
                  <a:srgbClr val="C00000"/>
                </a:solidFill>
                <a:effectLst/>
                <a:latin typeface="Times New Roman" panose="02020603050405020304" pitchFamily="18" charset="0"/>
                <a:ea typeface="Times New Roman" panose="02020603050405020304" pitchFamily="18" charset="0"/>
              </a:rPr>
              <a:t> Nam </a:t>
            </a:r>
            <a:r>
              <a:rPr lang="pt-BR" sz="4800" b="1" dirty="0" err="1">
                <a:solidFill>
                  <a:srgbClr val="C00000"/>
                </a:solidFill>
                <a:effectLst/>
                <a:latin typeface="Times New Roman" panose="02020603050405020304" pitchFamily="18" charset="0"/>
                <a:ea typeface="Times New Roman" panose="02020603050405020304" pitchFamily="18" charset="0"/>
              </a:rPr>
              <a:t>Bộ</a:t>
            </a:r>
            <a:r>
              <a:rPr lang="pt-BR" sz="4800" b="1" dirty="0">
                <a:solidFill>
                  <a:srgbClr val="C00000"/>
                </a:solidFill>
                <a:effectLst/>
                <a:latin typeface="Times New Roman" panose="02020603050405020304" pitchFamily="18" charset="0"/>
                <a:ea typeface="Times New Roman" panose="02020603050405020304" pitchFamily="18" charset="0"/>
              </a:rPr>
              <a:t>.</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0" name="Picture 9">
            <a:extLst>
              <a:ext uri="{FF2B5EF4-FFF2-40B4-BE49-F238E27FC236}">
                <a16:creationId xmlns:a16="http://schemas.microsoft.com/office/drawing/2014/main" id="{56ECC802-5C29-EA41-BC58-1D0240D007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588" y="2636765"/>
            <a:ext cx="9145685" cy="7302897"/>
          </a:xfrm>
          <a:prstGeom prst="rect">
            <a:avLst/>
          </a:prstGeom>
        </p:spPr>
      </p:pic>
    </p:spTree>
    <p:extLst>
      <p:ext uri="{BB962C8B-B14F-4D97-AF65-F5344CB8AC3E}">
        <p14:creationId xmlns:p14="http://schemas.microsoft.com/office/powerpoint/2010/main" val="1668591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370059" y="1713522"/>
            <a:ext cx="15849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4. </a:t>
            </a:r>
            <a:r>
              <a:rPr lang="pt-BR" sz="4800" b="1" dirty="0" err="1">
                <a:solidFill>
                  <a:srgbClr val="C00000"/>
                </a:solidFill>
                <a:effectLst/>
                <a:latin typeface="Times New Roman" panose="02020603050405020304" pitchFamily="18" charset="0"/>
                <a:ea typeface="Times New Roman" panose="02020603050405020304" pitchFamily="18" charset="0"/>
              </a:rPr>
              <a:t>Viết</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đoạn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văn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ngắn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từ</a:t>
            </a:r>
            <a:r>
              <a:rPr lang="pt-BR" sz="4800" b="1" dirty="0">
                <a:solidFill>
                  <a:srgbClr val="C00000"/>
                </a:solidFill>
                <a:effectLst/>
                <a:latin typeface="Times New Roman" panose="02020603050405020304" pitchFamily="18" charset="0"/>
                <a:ea typeface="Times New Roman" panose="02020603050405020304" pitchFamily="18" charset="0"/>
              </a:rPr>
              <a:t> 4–5 </a:t>
            </a:r>
            <a:r>
              <a:rPr lang="pt-BR" sz="4800" b="1" dirty="0" err="1">
                <a:solidFill>
                  <a:srgbClr val="C00000"/>
                </a:solidFill>
                <a:effectLst/>
                <a:latin typeface="Times New Roman" panose="02020603050405020304" pitchFamily="18" charset="0"/>
                <a:ea typeface="Times New Roman" panose="02020603050405020304" pitchFamily="18" charset="0"/>
              </a:rPr>
              <a:t>câu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bày</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tỏ</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cảm</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nghĩ</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về</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truyền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thống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yêu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nước</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cách</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mạng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của</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đồng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bằng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bào</a:t>
            </a:r>
            <a:r>
              <a:rPr lang="pt-BR" sz="4800" b="1" dirty="0">
                <a:solidFill>
                  <a:srgbClr val="C00000"/>
                </a:solidFill>
                <a:effectLst/>
                <a:latin typeface="Times New Roman" panose="02020603050405020304" pitchFamily="18" charset="0"/>
                <a:ea typeface="Times New Roman" panose="02020603050405020304" pitchFamily="18" charset="0"/>
              </a:rPr>
              <a:t> Nam </a:t>
            </a:r>
            <a:r>
              <a:rPr lang="pt-BR" sz="4800" b="1" dirty="0" err="1">
                <a:solidFill>
                  <a:srgbClr val="C00000"/>
                </a:solidFill>
                <a:effectLst/>
                <a:latin typeface="Times New Roman" panose="02020603050405020304" pitchFamily="18" charset="0"/>
                <a:ea typeface="Times New Roman" panose="02020603050405020304" pitchFamily="18" charset="0"/>
              </a:rPr>
              <a:t>Bộ</a:t>
            </a:r>
            <a:r>
              <a:rPr lang="pt-BR" sz="4800" b="1" dirty="0">
                <a:solidFill>
                  <a:srgbClr val="C00000"/>
                </a:solidFill>
                <a:effectLst/>
                <a:latin typeface="Times New Roman" panose="02020603050405020304" pitchFamily="18" charset="0"/>
                <a:ea typeface="Times New Roman" panose="02020603050405020304" pitchFamily="18" charset="0"/>
              </a:rPr>
              <a:t>.</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 name="TextBox 1">
            <a:extLst>
              <a:ext uri="{FF2B5EF4-FFF2-40B4-BE49-F238E27FC236}">
                <a16:creationId xmlns:a16="http://schemas.microsoft.com/office/drawing/2014/main" id="{436F79A5-B7F9-5F46-A67C-98E86BA078E0}"/>
              </a:ext>
            </a:extLst>
          </p:cNvPr>
          <p:cNvSpPr txBox="1"/>
          <p:nvPr/>
        </p:nvSpPr>
        <p:spPr>
          <a:xfrm>
            <a:off x="1370060" y="3968510"/>
            <a:ext cx="15285002" cy="4524315"/>
          </a:xfrm>
          <a:prstGeom prst="rect">
            <a:avLst/>
          </a:prstGeom>
          <a:noFill/>
        </p:spPr>
        <p:txBody>
          <a:bodyPr wrap="square" rtlCol="0">
            <a:spAutoFit/>
          </a:bodyPr>
          <a:lstStyle/>
          <a:p>
            <a:pPr algn="just"/>
            <a:r>
              <a:rPr lang="pt-BR" sz="4800" dirty="0">
                <a:effectLst/>
                <a:latin typeface="Cambria" panose="02040503050406030204" pitchFamily="18" charset="0"/>
                <a:ea typeface="Times New Roman" panose="02020603050405020304" pitchFamily="18" charset="0"/>
              </a:rPr>
              <a:t>   Người dân Nam Bộ có tinh thần yêu nước rất cao. </a:t>
            </a:r>
            <a:r>
              <a:rPr lang="pt-BR" sz="4800" dirty="0" err="1">
                <a:effectLst/>
                <a:latin typeface="Cambria" panose="02040503050406030204" pitchFamily="18" charset="0"/>
                <a:ea typeface="Times New Roman" panose="02020603050405020304" pitchFamily="18" charset="0"/>
              </a:rPr>
              <a:t>Mỗi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lần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có</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giặc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ngoại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xâm</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thì</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lòng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yêu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nước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đó</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lại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dâng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trào</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lên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mạnh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mẽ</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Điều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này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được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thể</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hiện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qua</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các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anh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hùng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như</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Trương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Định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Nguyễn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Trung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Trực</a:t>
            </a:r>
            <a:r>
              <a:rPr lang="pt-BR" sz="4800" dirty="0">
                <a:effectLst/>
                <a:latin typeface="Cambria" panose="02040503050406030204" pitchFamily="18" charset="0"/>
                <a:ea typeface="Times New Roman" panose="02020603050405020304" pitchFamily="18" charset="0"/>
              </a:rPr>
              <a:t>, Lê </a:t>
            </a:r>
            <a:r>
              <a:rPr lang="pt-BR" sz="4800" dirty="0" err="1">
                <a:effectLst/>
                <a:latin typeface="Cambria" panose="02040503050406030204" pitchFamily="18" charset="0"/>
                <a:ea typeface="Times New Roman" panose="02020603050405020304" pitchFamily="18" charset="0"/>
              </a:rPr>
              <a:t>Thị</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Định</a:t>
            </a:r>
            <a:r>
              <a:rPr lang="pt-BR" sz="4800" dirty="0">
                <a:effectLst/>
                <a:latin typeface="Cambria" panose="02040503050406030204" pitchFamily="18" charset="0"/>
                <a:ea typeface="Times New Roman" panose="02020603050405020304" pitchFamily="18" charset="0"/>
              </a:rPr>
              <a:t>,...Cho </a:t>
            </a:r>
            <a:r>
              <a:rPr lang="pt-BR" sz="4800" dirty="0" err="1">
                <a:effectLst/>
                <a:latin typeface="Cambria" panose="02040503050406030204" pitchFamily="18" charset="0"/>
                <a:ea typeface="Times New Roman" panose="02020603050405020304" pitchFamily="18" charset="0"/>
              </a:rPr>
              <a:t>đến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nay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tinh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thần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yêu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nước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vẫn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truyền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từ</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này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sang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khác</a:t>
            </a:r>
            <a:r>
              <a:rPr lang="pt-BR" sz="4800" dirty="0">
                <a:effectLst/>
                <a:latin typeface="Cambria" panose="02040503050406030204" pitchFamily="18" charset="0"/>
                <a:ea typeface="Times New Roman" panose="02020603050405020304" pitchFamily="18" charset="0"/>
              </a:rPr>
              <a:t>,....</a:t>
            </a:r>
            <a:r>
              <a:rPr lang="en-VN" sz="4800" dirty="0">
                <a:effectLst/>
                <a:latin typeface="Cambria" panose="02040503050406030204" pitchFamily="18" charset="0"/>
              </a:rPr>
              <a:t> </a:t>
            </a:r>
            <a:endParaRPr lang="en-VN" sz="4800" dirty="0">
              <a:latin typeface="Cambria" panose="02040503050406030204" pitchFamily="18" charset="0"/>
            </a:endParaRPr>
          </a:p>
        </p:txBody>
      </p:sp>
    </p:spTree>
    <p:extLst>
      <p:ext uri="{BB962C8B-B14F-4D97-AF65-F5344CB8AC3E}">
        <p14:creationId xmlns:p14="http://schemas.microsoft.com/office/powerpoint/2010/main" val="1897794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22" name="矩形: 圆角 2">
            <a:extLst>
              <a:ext uri="{FF2B5EF4-FFF2-40B4-BE49-F238E27FC236}">
                <a16:creationId xmlns:a16="http://schemas.microsoft.com/office/drawing/2014/main" id="{3096F6E3-7569-544B-81B6-88AE49017749}"/>
              </a:ext>
            </a:extLst>
          </p:cNvPr>
          <p:cNvSpPr/>
          <p:nvPr/>
        </p:nvSpPr>
        <p:spPr>
          <a:xfrm>
            <a:off x="7860688" y="1331260"/>
            <a:ext cx="10083338" cy="669663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8210298" y="3496626"/>
            <a:ext cx="9384120" cy="3833485"/>
          </a:xfrm>
          <a:prstGeom prst="rect">
            <a:avLst/>
          </a:prstGeom>
          <a:noFill/>
        </p:spPr>
        <p:txBody>
          <a:bodyPr wrap="square" rtlCol="0">
            <a:spAutoFit/>
          </a:bodyPr>
          <a:lstStyle/>
          <a:p>
            <a:pPr algn="just">
              <a:lnSpc>
                <a:spcPct val="115000"/>
              </a:lnSpc>
              <a:spcAft>
                <a:spcPts val="800"/>
              </a:spcAft>
              <a:tabLst>
                <a:tab pos="255270" algn="l"/>
              </a:tabLst>
            </a:pPr>
            <a:r>
              <a:rPr lang="pt-BR" sz="5400" dirty="0" err="1">
                <a:effectLst/>
                <a:latin typeface="Cambria" panose="02040503050406030204" pitchFamily="18" charset="0"/>
                <a:ea typeface="Times New Roman" panose="02020603050405020304" pitchFamily="18" charset="0"/>
              </a:rPr>
              <a:t>Hãy</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nêu</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điểm</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giống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và</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khác</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nhau</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trong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đời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sống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văn</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hóa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của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người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dân</a:t>
            </a:r>
            <a:r>
              <a:rPr lang="pt-BR" sz="5400" dirty="0">
                <a:effectLst/>
                <a:latin typeface="Cambria" panose="02040503050406030204" pitchFamily="18" charset="0"/>
                <a:ea typeface="Times New Roman" panose="02020603050405020304" pitchFamily="18" charset="0"/>
              </a:rPr>
              <a:t> Nam </a:t>
            </a:r>
            <a:r>
              <a:rPr lang="pt-BR" sz="5400" dirty="0" err="1">
                <a:effectLst/>
                <a:latin typeface="Cambria" panose="02040503050406030204" pitchFamily="18" charset="0"/>
                <a:ea typeface="Times New Roman" panose="02020603050405020304" pitchFamily="18" charset="0"/>
              </a:rPr>
              <a:t>Bộ</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so</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với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địa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phương</a:t>
            </a:r>
            <a:r>
              <a:rPr lang="pt-BR" sz="5400" dirty="0">
                <a:effectLst/>
                <a:latin typeface="Cambria" panose="02040503050406030204" pitchFamily="18" charset="0"/>
                <a:ea typeface="Times New Roman" panose="02020603050405020304" pitchFamily="18" charset="0"/>
              </a:rPr>
              <a:t> em.</a:t>
            </a:r>
            <a:endParaRPr lang="en-VN" sz="5400" dirty="0">
              <a:effectLst/>
              <a:latin typeface="Cambria" panose="02040503050406030204" pitchFamily="18" charset="0"/>
              <a:ea typeface="Calibri" panose="020F0502020204030204" pitchFamily="34" charset="0"/>
            </a:endParaRPr>
          </a:p>
        </p:txBody>
      </p:sp>
      <p:pic>
        <p:nvPicPr>
          <p:cNvPr id="3" name="Picture 2">
            <a:extLst>
              <a:ext uri="{FF2B5EF4-FFF2-40B4-BE49-F238E27FC236}">
                <a16:creationId xmlns:a16="http://schemas.microsoft.com/office/drawing/2014/main" id="{65BD2149-1517-E542-ADF4-B6B21F322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53" y="2844574"/>
            <a:ext cx="7716746" cy="7716746"/>
          </a:xfrm>
          <a:prstGeom prst="rect">
            <a:avLst/>
          </a:prstGeom>
        </p:spPr>
      </p:pic>
      <p:sp>
        <p:nvSpPr>
          <p:cNvPr id="8" name="Freeform 3">
            <a:extLst>
              <a:ext uri="{FF2B5EF4-FFF2-40B4-BE49-F238E27FC236}">
                <a16:creationId xmlns:a16="http://schemas.microsoft.com/office/drawing/2014/main" id="{10701899-6A4E-0243-88E5-236F86313A92}"/>
              </a:ext>
            </a:extLst>
          </p:cNvPr>
          <p:cNvSpPr/>
          <p:nvPr/>
        </p:nvSpPr>
        <p:spPr>
          <a:xfrm>
            <a:off x="14220517" y="7448312"/>
            <a:ext cx="3930630" cy="2628609"/>
          </a:xfrm>
          <a:custGeom>
            <a:avLst/>
            <a:gdLst/>
            <a:ahLst/>
            <a:cxnLst/>
            <a:rect l="l" t="t" r="r" b="b"/>
            <a:pathLst>
              <a:path w="3930630" h="2628609">
                <a:moveTo>
                  <a:pt x="0" y="0"/>
                </a:moveTo>
                <a:lnTo>
                  <a:pt x="3930630" y="0"/>
                </a:lnTo>
                <a:lnTo>
                  <a:pt x="3930630" y="2628609"/>
                </a:lnTo>
                <a:lnTo>
                  <a:pt x="0" y="2628609"/>
                </a:lnTo>
                <a:lnTo>
                  <a:pt x="0" y="0"/>
                </a:lnTo>
                <a:close/>
              </a:path>
            </a:pathLst>
          </a:custGeom>
          <a:blipFill>
            <a:blip r:embed="rId3"/>
            <a:stretch>
              <a:fillRect/>
            </a:stretch>
          </a:blipFill>
        </p:spPr>
      </p:sp>
      <p:sp>
        <p:nvSpPr>
          <p:cNvPr id="9" name="Freeform 11">
            <a:extLst>
              <a:ext uri="{FF2B5EF4-FFF2-40B4-BE49-F238E27FC236}">
                <a16:creationId xmlns:a16="http://schemas.microsoft.com/office/drawing/2014/main" id="{230F32F6-25D0-9C4C-88CB-7ED5E66130A5}"/>
              </a:ext>
            </a:extLst>
          </p:cNvPr>
          <p:cNvSpPr/>
          <p:nvPr/>
        </p:nvSpPr>
        <p:spPr>
          <a:xfrm>
            <a:off x="9244757" y="1431181"/>
            <a:ext cx="7315200" cy="1911096"/>
          </a:xfrm>
          <a:custGeom>
            <a:avLst/>
            <a:gdLst/>
            <a:ahLst/>
            <a:cxnLst/>
            <a:rect l="l" t="t" r="r" b="b"/>
            <a:pathLst>
              <a:path w="7315200" h="1911096">
                <a:moveTo>
                  <a:pt x="0" y="0"/>
                </a:moveTo>
                <a:lnTo>
                  <a:pt x="7315200" y="0"/>
                </a:lnTo>
                <a:lnTo>
                  <a:pt x="7315200" y="1911096"/>
                </a:lnTo>
                <a:lnTo>
                  <a:pt x="0" y="1911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932061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660</Words>
  <Application>Microsoft Office PowerPoint</Application>
  <PresentationFormat>Custom</PresentationFormat>
  <Paragraphs>57</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#9Slide03 Bebas Neue Bold</vt:lpstr>
      <vt:lpstr>SVN-Newton</vt:lpstr>
      <vt:lpstr>Times New Roman</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lá Màu be Hữu cơ Hoài cổ Nhiệt đới Bài thuyết trình hướng dẫn về nhãn hàng</dc:title>
  <cp:lastModifiedBy>Administrator</cp:lastModifiedBy>
  <cp:revision>14</cp:revision>
  <dcterms:created xsi:type="dcterms:W3CDTF">2006-08-16T00:00:00Z</dcterms:created>
  <dcterms:modified xsi:type="dcterms:W3CDTF">2025-03-27T05:57:50Z</dcterms:modified>
  <dc:identifier>DAGBuXnjINA</dc:identifier>
</cp:coreProperties>
</file>