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9" r:id="rId2"/>
    <p:sldId id="276" r:id="rId3"/>
    <p:sldId id="259" r:id="rId4"/>
    <p:sldId id="263" r:id="rId5"/>
    <p:sldId id="280" r:id="rId6"/>
    <p:sldId id="333" r:id="rId7"/>
    <p:sldId id="277"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4FD88-D634-4324-9051-FF4AC90C08D0}"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44C17-5A4C-4BA5-944C-B87BD3F9CD32}" type="slidenum">
              <a:rPr lang="en-US" smtClean="0"/>
              <a:t>‹#›</a:t>
            </a:fld>
            <a:endParaRPr lang="en-US"/>
          </a:p>
        </p:txBody>
      </p:sp>
    </p:spTree>
    <p:extLst>
      <p:ext uri="{BB962C8B-B14F-4D97-AF65-F5344CB8AC3E}">
        <p14:creationId xmlns:p14="http://schemas.microsoft.com/office/powerpoint/2010/main" val="8528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7ECA-5372-45DB-A4AF-C5F76A181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C6749F-A57B-4F78-83F0-4F7EE26CF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8C801-B39E-4132-AF00-F90E84BE79BE}"/>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A6DEFCA0-0CD0-4E87-8C01-784759DD2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D98CE-646A-4AD7-856A-FAFEBF15E136}"/>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376444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8A32-C11C-4AC1-8CF3-B442EE7A6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912A5-CB7E-4E4D-A37F-58C163A15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48B4D-696B-4644-848C-97B4FC2E77EE}"/>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7FD6B995-6F8C-4AC0-AE2B-B9D4150CE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910BC-F77B-41B0-B916-2768287B6637}"/>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419487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32061-C9F1-4ABD-A297-6A0FF17DCD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3FFF7-8A43-4F5E-9BD2-3C44177D78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B2E7D-ACEF-4FA9-BA9A-8A2FA475811E}"/>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43D5D4DB-57BA-476F-B40D-A81B51EE8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33CC0-E0CD-481A-914B-0DF3191B1C93}"/>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14642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6102-6C6E-43E1-8BDB-69C1958A0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96921-BBEB-4C81-A1CD-9C9D23030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0B809-0924-4F8D-9695-76ED9413DFCA}"/>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873A5FEB-433D-48DE-B9D7-B00C475E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FD1EE-196A-4292-ADC7-B7D1CECDBD47}"/>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340952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DA83-E4DB-455A-8DAB-93384A6D5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F87EC-9926-4370-AE6B-2EA32ABF5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DDB12-07C2-44FE-820E-04F8C223774F}"/>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2C65FEFD-1919-41C8-911A-BCA3DADAD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6C449-0A3A-4D94-A4D6-AEA7DAF071D8}"/>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300381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4D0-1E9D-439D-86F1-B1999F906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C5E78-D56A-4FB6-A683-731E5C0BD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71072-0E23-4F4C-A894-342F257E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4C7792-CA05-405A-9D8F-1FEAEE747F41}"/>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6" name="Footer Placeholder 5">
            <a:extLst>
              <a:ext uri="{FF2B5EF4-FFF2-40B4-BE49-F238E27FC236}">
                <a16:creationId xmlns:a16="http://schemas.microsoft.com/office/drawing/2014/main" id="{420CCEBE-6CB1-4719-889A-B1642C6DD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ADAC0-6C12-457B-A261-3FC9814B5638}"/>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360710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FD21-0D3F-4BB0-8CE5-CFBBE376F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EEF57-0F5F-434F-84A0-57297E3E2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53B23-F65D-4D60-B057-4914D9DF0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EA70F-405C-41BE-A387-654DE476F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E61AF-AD79-4FFB-AA0A-BD2A2C2AE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A0A8B-B13E-4BB2-8DCC-CE88A8DA753D}"/>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8" name="Footer Placeholder 7">
            <a:extLst>
              <a:ext uri="{FF2B5EF4-FFF2-40B4-BE49-F238E27FC236}">
                <a16:creationId xmlns:a16="http://schemas.microsoft.com/office/drawing/2014/main" id="{D43E6BBE-8862-4F4D-BF11-4ECC9F4EE5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979B5-258D-414E-BD2D-440A9A42349E}"/>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299019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1637-C732-49BF-9469-C0A45C37B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0524B-E191-4CD8-A792-E1001994F805}"/>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4" name="Footer Placeholder 3">
            <a:extLst>
              <a:ext uri="{FF2B5EF4-FFF2-40B4-BE49-F238E27FC236}">
                <a16:creationId xmlns:a16="http://schemas.microsoft.com/office/drawing/2014/main" id="{8677DC00-4B93-40F5-9461-A11BE5840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44BB1D-018C-4F91-BBE4-DD4BC39DCC0A}"/>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14387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FE517-8B14-4E4F-8D6B-7874EF87F8A5}"/>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3" name="Footer Placeholder 2">
            <a:extLst>
              <a:ext uri="{FF2B5EF4-FFF2-40B4-BE49-F238E27FC236}">
                <a16:creationId xmlns:a16="http://schemas.microsoft.com/office/drawing/2014/main" id="{ACD09200-CD79-4245-BF6A-41A4FAF60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C93C77-5B74-43F2-81E4-DF5CEA0533F7}"/>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256815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9534-F155-4523-BBF4-EE7CE85EC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339D05-FDBD-45A1-BAE8-AF6ADA68E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DD2E16-C4EB-4402-AB4E-7CD14C307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03D3E-01E3-41B5-9E2D-112A820AF1BF}"/>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6" name="Footer Placeholder 5">
            <a:extLst>
              <a:ext uri="{FF2B5EF4-FFF2-40B4-BE49-F238E27FC236}">
                <a16:creationId xmlns:a16="http://schemas.microsoft.com/office/drawing/2014/main" id="{4CFF008A-C8B1-47C3-9BFA-53F76B2A6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D9DAC-F4AB-485D-AF1E-894FAC8BF872}"/>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38399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D53F-92BA-4D04-A01B-93416177E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FE075-8A12-432F-9B88-F1B3FC24E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0D3F2E-8118-4929-BE75-D53BC4408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7DF81-F93C-42D7-8B3D-2D0483DFD2E3}"/>
              </a:ext>
            </a:extLst>
          </p:cNvPr>
          <p:cNvSpPr>
            <a:spLocks noGrp="1"/>
          </p:cNvSpPr>
          <p:nvPr>
            <p:ph type="dt" sz="half" idx="10"/>
          </p:nvPr>
        </p:nvSpPr>
        <p:spPr/>
        <p:txBody>
          <a:bodyPr/>
          <a:lstStyle/>
          <a:p>
            <a:fld id="{106F7C4A-1239-4BE8-BDAA-9B99A1884C5F}" type="datetimeFigureOut">
              <a:rPr lang="en-US" smtClean="0"/>
              <a:t>4/3/2025</a:t>
            </a:fld>
            <a:endParaRPr lang="en-US"/>
          </a:p>
        </p:txBody>
      </p:sp>
      <p:sp>
        <p:nvSpPr>
          <p:cNvPr id="6" name="Footer Placeholder 5">
            <a:extLst>
              <a:ext uri="{FF2B5EF4-FFF2-40B4-BE49-F238E27FC236}">
                <a16:creationId xmlns:a16="http://schemas.microsoft.com/office/drawing/2014/main" id="{D0A8C357-803E-4868-A482-55276B97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7EB56-3763-4D3A-B15B-053813A4C89A}"/>
              </a:ext>
            </a:extLst>
          </p:cNvPr>
          <p:cNvSpPr>
            <a:spLocks noGrp="1"/>
          </p:cNvSpPr>
          <p:nvPr>
            <p:ph type="sldNum" sz="quarter" idx="12"/>
          </p:nvPr>
        </p:nvSpPr>
        <p:spPr/>
        <p:txBody>
          <a:bodyPr/>
          <a:lstStyle/>
          <a:p>
            <a:fld id="{F7F818E2-8CCB-4694-8AD0-1CD39E64F191}" type="slidenum">
              <a:rPr lang="en-US" smtClean="0"/>
              <a:t>‹#›</a:t>
            </a:fld>
            <a:endParaRPr lang="en-US"/>
          </a:p>
        </p:txBody>
      </p:sp>
    </p:spTree>
    <p:extLst>
      <p:ext uri="{BB962C8B-B14F-4D97-AF65-F5344CB8AC3E}">
        <p14:creationId xmlns:p14="http://schemas.microsoft.com/office/powerpoint/2010/main" val="108230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00669-571C-4528-BC8F-7325A53EBE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3D5282-73FD-4BF7-969E-807FDBB28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3B2C7-50D1-44E0-91D4-A97D36F13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F7C4A-1239-4BE8-BDAA-9B99A1884C5F}" type="datetimeFigureOut">
              <a:rPr lang="en-US" smtClean="0"/>
              <a:t>4/3/2025</a:t>
            </a:fld>
            <a:endParaRPr lang="en-US"/>
          </a:p>
        </p:txBody>
      </p:sp>
      <p:sp>
        <p:nvSpPr>
          <p:cNvPr id="5" name="Footer Placeholder 4">
            <a:extLst>
              <a:ext uri="{FF2B5EF4-FFF2-40B4-BE49-F238E27FC236}">
                <a16:creationId xmlns:a16="http://schemas.microsoft.com/office/drawing/2014/main" id="{158482CA-AB78-4A72-A0C2-5688E1B1F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618404-17FB-4CA9-B662-684E2DFFE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818E2-8CCB-4694-8AD0-1CD39E64F191}" type="slidenum">
              <a:rPr lang="en-US" smtClean="0"/>
              <a:t>‹#›</a:t>
            </a:fld>
            <a:endParaRPr lang="en-US"/>
          </a:p>
        </p:txBody>
      </p:sp>
    </p:spTree>
    <p:extLst>
      <p:ext uri="{BB962C8B-B14F-4D97-AF65-F5344CB8AC3E}">
        <p14:creationId xmlns:p14="http://schemas.microsoft.com/office/powerpoint/2010/main" val="275671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ongthuong.vn/tag/van-hoa-dan-toc-muong-57115.ta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圆角矩形 4"/>
          <p:cNvSpPr/>
          <p:nvPr/>
        </p:nvSpPr>
        <p:spPr>
          <a:xfrm>
            <a:off x="210065" y="593227"/>
            <a:ext cx="11850129" cy="5847319"/>
          </a:xfrm>
          <a:prstGeom prst="roundRect">
            <a:avLst/>
          </a:prstGeom>
          <a:solidFill>
            <a:srgbClr val="E7F5A3">
              <a:alpha val="92000"/>
            </a:srgb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latin typeface="思源黑体 CN Regular" panose="020B0500000000000000" pitchFamily="34" charset="-122"/>
              <a:ea typeface="思源黑体 CN Regular" panose="020B0500000000000000" pitchFamily="34" charset="-122"/>
            </a:endParaRPr>
          </a:p>
        </p:txBody>
      </p:sp>
      <p:pic>
        <p:nvPicPr>
          <p:cNvPr id="2" name="Picture 1">
            <a:extLst>
              <a:ext uri="{FF2B5EF4-FFF2-40B4-BE49-F238E27FC236}">
                <a16:creationId xmlns:a16="http://schemas.microsoft.com/office/drawing/2014/main" id="{67FB830F-9C96-380F-1BF5-944F55EAC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6078" y="630151"/>
            <a:ext cx="1699838" cy="1699838"/>
          </a:xfrm>
          <a:prstGeom prst="rect">
            <a:avLst/>
          </a:prstGeom>
        </p:spPr>
      </p:pic>
      <p:pic>
        <p:nvPicPr>
          <p:cNvPr id="19" name="Picture 18">
            <a:extLst>
              <a:ext uri="{FF2B5EF4-FFF2-40B4-BE49-F238E27FC236}">
                <a16:creationId xmlns:a16="http://schemas.microsoft.com/office/drawing/2014/main" id="{9164EE84-3813-F129-6E87-FF6BFBA7A907}"/>
              </a:ext>
            </a:extLst>
          </p:cNvPr>
          <p:cNvPicPr>
            <a:picLocks noChangeAspect="1"/>
          </p:cNvPicPr>
          <p:nvPr/>
        </p:nvPicPr>
        <p:blipFill rotWithShape="1">
          <a:blip r:embed="rId3"/>
          <a:srcRect t="50509" b="12598"/>
          <a:stretch/>
        </p:blipFill>
        <p:spPr>
          <a:xfrm>
            <a:off x="2050133" y="3246872"/>
            <a:ext cx="9126077" cy="1520502"/>
          </a:xfrm>
          <a:prstGeom prst="rect">
            <a:avLst/>
          </a:prstGeom>
        </p:spPr>
      </p:pic>
      <p:pic>
        <p:nvPicPr>
          <p:cNvPr id="4" name="Picture 3">
            <a:extLst>
              <a:ext uri="{FF2B5EF4-FFF2-40B4-BE49-F238E27FC236}">
                <a16:creationId xmlns:a16="http://schemas.microsoft.com/office/drawing/2014/main" id="{22104E02-04FE-285E-3FAE-F2AEF52F6ABD}"/>
              </a:ext>
            </a:extLst>
          </p:cNvPr>
          <p:cNvPicPr>
            <a:picLocks noChangeAspect="1"/>
          </p:cNvPicPr>
          <p:nvPr/>
        </p:nvPicPr>
        <p:blipFill rotWithShape="1">
          <a:blip r:embed="rId4"/>
          <a:srcRect t="25592"/>
          <a:stretch/>
        </p:blipFill>
        <p:spPr>
          <a:xfrm>
            <a:off x="9748914" y="2855752"/>
            <a:ext cx="2016668" cy="2123126"/>
          </a:xfrm>
          <a:prstGeom prst="ellipse">
            <a:avLst/>
          </a:prstGeom>
          <a:ln>
            <a:noFill/>
          </a:ln>
          <a:effectLst>
            <a:softEdge rad="112500"/>
          </a:effectLst>
        </p:spPr>
      </p:pic>
      <p:pic>
        <p:nvPicPr>
          <p:cNvPr id="7" name="Picture 6"/>
          <p:cNvPicPr>
            <a:picLocks noChangeAspect="1"/>
          </p:cNvPicPr>
          <p:nvPr/>
        </p:nvPicPr>
        <p:blipFill>
          <a:blip r:embed="rId5"/>
          <a:stretch>
            <a:fillRect/>
          </a:stretch>
        </p:blipFill>
        <p:spPr>
          <a:xfrm>
            <a:off x="-88779" y="1039139"/>
            <a:ext cx="10565284" cy="2792210"/>
          </a:xfrm>
          <a:prstGeom prst="rect">
            <a:avLst/>
          </a:prstGeom>
        </p:spPr>
      </p:pic>
      <p:pic>
        <p:nvPicPr>
          <p:cNvPr id="10" name="图片 9" descr="三只小猪1"/>
          <p:cNvPicPr>
            <a:picLocks noChangeAspect="1"/>
          </p:cNvPicPr>
          <p:nvPr/>
        </p:nvPicPr>
        <p:blipFill>
          <a:blip r:embed="rId6"/>
          <a:stretch>
            <a:fillRect/>
          </a:stretch>
        </p:blipFill>
        <p:spPr>
          <a:xfrm>
            <a:off x="335280" y="1539743"/>
            <a:ext cx="550545" cy="480060"/>
          </a:xfrm>
          <a:prstGeom prst="rect">
            <a:avLst/>
          </a:prstGeom>
        </p:spPr>
      </p:pic>
      <p:pic>
        <p:nvPicPr>
          <p:cNvPr id="9" name="图片 8" descr="三只小猪2"/>
          <p:cNvPicPr>
            <a:picLocks noChangeAspect="1"/>
          </p:cNvPicPr>
          <p:nvPr/>
        </p:nvPicPr>
        <p:blipFill>
          <a:blip r:embed="rId7"/>
          <a:stretch>
            <a:fillRect/>
          </a:stretch>
        </p:blipFill>
        <p:spPr>
          <a:xfrm>
            <a:off x="10516727" y="504190"/>
            <a:ext cx="509270" cy="354965"/>
          </a:xfrm>
          <a:prstGeom prst="rect">
            <a:avLst/>
          </a:prstGeom>
        </p:spPr>
      </p:pic>
      <p:pic>
        <p:nvPicPr>
          <p:cNvPr id="14" name="Picture 13"/>
          <p:cNvPicPr>
            <a:picLocks noChangeAspect="1"/>
          </p:cNvPicPr>
          <p:nvPr/>
        </p:nvPicPr>
        <p:blipFill>
          <a:blip r:embed="rId8"/>
          <a:stretch>
            <a:fillRect/>
          </a:stretch>
        </p:blipFill>
        <p:spPr>
          <a:xfrm>
            <a:off x="1702126" y="417453"/>
            <a:ext cx="6468417" cy="1609483"/>
          </a:xfrm>
          <a:prstGeom prst="rect">
            <a:avLst/>
          </a:prstGeom>
        </p:spPr>
      </p:pic>
      <p:pic>
        <p:nvPicPr>
          <p:cNvPr id="16" name="Picture 15"/>
          <p:cNvPicPr>
            <a:picLocks noChangeAspect="1"/>
          </p:cNvPicPr>
          <p:nvPr/>
        </p:nvPicPr>
        <p:blipFill>
          <a:blip r:embed="rId9"/>
          <a:stretch>
            <a:fillRect/>
          </a:stretch>
        </p:blipFill>
        <p:spPr>
          <a:xfrm>
            <a:off x="7740051" y="4745872"/>
            <a:ext cx="1859441"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43104-9806-AC16-4506-86FBFF0570A4}"/>
            </a:ext>
          </a:extLst>
        </p:cNvPr>
        <p:cNvGrpSpPr/>
        <p:nvPr/>
      </p:nvGrpSpPr>
      <p:grpSpPr>
        <a:xfrm>
          <a:off x="0" y="0"/>
          <a:ext cx="0" cy="0"/>
          <a:chOff x="0" y="0"/>
          <a:chExt cx="0" cy="0"/>
        </a:xfrm>
      </p:grpSpPr>
      <p:sp>
        <p:nvSpPr>
          <p:cNvPr id="2" name="圆角矩形 4">
            <a:extLst>
              <a:ext uri="{FF2B5EF4-FFF2-40B4-BE49-F238E27FC236}">
                <a16:creationId xmlns:a16="http://schemas.microsoft.com/office/drawing/2014/main" id="{F86485C6-A2B0-837B-6C96-B4C39ED2C65E}"/>
              </a:ext>
            </a:extLst>
          </p:cNvPr>
          <p:cNvSpPr/>
          <p:nvPr/>
        </p:nvSpPr>
        <p:spPr>
          <a:xfrm>
            <a:off x="196215" y="81912"/>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5" name="圆角矩形 4"/>
          <p:cNvSpPr/>
          <p:nvPr/>
        </p:nvSpPr>
        <p:spPr>
          <a:xfrm>
            <a:off x="975359" y="184907"/>
            <a:ext cx="10241281" cy="992550"/>
          </a:xfrm>
          <a:prstGeom prst="roundRect">
            <a:avLst/>
          </a:prstGeom>
          <a:solidFill>
            <a:schemeClr val="accent2">
              <a:lumMod val="40000"/>
              <a:lumOff val="60000"/>
            </a:schemeClr>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5000" b="1" dirty="0">
                <a:solidFill>
                  <a:srgbClr val="993300"/>
                </a:solidFill>
                <a:latin typeface="Calibri" panose="020F0502020204030204" pitchFamily="34" charset="0"/>
                <a:ea typeface="Cambria" panose="02040503050406030204" pitchFamily="18" charset="0"/>
                <a:cs typeface="Calibri" panose="020F0502020204030204" pitchFamily="34" charset="0"/>
              </a:rPr>
              <a:t>2. Lễ hội cồng chiêng Tây Nguyên</a:t>
            </a:r>
            <a:endParaRPr lang="zh-CN" altLang="en-US" sz="5000" b="1" dirty="0">
              <a:solidFill>
                <a:srgbClr val="993300"/>
              </a:solidFill>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1" name="矩形标注 10"/>
          <p:cNvSpPr/>
          <p:nvPr/>
        </p:nvSpPr>
        <p:spPr>
          <a:xfrm>
            <a:off x="2604455" y="1273345"/>
            <a:ext cx="9106055" cy="2155655"/>
          </a:xfrm>
          <a:prstGeom prst="wedgeRectCallout">
            <a:avLst>
              <a:gd name="adj1" fmla="val -55318"/>
              <a:gd name="adj2" fmla="val 54344"/>
            </a:avLst>
          </a:prstGeom>
          <a:solidFill>
            <a:srgbClr val="E8EADB"/>
          </a:solidFill>
          <a:ln>
            <a:solidFill>
              <a:srgbClr val="44B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7" name="TextBox 16">
            <a:extLst>
              <a:ext uri="{FF2B5EF4-FFF2-40B4-BE49-F238E27FC236}">
                <a16:creationId xmlns:a16="http://schemas.microsoft.com/office/drawing/2014/main" id="{E50D5E13-C2E9-1CDC-F947-21F6598355AA}"/>
              </a:ext>
            </a:extLst>
          </p:cNvPr>
          <p:cNvSpPr txBox="1"/>
          <p:nvPr/>
        </p:nvSpPr>
        <p:spPr>
          <a:xfrm>
            <a:off x="2707485" y="1321289"/>
            <a:ext cx="9106055" cy="2215991"/>
          </a:xfrm>
          <a:prstGeom prst="rect">
            <a:avLst/>
          </a:prstGeom>
          <a:solidFill>
            <a:srgbClr val="E8EADB"/>
          </a:solidFill>
        </p:spPr>
        <p:txBody>
          <a:bodyPr wrap="square" rtlCol="0">
            <a:spAutoFit/>
          </a:bodyPr>
          <a:lstStyle/>
          <a:p>
            <a:pPr indent="-1905" algn="just">
              <a:lnSpc>
                <a:spcPct val="115000"/>
              </a:lnSpc>
            </a:pP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Đọc</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thông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tin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và</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quan</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sát</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hình</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2,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em</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hãy</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mô</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tả</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những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nét</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chính</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về</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lễ</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hội</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Tây</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Nguyên</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a:t>
            </a:r>
          </a:p>
        </p:txBody>
      </p:sp>
      <p:pic>
        <p:nvPicPr>
          <p:cNvPr id="12" name="Picture 11">
            <a:extLst>
              <a:ext uri="{FF2B5EF4-FFF2-40B4-BE49-F238E27FC236}">
                <a16:creationId xmlns:a16="http://schemas.microsoft.com/office/drawing/2014/main" id="{8A31471B-BD2D-66DE-0685-E85DCCAAD09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54768" y="3524888"/>
            <a:ext cx="4889500" cy="3362369"/>
          </a:xfrm>
          <a:prstGeom prst="rect">
            <a:avLst/>
          </a:prstGeom>
        </p:spPr>
      </p:pic>
    </p:spTree>
    <p:extLst>
      <p:ext uri="{BB962C8B-B14F-4D97-AF65-F5344CB8AC3E}">
        <p14:creationId xmlns:p14="http://schemas.microsoft.com/office/powerpoint/2010/main" val="178540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01015" y="118823"/>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pic>
        <p:nvPicPr>
          <p:cNvPr id="2" name="图片 1" descr="三只小猪3"/>
          <p:cNvPicPr>
            <a:picLocks noChangeAspect="1"/>
          </p:cNvPicPr>
          <p:nvPr/>
        </p:nvPicPr>
        <p:blipFill>
          <a:blip r:embed="rId2"/>
          <a:stretch>
            <a:fillRect/>
          </a:stretch>
        </p:blipFill>
        <p:spPr>
          <a:xfrm>
            <a:off x="173355" y="4062730"/>
            <a:ext cx="11517630" cy="2256790"/>
          </a:xfrm>
          <a:prstGeom prst="rect">
            <a:avLst/>
          </a:prstGeom>
        </p:spPr>
      </p:pic>
      <p:pic>
        <p:nvPicPr>
          <p:cNvPr id="16" name="图片 7">
            <a:extLst>
              <a:ext uri="{FF2B5EF4-FFF2-40B4-BE49-F238E27FC236}">
                <a16:creationId xmlns:a16="http://schemas.microsoft.com/office/drawing/2014/main" id="{D341ED2C-7E20-91B3-4D9A-8D9683756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 y="1979076"/>
            <a:ext cx="3753018" cy="4878924"/>
          </a:xfrm>
          <a:prstGeom prst="rect">
            <a:avLst/>
          </a:prstGeom>
        </p:spPr>
      </p:pic>
      <p:sp>
        <p:nvSpPr>
          <p:cNvPr id="4" name="TextBox 3">
            <a:extLst>
              <a:ext uri="{FF2B5EF4-FFF2-40B4-BE49-F238E27FC236}">
                <a16:creationId xmlns:a16="http://schemas.microsoft.com/office/drawing/2014/main" id="{9B9D50F5-1311-32C6-E4E1-5BA027C63684}"/>
              </a:ext>
            </a:extLst>
          </p:cNvPr>
          <p:cNvSpPr txBox="1"/>
          <p:nvPr/>
        </p:nvSpPr>
        <p:spPr>
          <a:xfrm>
            <a:off x="2875131" y="533321"/>
            <a:ext cx="9029532" cy="5786199"/>
          </a:xfrm>
          <a:prstGeom prst="rect">
            <a:avLst/>
          </a:prstGeom>
          <a:noFill/>
        </p:spPr>
        <p:txBody>
          <a:bodyPr wrap="square">
            <a:spAutoFit/>
          </a:bodyPr>
          <a:lstStyle/>
          <a:p>
            <a:pPr algn="just"/>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Lễ</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hội</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được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tổ</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chức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luân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phiên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hằng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năm</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ở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các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tỉnh</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thuộc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Không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gian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văn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hoá</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Tây</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vi-VN" sz="3700" b="1" dirty="0">
                <a:solidFill>
                  <a:srgbClr val="993300"/>
                </a:solidFill>
                <a:latin typeface="Calibri" panose="020F0502020204030204" pitchFamily="34" charset="0"/>
                <a:ea typeface="Cambria" panose="02040503050406030204" pitchFamily="18" charset="0"/>
                <a:cs typeface="Calibri" panose="020F0502020204030204" pitchFamily="34" charset="0"/>
              </a:rPr>
              <a:t>Nguyên.</a:t>
            </a:r>
          </a:p>
          <a:p>
            <a:pPr algn="just"/>
            <a:r>
              <a:rPr lang="vi-VN" sz="3700" b="1" dirty="0">
                <a:solidFill>
                  <a:srgbClr val="993300"/>
                </a:solidFill>
                <a:latin typeface="Calibri" panose="020F0502020204030204" pitchFamily="34" charset="0"/>
                <a:ea typeface="Cambria" panose="02040503050406030204" pitchFamily="18" charset="0"/>
                <a:cs typeface="Calibri" panose="020F0502020204030204" pitchFamily="34" charset="0"/>
              </a:rPr>
              <a:t>Trong lễ hội, nghệ nhân của các tỉnh sẽ trình diễn cồng chiêng, biểu diễn các tiết mục văn hoá đặc sắc của tỉnh mình. Nhiều lễ hội dân gian đặc sắc gắn với diễn tấu cồng chiêng được phục dựng như: lễ Ăn cơm mới của dân tộc Ê Đê, lễ Sa lúa của dân tộc Chu Ru, lễ Cầu an của dân tộc Ba Na,...</a:t>
            </a:r>
            <a:endPar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72720" y="203200"/>
            <a:ext cx="11885931" cy="64516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0" name="TextBox 9">
            <a:extLst>
              <a:ext uri="{FF2B5EF4-FFF2-40B4-BE49-F238E27FC236}">
                <a16:creationId xmlns:a16="http://schemas.microsoft.com/office/drawing/2014/main" id="{00E73AA8-DE0C-A6A2-1E57-E05E794A1689}"/>
              </a:ext>
            </a:extLst>
          </p:cNvPr>
          <p:cNvSpPr txBox="1"/>
          <p:nvPr/>
        </p:nvSpPr>
        <p:spPr>
          <a:xfrm>
            <a:off x="524704" y="416560"/>
            <a:ext cx="10834176" cy="3447098"/>
          </a:xfrm>
          <a:prstGeom prst="rect">
            <a:avLst/>
          </a:prstGeom>
          <a:noFill/>
        </p:spPr>
        <p:txBody>
          <a:bodyPr wrap="square" rtlCol="0">
            <a:spAutoFit/>
          </a:bodyPr>
          <a:lstStyle/>
          <a:p>
            <a:pPr algn="just">
              <a:spcBef>
                <a:spcPts val="1200"/>
              </a:spcBef>
            </a:pPr>
            <a:r>
              <a:rPr lang="vi-VN" sz="5200" b="1" dirty="0">
                <a:solidFill>
                  <a:srgbClr val="993300"/>
                </a:solidFill>
                <a:latin typeface="Calibri" panose="020F0502020204030204" pitchFamily="34" charset="0"/>
                <a:ea typeface="Cambria" panose="02040503050406030204" pitchFamily="18" charset="0"/>
                <a:cs typeface="Calibri" panose="020F0502020204030204" pitchFamily="34" charset="0"/>
              </a:rPr>
              <a:t>Ngoài ra, nhiều cuộc thi cũng được tổ chức như: tạc tượng gỗ, dệt thổ cẩm, diễn xướng</a:t>
            </a:r>
            <a:endParaRPr lang="en-US" sz="5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a:p>
            <a:pPr algn="just">
              <a:spcBef>
                <a:spcPts val="1200"/>
              </a:spcBef>
            </a:pPr>
            <a:r>
              <a:rPr lang="vi-VN" sz="5200" b="1" dirty="0">
                <a:solidFill>
                  <a:srgbClr val="993300"/>
                </a:solidFill>
                <a:latin typeface="Calibri" panose="020F0502020204030204" pitchFamily="34" charset="0"/>
                <a:ea typeface="Cambria" panose="02040503050406030204" pitchFamily="18" charset="0"/>
                <a:cs typeface="Calibri" panose="020F0502020204030204" pitchFamily="34" charset="0"/>
              </a:rPr>
              <a:t>sử thi,...</a:t>
            </a:r>
            <a:endParaRPr lang="en-US" sz="5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E6DB43C4-E2EC-B43E-7225-3B3540503B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77360" y="2153920"/>
            <a:ext cx="7524000" cy="4314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4241-7190-DF5B-4140-123CBD0A4B92}"/>
            </a:ext>
          </a:extLst>
        </p:cNvPr>
        <p:cNvGrpSpPr/>
        <p:nvPr/>
      </p:nvGrpSpPr>
      <p:grpSpPr>
        <a:xfrm>
          <a:off x="0" y="0"/>
          <a:ext cx="0" cy="0"/>
          <a:chOff x="0" y="0"/>
          <a:chExt cx="0" cy="0"/>
        </a:xfrm>
      </p:grpSpPr>
      <p:pic>
        <p:nvPicPr>
          <p:cNvPr id="12" name="图片 11" descr="三只小猪3">
            <a:extLst>
              <a:ext uri="{FF2B5EF4-FFF2-40B4-BE49-F238E27FC236}">
                <a16:creationId xmlns:a16="http://schemas.microsoft.com/office/drawing/2014/main" id="{997361F6-2DB9-C3A0-337F-1FCC5C20EA93}"/>
              </a:ext>
            </a:extLst>
          </p:cNvPr>
          <p:cNvPicPr>
            <a:picLocks noChangeAspect="1"/>
          </p:cNvPicPr>
          <p:nvPr/>
        </p:nvPicPr>
        <p:blipFill>
          <a:blip r:embed="rId2"/>
          <a:stretch>
            <a:fillRect/>
          </a:stretch>
        </p:blipFill>
        <p:spPr>
          <a:xfrm>
            <a:off x="-221615" y="4601210"/>
            <a:ext cx="12192000" cy="2256790"/>
          </a:xfrm>
          <a:prstGeom prst="rect">
            <a:avLst/>
          </a:prstGeom>
        </p:spPr>
      </p:pic>
      <p:sp>
        <p:nvSpPr>
          <p:cNvPr id="5" name="圆角矩形 4">
            <a:extLst>
              <a:ext uri="{FF2B5EF4-FFF2-40B4-BE49-F238E27FC236}">
                <a16:creationId xmlns:a16="http://schemas.microsoft.com/office/drawing/2014/main" id="{C8A6B02B-FA65-6C86-2E5A-02BB7944163D}"/>
              </a:ext>
            </a:extLst>
          </p:cNvPr>
          <p:cNvSpPr/>
          <p:nvPr/>
        </p:nvSpPr>
        <p:spPr>
          <a:xfrm>
            <a:off x="275590" y="196850"/>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3" name="Picture 2">
            <a:extLst>
              <a:ext uri="{FF2B5EF4-FFF2-40B4-BE49-F238E27FC236}">
                <a16:creationId xmlns:a16="http://schemas.microsoft.com/office/drawing/2014/main" id="{9FB4C6C3-68C1-7962-C311-2125FAEA88E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721809" y="1512724"/>
            <a:ext cx="7380089" cy="5903786"/>
          </a:xfrm>
          <a:prstGeom prst="rect">
            <a:avLst/>
          </a:prstGeom>
        </p:spPr>
      </p:pic>
      <p:grpSp>
        <p:nvGrpSpPr>
          <p:cNvPr id="6" name="Group 5">
            <a:extLst>
              <a:ext uri="{FF2B5EF4-FFF2-40B4-BE49-F238E27FC236}">
                <a16:creationId xmlns:a16="http://schemas.microsoft.com/office/drawing/2014/main" id="{F2A065E2-5079-61AD-8897-3C42F69CC0B3}"/>
              </a:ext>
            </a:extLst>
          </p:cNvPr>
          <p:cNvGrpSpPr/>
          <p:nvPr/>
        </p:nvGrpSpPr>
        <p:grpSpPr>
          <a:xfrm>
            <a:off x="3647144" y="685545"/>
            <a:ext cx="8017069" cy="4469231"/>
            <a:chOff x="3647144" y="685545"/>
            <a:chExt cx="8017069" cy="4469231"/>
          </a:xfrm>
        </p:grpSpPr>
        <p:sp>
          <p:nvSpPr>
            <p:cNvPr id="2" name="云形 13">
              <a:extLst>
                <a:ext uri="{FF2B5EF4-FFF2-40B4-BE49-F238E27FC236}">
                  <a16:creationId xmlns:a16="http://schemas.microsoft.com/office/drawing/2014/main" id="{C0112F26-49CB-8111-1F85-F35EF88F3829}"/>
                </a:ext>
              </a:extLst>
            </p:cNvPr>
            <p:cNvSpPr/>
            <p:nvPr/>
          </p:nvSpPr>
          <p:spPr>
            <a:xfrm>
              <a:off x="3647144" y="685545"/>
              <a:ext cx="8017069" cy="4469231"/>
            </a:xfrm>
            <a:prstGeom prst="cloud">
              <a:avLst/>
            </a:prstGeom>
            <a:solidFill>
              <a:schemeClr val="bg1"/>
            </a:solidFill>
            <a:ln w="28575">
              <a:solidFill>
                <a:srgbClr val="99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 name="TextBox 3">
              <a:extLst>
                <a:ext uri="{FF2B5EF4-FFF2-40B4-BE49-F238E27FC236}">
                  <a16:creationId xmlns:a16="http://schemas.microsoft.com/office/drawing/2014/main" id="{1DD515A2-FABF-D226-6582-42AD8C1D64BF}"/>
                </a:ext>
              </a:extLst>
            </p:cNvPr>
            <p:cNvSpPr txBox="1"/>
            <p:nvPr/>
          </p:nvSpPr>
          <p:spPr>
            <a:xfrm>
              <a:off x="4370375" y="1276179"/>
              <a:ext cx="6602425" cy="3170099"/>
            </a:xfrm>
            <a:prstGeom prst="rect">
              <a:avLst/>
            </a:prstGeom>
            <a:noFill/>
            <a:ln>
              <a:noFill/>
            </a:ln>
          </p:spPr>
          <p:txBody>
            <a:bodyPr wrap="square" rtlCol="0">
              <a:spAutoFit/>
            </a:bodyPr>
            <a:lstStyle/>
            <a:p>
              <a:pPr algn="ctr"/>
              <a:r>
                <a:rPr lang="vi-VN" sz="5000" b="1" i="0" dirty="0">
                  <a:solidFill>
                    <a:srgbClr val="993300"/>
                  </a:solidFill>
                  <a:effectLst/>
                  <a:latin typeface="Calibri" panose="020F0502020204030204" pitchFamily="34" charset="0"/>
                  <a:ea typeface="Cambria" panose="02040503050406030204" pitchFamily="18" charset="0"/>
                  <a:cs typeface="Calibri" panose="020F0502020204030204" pitchFamily="34" charset="0"/>
                </a:rPr>
                <a:t>2. Em ấn tượng với hoạt động nào trong lễ hội Cồng chiêng </a:t>
              </a:r>
            </a:p>
            <a:p>
              <a:pPr algn="ctr"/>
              <a:r>
                <a:rPr lang="vi-VN" sz="5000" b="1" i="0" dirty="0">
                  <a:solidFill>
                    <a:srgbClr val="993300"/>
                  </a:solidFill>
                  <a:effectLst/>
                  <a:latin typeface="Calibri" panose="020F0502020204030204" pitchFamily="34" charset="0"/>
                  <a:ea typeface="Cambria" panose="02040503050406030204" pitchFamily="18" charset="0"/>
                  <a:cs typeface="Calibri" panose="020F0502020204030204" pitchFamily="34" charset="0"/>
                </a:rPr>
                <a:t>Tây Nguyên? Vì sao?</a:t>
              </a:r>
              <a:endParaRPr lang="en-US" sz="50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4136721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75590" y="196850"/>
            <a:ext cx="11617325" cy="6502400"/>
          </a:xfrm>
          <a:prstGeom prst="roundRect">
            <a:avLst/>
          </a:prstGeom>
          <a:solidFill>
            <a:schemeClr val="bg1"/>
          </a:solidFill>
          <a:ln w="28575">
            <a:solidFill>
              <a:srgbClr val="44B57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2" name="图片 8" descr="10 (20)">
            <a:extLst>
              <a:ext uri="{FF2B5EF4-FFF2-40B4-BE49-F238E27FC236}">
                <a16:creationId xmlns:a16="http://schemas.microsoft.com/office/drawing/2014/main" id="{F629FA5D-B1EE-4C57-692A-EA696FC9D9B9}"/>
              </a:ext>
            </a:extLst>
          </p:cNvPr>
          <p:cNvPicPr>
            <a:picLocks noChangeAspect="1"/>
          </p:cNvPicPr>
          <p:nvPr/>
        </p:nvPicPr>
        <p:blipFill>
          <a:blip r:embed="rId2"/>
          <a:srcRect l="12642" t="57976"/>
          <a:stretch>
            <a:fillRect/>
          </a:stretch>
        </p:blipFill>
        <p:spPr>
          <a:xfrm>
            <a:off x="1905" y="5401945"/>
            <a:ext cx="12190095" cy="1456055"/>
          </a:xfrm>
          <a:prstGeom prst="rect">
            <a:avLst/>
          </a:prstGeom>
        </p:spPr>
      </p:pic>
      <p:sp>
        <p:nvSpPr>
          <p:cNvPr id="6" name="圆角矩形 2">
            <a:extLst>
              <a:ext uri="{FF2B5EF4-FFF2-40B4-BE49-F238E27FC236}">
                <a16:creationId xmlns:a16="http://schemas.microsoft.com/office/drawing/2014/main" id="{EB5F93BD-82C1-767D-F770-B51D8D1F0E03}"/>
              </a:ext>
            </a:extLst>
          </p:cNvPr>
          <p:cNvSpPr/>
          <p:nvPr/>
        </p:nvSpPr>
        <p:spPr>
          <a:xfrm>
            <a:off x="1008302" y="2011137"/>
            <a:ext cx="7100879" cy="304589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8" name="图片 15" descr="千库网_矢量手绘卡通大树_元素编号11747067">
            <a:extLst>
              <a:ext uri="{FF2B5EF4-FFF2-40B4-BE49-F238E27FC236}">
                <a16:creationId xmlns:a16="http://schemas.microsoft.com/office/drawing/2014/main" id="{0EE0AEF6-083A-3EC3-0FBB-4637A216490F}"/>
              </a:ext>
            </a:extLst>
          </p:cNvPr>
          <p:cNvPicPr>
            <a:picLocks noChangeAspect="1"/>
          </p:cNvPicPr>
          <p:nvPr/>
        </p:nvPicPr>
        <p:blipFill>
          <a:blip r:embed="rId3"/>
          <a:srcRect l="49104" t="18712" r="1349" b="16774"/>
          <a:stretch>
            <a:fillRect/>
          </a:stretch>
        </p:blipFill>
        <p:spPr>
          <a:xfrm flipH="1">
            <a:off x="8009255" y="50800"/>
            <a:ext cx="4182745" cy="6807200"/>
          </a:xfrm>
          <a:prstGeom prst="rect">
            <a:avLst/>
          </a:prstGeom>
        </p:spPr>
      </p:pic>
      <p:pic>
        <p:nvPicPr>
          <p:cNvPr id="10" name="图片 17" descr="588ku_d86e2212d3e726cc7abb62f88b3a8de2_12503752">
            <a:extLst>
              <a:ext uri="{FF2B5EF4-FFF2-40B4-BE49-F238E27FC236}">
                <a16:creationId xmlns:a16="http://schemas.microsoft.com/office/drawing/2014/main" id="{07D4A8C7-7A78-5A5B-8102-4A8181E88D6D}"/>
              </a:ext>
            </a:extLst>
          </p:cNvPr>
          <p:cNvPicPr>
            <a:picLocks noChangeAspect="1"/>
          </p:cNvPicPr>
          <p:nvPr/>
        </p:nvPicPr>
        <p:blipFill>
          <a:blip r:embed="rId4"/>
          <a:srcRect l="12001" t="23514" r="12823" b="62445"/>
          <a:stretch>
            <a:fillRect/>
          </a:stretch>
        </p:blipFill>
        <p:spPr>
          <a:xfrm>
            <a:off x="633565" y="634620"/>
            <a:ext cx="7559044" cy="1588770"/>
          </a:xfrm>
          <a:prstGeom prst="rect">
            <a:avLst/>
          </a:prstGeom>
        </p:spPr>
      </p:pic>
      <p:pic>
        <p:nvPicPr>
          <p:cNvPr id="9" name="Picture 8">
            <a:extLst>
              <a:ext uri="{FF2B5EF4-FFF2-40B4-BE49-F238E27FC236}">
                <a16:creationId xmlns:a16="http://schemas.microsoft.com/office/drawing/2014/main" id="{10A9E825-74D6-4A54-B553-127E3D96875B}"/>
              </a:ext>
            </a:extLst>
          </p:cNvPr>
          <p:cNvPicPr>
            <a:picLocks noChangeAspect="1"/>
          </p:cNvPicPr>
          <p:nvPr/>
        </p:nvPicPr>
        <p:blipFill>
          <a:blip r:embed="rId5"/>
          <a:stretch>
            <a:fillRect/>
          </a:stretch>
        </p:blipFill>
        <p:spPr>
          <a:xfrm>
            <a:off x="885218" y="2223390"/>
            <a:ext cx="7247121" cy="2701167"/>
          </a:xfrm>
          <a:prstGeom prst="rect">
            <a:avLst/>
          </a:prstGeom>
        </p:spPr>
      </p:pic>
    </p:spTree>
    <p:extLst>
      <p:ext uri="{BB962C8B-B14F-4D97-AF65-F5344CB8AC3E}">
        <p14:creationId xmlns:p14="http://schemas.microsoft.com/office/powerpoint/2010/main" val="12881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C49D3-7C8A-DDA7-5E85-AF7046BC038A}"/>
            </a:ext>
          </a:extLst>
        </p:cNvPr>
        <p:cNvGrpSpPr/>
        <p:nvPr/>
      </p:nvGrpSpPr>
      <p:grpSpPr>
        <a:xfrm>
          <a:off x="0" y="0"/>
          <a:ext cx="0" cy="0"/>
          <a:chOff x="0" y="0"/>
          <a:chExt cx="0" cy="0"/>
        </a:xfrm>
      </p:grpSpPr>
      <p:sp>
        <p:nvSpPr>
          <p:cNvPr id="5" name="圆角矩形 4">
            <a:extLst>
              <a:ext uri="{FF2B5EF4-FFF2-40B4-BE49-F238E27FC236}">
                <a16:creationId xmlns:a16="http://schemas.microsoft.com/office/drawing/2014/main" id="{EE022197-62E3-7020-6E0A-455F688AB95C}"/>
              </a:ext>
            </a:extLst>
          </p:cNvPr>
          <p:cNvSpPr/>
          <p:nvPr/>
        </p:nvSpPr>
        <p:spPr>
          <a:xfrm>
            <a:off x="198437" y="177800"/>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6" name="Rectangle 5">
            <a:extLst>
              <a:ext uri="{FF2B5EF4-FFF2-40B4-BE49-F238E27FC236}">
                <a16:creationId xmlns:a16="http://schemas.microsoft.com/office/drawing/2014/main" id="{FA0BB34D-4DA2-CC45-C87A-0B7600D43A14}"/>
              </a:ext>
            </a:extLst>
          </p:cNvPr>
          <p:cNvSpPr/>
          <p:nvPr/>
        </p:nvSpPr>
        <p:spPr>
          <a:xfrm>
            <a:off x="411797" y="500970"/>
            <a:ext cx="7777163" cy="3554819"/>
          </a:xfrm>
          <a:prstGeom prst="rect">
            <a:avLst/>
          </a:prstGeom>
        </p:spPr>
        <p:txBody>
          <a:bodyPr wrap="square">
            <a:spAutoFit/>
          </a:bodyPr>
          <a:lstStyle/>
          <a:p>
            <a:pPr algn="ctr" defTabSz="609585">
              <a:spcBef>
                <a:spcPct val="50000"/>
              </a:spcBef>
            </a:pPr>
            <a:r>
              <a:rPr lang="vi-VN" sz="4400" b="1" i="0" dirty="0">
                <a:solidFill>
                  <a:srgbClr val="993300"/>
                </a:solidFill>
                <a:effectLst/>
                <a:latin typeface="Calibri" panose="020F0502020204030204" pitchFamily="34" charset="0"/>
                <a:ea typeface="Cambria" panose="02040503050406030204" pitchFamily="18" charset="0"/>
                <a:cs typeface="Calibri" panose="020F0502020204030204" pitchFamily="34" charset="0"/>
              </a:rPr>
              <a:t>Tìm hiểu thông tin và cho biết ngoài các dân tộc ở Tây Nguyên còn có dân tộc nào trên đất nước Việt Nam cũng sử dụng cồng chiêng?</a:t>
            </a:r>
            <a:endParaRPr lang="en-US" sz="4400" b="1" i="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pic>
        <p:nvPicPr>
          <p:cNvPr id="11" name="Picture 10" descr="A group of kids sitting at a table&#10;&#10;Description automatically generated">
            <a:extLst>
              <a:ext uri="{FF2B5EF4-FFF2-40B4-BE49-F238E27FC236}">
                <a16:creationId xmlns:a16="http://schemas.microsoft.com/office/drawing/2014/main" id="{D1B35E4A-EF01-9A33-CA66-21B87518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135" y="2957577"/>
            <a:ext cx="5786428" cy="3948678"/>
          </a:xfrm>
          <a:prstGeom prst="rect">
            <a:avLst/>
          </a:prstGeom>
        </p:spPr>
      </p:pic>
    </p:spTree>
    <p:extLst>
      <p:ext uri="{BB962C8B-B14F-4D97-AF65-F5344CB8AC3E}">
        <p14:creationId xmlns:p14="http://schemas.microsoft.com/office/powerpoint/2010/main" val="2304653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291DE9CE-1C43-D705-C248-8FB2724897F0}"/>
              </a:ext>
            </a:extLst>
          </p:cNvPr>
          <p:cNvSpPr/>
          <p:nvPr/>
        </p:nvSpPr>
        <p:spPr>
          <a:xfrm>
            <a:off x="71120" y="111760"/>
            <a:ext cx="11907520" cy="66548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993300"/>
              </a:solidFill>
              <a:latin typeface="Calibri" panose="020F0502020204030204" pitchFamily="34" charset="0"/>
              <a:ea typeface="思源黑体 CN Regular" panose="020B0500000000000000" pitchFamily="34" charset="-122"/>
              <a:cs typeface="Calibri" panose="020F0502020204030204" pitchFamily="34" charset="0"/>
            </a:endParaRPr>
          </a:p>
        </p:txBody>
      </p:sp>
      <p:pic>
        <p:nvPicPr>
          <p:cNvPr id="4" name="Picture 3">
            <a:extLst>
              <a:ext uri="{FF2B5EF4-FFF2-40B4-BE49-F238E27FC236}">
                <a16:creationId xmlns:a16="http://schemas.microsoft.com/office/drawing/2014/main" id="{99CB0ED3-2AE5-A0BA-07DE-BA368567FBB9}"/>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33680" y="1129684"/>
            <a:ext cx="6146428" cy="4154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0D9DE84-3385-505C-7CE0-766BB7611E82}"/>
              </a:ext>
            </a:extLst>
          </p:cNvPr>
          <p:cNvSpPr txBox="1"/>
          <p:nvPr/>
        </p:nvSpPr>
        <p:spPr>
          <a:xfrm>
            <a:off x="6542668" y="698798"/>
            <a:ext cx="5390438" cy="5016758"/>
          </a:xfrm>
          <a:prstGeom prst="rect">
            <a:avLst/>
          </a:prstGeom>
          <a:noFill/>
        </p:spPr>
        <p:txBody>
          <a:bodyPr wrap="square">
            <a:spAutoFit/>
          </a:bodyPr>
          <a:lstStyle/>
          <a:p>
            <a:pPr algn="just"/>
            <a:r>
              <a:rPr lang="vi-VN" sz="3200" b="1" dirty="0">
                <a:solidFill>
                  <a:srgbClr val="993300"/>
                </a:solidFill>
                <a:latin typeface="Calibri" panose="020F0502020204030204" pitchFamily="34" charset="0"/>
                <a:ea typeface="Cambria" panose="02040503050406030204" pitchFamily="18" charset="0"/>
                <a:cs typeface="Calibri" panose="020F0502020204030204" pitchFamily="34" charset="0"/>
              </a:rPr>
              <a:t>Đ</a:t>
            </a:r>
            <a:r>
              <a:rPr lang="vi-VN" sz="3200" b="1" i="0" dirty="0">
                <a:solidFill>
                  <a:srgbClr val="993300"/>
                </a:solidFill>
                <a:effectLst/>
                <a:latin typeface="Calibri" panose="020F0502020204030204" pitchFamily="34" charset="0"/>
                <a:ea typeface="Cambria" panose="02040503050406030204" pitchFamily="18" charset="0"/>
                <a:cs typeface="Calibri" panose="020F0502020204030204" pitchFamily="34" charset="0"/>
              </a:rPr>
              <a:t>ồng bào </a:t>
            </a:r>
            <a:r>
              <a:rPr lang="vi-VN" sz="3200" b="1" i="1" u="none" strike="noStrike" dirty="0">
                <a:solidFill>
                  <a:srgbClr val="993300"/>
                </a:solidFill>
                <a:effectLst/>
                <a:latin typeface="Calibri" panose="020F0502020204030204" pitchFamily="34" charset="0"/>
                <a:ea typeface="Cambria" panose="02040503050406030204" pitchFamily="18" charset="0"/>
                <a:cs typeface="Calibri" panose="020F0502020204030204" pitchFamily="34" charset="0"/>
                <a:hlinkClick r:id="rId4" tooltip="Xem thêm tin về dân tộc Mường">
                  <a:extLst>
                    <a:ext uri="{A12FA001-AC4F-418D-AE19-62706E023703}">
                      <ahyp:hlinkClr xmlns:ahyp="http://schemas.microsoft.com/office/drawing/2018/hyperlinkcolor" val="tx"/>
                    </a:ext>
                  </a:extLst>
                </a:hlinkClick>
              </a:rPr>
              <a:t>dân tộc Mường</a:t>
            </a:r>
            <a:r>
              <a:rPr lang="vi-VN" sz="3200" b="1" i="0" dirty="0">
                <a:solidFill>
                  <a:srgbClr val="993300"/>
                </a:solidFill>
                <a:effectLst/>
                <a:latin typeface="Calibri" panose="020F0502020204030204" pitchFamily="34" charset="0"/>
                <a:ea typeface="Cambria" panose="02040503050406030204" pitchFamily="18" charset="0"/>
                <a:cs typeface="Calibri" panose="020F0502020204030204" pitchFamily="34" charset="0"/>
              </a:rPr>
              <a:t> ở huyện Thạch Thành, tỉnh  Thanh Hóa. Người Mường dùng cồng chiêng trong nhiều lễ nghi, lễ hội, trong công việc hệ trọng có ảnh hưởng đến sự sinh tồn của gia đình, dòng tộc, làng bản. Họ xem tiếng chiêng là ngôn ngữ để giao tiếp với trời, </a:t>
            </a:r>
            <a:r>
              <a:rPr lang="vi-VN" sz="3200" b="1" dirty="0">
                <a:solidFill>
                  <a:srgbClr val="993300"/>
                </a:solidFill>
                <a:latin typeface="Calibri" panose="020F0502020204030204" pitchFamily="34" charset="0"/>
                <a:ea typeface="Cambria" panose="02040503050406030204" pitchFamily="18" charset="0"/>
                <a:cs typeface="Calibri" panose="020F0502020204030204" pitchFamily="34" charset="0"/>
              </a:rPr>
              <a:t>đất, thánh thần, </a:t>
            </a:r>
            <a:endParaRPr lang="en-SG" sz="3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sp>
        <p:nvSpPr>
          <p:cNvPr id="2" name="Rectangle 1"/>
          <p:cNvSpPr/>
          <p:nvPr/>
        </p:nvSpPr>
        <p:spPr>
          <a:xfrm>
            <a:off x="619760" y="5603125"/>
            <a:ext cx="10993120" cy="1077218"/>
          </a:xfrm>
          <a:prstGeom prst="rect">
            <a:avLst/>
          </a:prstGeom>
        </p:spPr>
        <p:txBody>
          <a:bodyPr wrap="square">
            <a:spAutoFit/>
          </a:bodyPr>
          <a:lstStyle/>
          <a:p>
            <a:pPr lvl="0" algn="just"/>
            <a:r>
              <a:rPr lang="vi-VN" sz="3200" b="1" dirty="0">
                <a:solidFill>
                  <a:srgbClr val="993300"/>
                </a:solidFill>
                <a:latin typeface="Calibri" panose="020F0502020204030204" pitchFamily="34" charset="0"/>
                <a:ea typeface="Cambria" panose="02040503050406030204" pitchFamily="18" charset="0"/>
                <a:cs typeface="Calibri" panose="020F0502020204030204" pitchFamily="34" charset="0"/>
              </a:rPr>
              <a:t>tổ tiên, giữa người với người, cầu mong cho nhân khang, vật thịnh, cùng những ước nguyện ấm no, hạnh phúc.</a:t>
            </a:r>
            <a:endParaRPr lang="en-SG" sz="3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34030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299</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思源黑体 CN Bold</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cp:revision>
  <dcterms:created xsi:type="dcterms:W3CDTF">2024-03-14T13:49:37Z</dcterms:created>
  <dcterms:modified xsi:type="dcterms:W3CDTF">2025-04-03T05:00:58Z</dcterms:modified>
</cp:coreProperties>
</file>