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81" r:id="rId3"/>
    <p:sldId id="277" r:id="rId4"/>
    <p:sldId id="482" r:id="rId5"/>
    <p:sldId id="483" r:id="rId6"/>
    <p:sldId id="484" r:id="rId7"/>
    <p:sldId id="485" r:id="rId8"/>
    <p:sldId id="491" r:id="rId9"/>
    <p:sldId id="493" r:id="rId10"/>
    <p:sldId id="494" r:id="rId11"/>
    <p:sldId id="495" r:id="rId12"/>
  </p:sldIdLst>
  <p:sldSz cx="12192000" cy="6858000"/>
  <p:notesSz cx="6858000" cy="9144000"/>
  <p:embeddedFontLst>
    <p:embeddedFont>
      <p:font typeface="等线" panose="02010600030101010101" pitchFamily="2" charset="-122"/>
      <p:regular r:id="rId14"/>
    </p:embeddedFont>
    <p:embeddedFont>
      <p:font typeface="字魂70号-灵悦黑体" panose="020B0604020202020204" charset="-122"/>
      <p:regular r:id="rId15"/>
    </p:embeddedFont>
    <p:embeddedFont>
      <p:font typeface="Cambria" panose="02040503050406030204" pitchFamily="18" charset="0"/>
      <p:regular r:id="rId16"/>
      <p:bold r:id="rId17"/>
      <p:italic r:id="rId18"/>
      <p:boldItalic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AB9E"/>
    <a:srgbClr val="467B9D"/>
    <a:srgbClr val="FF6600"/>
    <a:srgbClr val="2FAA14"/>
    <a:srgbClr val="42BA42"/>
    <a:srgbClr val="115722"/>
    <a:srgbClr val="FDB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94660"/>
  </p:normalViewPr>
  <p:slideViewPr>
    <p:cSldViewPr snapToGrid="0" showGuides="1">
      <p:cViewPr varScale="1">
        <p:scale>
          <a:sx n="62" d="100"/>
          <a:sy n="62" d="100"/>
        </p:scale>
        <p:origin x="78" y="96"/>
      </p:cViewPr>
      <p:guideLst>
        <p:guide orient="horz" pos="2137"/>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18B17-30D8-411F-BB01-E2F8B983A8CF}" type="datetimeFigureOut">
              <a:rPr lang="zh-CN" altLang="en-US" smtClean="0"/>
              <a:t>2025/3/27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254A8-F670-44F6-B326-7EFFCD681DF2}" type="slidenum">
              <a:rPr lang="zh-CN" altLang="en-US" smtClean="0"/>
              <a:t>‹#›</a:t>
            </a:fld>
            <a:endParaRPr lang="zh-CN" altLang="en-US"/>
          </a:p>
        </p:txBody>
      </p:sp>
    </p:spTree>
    <p:extLst>
      <p:ext uri="{BB962C8B-B14F-4D97-AF65-F5344CB8AC3E}">
        <p14:creationId xmlns:p14="http://schemas.microsoft.com/office/powerpoint/2010/main" val="154280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6055CDA-541F-4822-1C0A-E37CC1A140F3}"/>
              </a:ext>
            </a:extLst>
          </p:cNvPr>
          <p:cNvPicPr>
            <a:picLocks noChangeAspect="1"/>
          </p:cNvPicPr>
          <p:nvPr userDrawn="1"/>
        </p:nvPicPr>
        <p:blipFill>
          <a:blip r:embed="rId3">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29C60307-7E28-6806-DABC-18FD078E6E1B}"/>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35A86686-FBCE-D946-C7D5-18BD3889B83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5" name="Picture 4">
            <a:extLst>
              <a:ext uri="{FF2B5EF4-FFF2-40B4-BE49-F238E27FC236}">
                <a16:creationId xmlns:a16="http://schemas.microsoft.com/office/drawing/2014/main" id="{EB016894-5AEF-A92F-C3D0-00B1B7AD7F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6" name="TextBox 3">
            <a:extLst>
              <a:ext uri="{FF2B5EF4-FFF2-40B4-BE49-F238E27FC236}">
                <a16:creationId xmlns:a16="http://schemas.microsoft.com/office/drawing/2014/main" id="{E531C736-1877-6910-D861-ABD97EFAE480}"/>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295B878-1288-66A0-E3AB-DCB58334D640}"/>
              </a:ext>
            </a:extLst>
          </p:cNvPr>
          <p:cNvPicPr>
            <a:picLocks noChangeAspect="1"/>
          </p:cNvPicPr>
          <p:nvPr userDrawn="1"/>
        </p:nvPicPr>
        <p:blipFill>
          <a:blip r:embed="rId3"/>
          <a:stretch>
            <a:fillRect/>
          </a:stretch>
        </p:blipFill>
        <p:spPr>
          <a:xfrm>
            <a:off x="-2054611" y="2040280"/>
            <a:ext cx="2188654" cy="951058"/>
          </a:xfrm>
          <a:prstGeom prst="rect">
            <a:avLst/>
          </a:prstGeom>
        </p:spPr>
      </p:pic>
      <p:pic>
        <p:nvPicPr>
          <p:cNvPr id="9" name="Picture 8">
            <a:extLst>
              <a:ext uri="{FF2B5EF4-FFF2-40B4-BE49-F238E27FC236}">
                <a16:creationId xmlns:a16="http://schemas.microsoft.com/office/drawing/2014/main" id="{3CE07EB5-C735-49A7-EF3F-E3CE533B4B8D}"/>
              </a:ext>
            </a:extLst>
          </p:cNvPr>
          <p:cNvPicPr>
            <a:picLocks noChangeAspect="1"/>
          </p:cNvPicPr>
          <p:nvPr userDrawn="1"/>
        </p:nvPicPr>
        <p:blipFill>
          <a:blip r:embed="rId3"/>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4991160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2514446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79397333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54C509D-45DF-4201-DCDC-9DEF1B06DA9B}"/>
              </a:ext>
            </a:extLst>
          </p:cNvPr>
          <p:cNvPicPr>
            <a:picLocks noChangeAspect="1"/>
          </p:cNvPicPr>
          <p:nvPr userDrawn="1"/>
        </p:nvPicPr>
        <p:blipFill>
          <a:blip r:embed="rId3">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F3884318-2DAB-9E44-E039-E6A4EADB6F04}"/>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10" name="Picture 9">
            <a:extLst>
              <a:ext uri="{FF2B5EF4-FFF2-40B4-BE49-F238E27FC236}">
                <a16:creationId xmlns:a16="http://schemas.microsoft.com/office/drawing/2014/main" id="{5955EAA3-9E3E-DE84-0D5E-909019AAFB9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1" name="Picture 10">
            <a:extLst>
              <a:ext uri="{FF2B5EF4-FFF2-40B4-BE49-F238E27FC236}">
                <a16:creationId xmlns:a16="http://schemas.microsoft.com/office/drawing/2014/main" id="{9F4C608B-4CA0-B161-E8C3-04808DF4A40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2" name="TextBox 3">
            <a:extLst>
              <a:ext uri="{FF2B5EF4-FFF2-40B4-BE49-F238E27FC236}">
                <a16:creationId xmlns:a16="http://schemas.microsoft.com/office/drawing/2014/main" id="{88B897C6-FFA4-BE75-2601-C614969C67FC}"/>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24E344AD-669A-35B3-999B-DDBB3F639062}"/>
              </a:ext>
            </a:extLst>
          </p:cNvPr>
          <p:cNvPicPr>
            <a:picLocks noChangeAspect="1"/>
          </p:cNvPicPr>
          <p:nvPr userDrawn="1"/>
        </p:nvPicPr>
        <p:blipFill>
          <a:blip r:embed="rId3"/>
          <a:stretch>
            <a:fillRect/>
          </a:stretch>
        </p:blipFill>
        <p:spPr>
          <a:xfrm>
            <a:off x="-2054611" y="2040280"/>
            <a:ext cx="2188654" cy="951058"/>
          </a:xfrm>
          <a:prstGeom prst="rect">
            <a:avLst/>
          </a:prstGeom>
        </p:spPr>
      </p:pic>
      <p:pic>
        <p:nvPicPr>
          <p:cNvPr id="14" name="Picture 13">
            <a:extLst>
              <a:ext uri="{FF2B5EF4-FFF2-40B4-BE49-F238E27FC236}">
                <a16:creationId xmlns:a16="http://schemas.microsoft.com/office/drawing/2014/main" id="{28ECDAA7-2A66-9836-BC23-5FD5E3557474}"/>
              </a:ext>
            </a:extLst>
          </p:cNvPr>
          <p:cNvPicPr>
            <a:picLocks noChangeAspect="1"/>
          </p:cNvPicPr>
          <p:nvPr userDrawn="1"/>
        </p:nvPicPr>
        <p:blipFill>
          <a:blip r:embed="rId3"/>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66471821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807002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126217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3123980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40951085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423486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2826455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9A823D7-9F98-4745-9AB7-E61F100F41C7}"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2003102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0C1C6-F94C-EE30-7B51-726CC493D0BF}"/>
              </a:ext>
            </a:extLst>
          </p:cNvPr>
          <p:cNvPicPr>
            <a:picLocks noChangeAspect="1"/>
          </p:cNvPicPr>
          <p:nvPr userDrawn="1"/>
        </p:nvPicPr>
        <p:blipFill>
          <a:blip r:embed="rId13">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B1C41D87-7F67-11F1-387D-7475A8558172}"/>
              </a:ext>
            </a:extLst>
          </p:cNvPr>
          <p:cNvPicPr>
            <a:picLocks noChangeAspect="1"/>
          </p:cNvPicPr>
          <p:nvPr userDrawn="1"/>
        </p:nvPicPr>
        <p:blipFill>
          <a:blip r:embed="rId13">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BF26276A-2EF7-FE5C-671C-7444AA99FAC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8D6A875A-B56A-4E10-8768-BCD54AEF59C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9BD852F5-437A-0A69-EC12-6FFFC5F862E9}"/>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F6EDA36-E7EF-F4DD-1353-9694493B3743}"/>
              </a:ext>
            </a:extLst>
          </p:cNvPr>
          <p:cNvPicPr>
            <a:picLocks noChangeAspect="1"/>
          </p:cNvPicPr>
          <p:nvPr userDrawn="1"/>
        </p:nvPicPr>
        <p:blipFill>
          <a:blip r:embed="rId13"/>
          <a:stretch>
            <a:fillRect/>
          </a:stretch>
        </p:blipFill>
        <p:spPr>
          <a:xfrm>
            <a:off x="-2054611" y="2040280"/>
            <a:ext cx="2188654" cy="951058"/>
          </a:xfrm>
          <a:prstGeom prst="rect">
            <a:avLst/>
          </a:prstGeom>
        </p:spPr>
      </p:pic>
      <p:pic>
        <p:nvPicPr>
          <p:cNvPr id="13" name="Picture 12">
            <a:extLst>
              <a:ext uri="{FF2B5EF4-FFF2-40B4-BE49-F238E27FC236}">
                <a16:creationId xmlns:a16="http://schemas.microsoft.com/office/drawing/2014/main" id="{F55AA68A-5E03-40DB-792F-7F794581DF72}"/>
              </a:ext>
            </a:extLst>
          </p:cNvPr>
          <p:cNvPicPr>
            <a:picLocks noChangeAspect="1"/>
          </p:cNvPicPr>
          <p:nvPr userDrawn="1"/>
        </p:nvPicPr>
        <p:blipFill>
          <a:blip r:embed="rId13"/>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128221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hyperlink" Target="https://www.facebook.com/groups/629898828017053" TargetMode="External"/><Relationship Id="rId4" Type="http://schemas.openxmlformats.org/officeDocument/2006/relationships/image" Target="../media/image7.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A cartoon of a landscape with green hills and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16" name="Freeform: Shape 15">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group of people in boats with food on them&#10;&#10;Description automatically generated">
            <a:extLst>
              <a:ext uri="{FF2B5EF4-FFF2-40B4-BE49-F238E27FC236}">
                <a16:creationId xmlns:a16="http://schemas.microsoft.com/office/drawing/2014/main" id="{2221CAF5-A602-35B2-A962-7D07AD14B8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386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0" name="Picture 9">
            <a:extLst>
              <a:ext uri="{FF2B5EF4-FFF2-40B4-BE49-F238E27FC236}">
                <a16:creationId xmlns:a16="http://schemas.microsoft.com/office/drawing/2014/main" id="{7CBC9FEC-64AD-FC56-B12E-63D2F5037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98" y="-1"/>
            <a:ext cx="1361866" cy="1361866"/>
          </a:xfrm>
          <a:prstGeom prst="rect">
            <a:avLst/>
          </a:prstGeom>
        </p:spPr>
      </p:pic>
      <p:pic>
        <p:nvPicPr>
          <p:cNvPr id="11" name="Picture 10">
            <a:extLst>
              <a:ext uri="{FF2B5EF4-FFF2-40B4-BE49-F238E27FC236}">
                <a16:creationId xmlns:a16="http://schemas.microsoft.com/office/drawing/2014/main" id="{0614DF0B-C85B-D536-94DB-9BEC092B44E0}"/>
              </a:ext>
            </a:extLst>
          </p:cNvPr>
          <p:cNvPicPr>
            <a:picLocks noChangeAspect="1"/>
          </p:cNvPicPr>
          <p:nvPr/>
        </p:nvPicPr>
        <p:blipFill>
          <a:blip r:embed="rId5"/>
          <a:stretch>
            <a:fillRect/>
          </a:stretch>
        </p:blipFill>
        <p:spPr>
          <a:xfrm>
            <a:off x="2160369" y="283509"/>
            <a:ext cx="4858933" cy="1225402"/>
          </a:xfrm>
          <a:prstGeom prst="rect">
            <a:avLst/>
          </a:prstGeom>
        </p:spPr>
      </p:pic>
      <p:pic>
        <p:nvPicPr>
          <p:cNvPr id="22" name="Picture 21">
            <a:extLst>
              <a:ext uri="{FF2B5EF4-FFF2-40B4-BE49-F238E27FC236}">
                <a16:creationId xmlns:a16="http://schemas.microsoft.com/office/drawing/2014/main" id="{D7BDA03F-D443-8EA7-0E44-DAC0D072BE51}"/>
              </a:ext>
            </a:extLst>
          </p:cNvPr>
          <p:cNvPicPr>
            <a:picLocks noChangeAspect="1"/>
          </p:cNvPicPr>
          <p:nvPr/>
        </p:nvPicPr>
        <p:blipFill>
          <a:blip r:embed="rId6"/>
          <a:stretch>
            <a:fillRect/>
          </a:stretch>
        </p:blipFill>
        <p:spPr>
          <a:xfrm>
            <a:off x="20173" y="1205297"/>
            <a:ext cx="9424997" cy="4896529"/>
          </a:xfrm>
          <a:prstGeom prst="rect">
            <a:avLst/>
          </a:prstGeom>
        </p:spPr>
      </p:pic>
      <p:pic>
        <p:nvPicPr>
          <p:cNvPr id="23" name="Picture 22">
            <a:extLst>
              <a:ext uri="{FF2B5EF4-FFF2-40B4-BE49-F238E27FC236}">
                <a16:creationId xmlns:a16="http://schemas.microsoft.com/office/drawing/2014/main" id="{E7A0B566-D005-A82D-9A18-AF211814716A}"/>
              </a:ext>
            </a:extLst>
          </p:cNvPr>
          <p:cNvPicPr>
            <a:picLocks noChangeAspect="1"/>
          </p:cNvPicPr>
          <p:nvPr/>
        </p:nvPicPr>
        <p:blipFill>
          <a:blip r:embed="rId7">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24" name="Picture 23">
            <a:extLst>
              <a:ext uri="{FF2B5EF4-FFF2-40B4-BE49-F238E27FC236}">
                <a16:creationId xmlns:a16="http://schemas.microsoft.com/office/drawing/2014/main" id="{013ABE19-C32E-288A-FE01-28F247ADDE68}"/>
              </a:ext>
            </a:extLst>
          </p:cNvPr>
          <p:cNvPicPr>
            <a:picLocks noChangeAspect="1"/>
          </p:cNvPicPr>
          <p:nvPr/>
        </p:nvPicPr>
        <p:blipFill>
          <a:blip r:embed="rId7">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25" name="Picture 24">
            <a:extLst>
              <a:ext uri="{FF2B5EF4-FFF2-40B4-BE49-F238E27FC236}">
                <a16:creationId xmlns:a16="http://schemas.microsoft.com/office/drawing/2014/main" id="{EA4FAD7D-028C-3FC9-88A7-102E1B60E8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26" name="Picture 25">
            <a:extLst>
              <a:ext uri="{FF2B5EF4-FFF2-40B4-BE49-F238E27FC236}">
                <a16:creationId xmlns:a16="http://schemas.microsoft.com/office/drawing/2014/main" id="{F5FF3269-6851-E7BE-BDA3-98600AF885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27" name="TextBox 3">
            <a:extLst>
              <a:ext uri="{FF2B5EF4-FFF2-40B4-BE49-F238E27FC236}">
                <a16:creationId xmlns:a16="http://schemas.microsoft.com/office/drawing/2014/main" id="{87468E51-C35D-8D83-15E1-68351FDAD2E6}"/>
              </a:ext>
            </a:extLst>
          </p:cNvPr>
          <p:cNvSpPr txBox="1"/>
          <p:nvPr/>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8" name="Picture 27">
            <a:extLst>
              <a:ext uri="{FF2B5EF4-FFF2-40B4-BE49-F238E27FC236}">
                <a16:creationId xmlns:a16="http://schemas.microsoft.com/office/drawing/2014/main" id="{4F140C16-354F-1A60-F018-17827E688640}"/>
              </a:ext>
            </a:extLst>
          </p:cNvPr>
          <p:cNvPicPr>
            <a:picLocks noChangeAspect="1"/>
          </p:cNvPicPr>
          <p:nvPr/>
        </p:nvPicPr>
        <p:blipFill>
          <a:blip r:embed="rId7"/>
          <a:stretch>
            <a:fillRect/>
          </a:stretch>
        </p:blipFill>
        <p:spPr>
          <a:xfrm>
            <a:off x="-2054611" y="2040280"/>
            <a:ext cx="2188654" cy="951058"/>
          </a:xfrm>
          <a:prstGeom prst="rect">
            <a:avLst/>
          </a:prstGeom>
        </p:spPr>
      </p:pic>
      <p:pic>
        <p:nvPicPr>
          <p:cNvPr id="29" name="Picture 28">
            <a:extLst>
              <a:ext uri="{FF2B5EF4-FFF2-40B4-BE49-F238E27FC236}">
                <a16:creationId xmlns:a16="http://schemas.microsoft.com/office/drawing/2014/main" id="{FB3E649D-43A2-7CCA-F6EC-AD62456841BF}"/>
              </a:ext>
            </a:extLst>
          </p:cNvPr>
          <p:cNvPicPr>
            <a:picLocks noChangeAspect="1"/>
          </p:cNvPicPr>
          <p:nvPr/>
        </p:nvPicPr>
        <p:blipFill>
          <a:blip r:embed="rId7"/>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3549767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00481A-5F56-D36C-B792-AF5925AE0FC4}"/>
              </a:ext>
            </a:extLst>
          </p:cNvPr>
          <p:cNvPicPr>
            <a:picLocks noChangeAspect="1"/>
          </p:cNvPicPr>
          <p:nvPr/>
        </p:nvPicPr>
        <p:blipFill>
          <a:blip r:embed="rId2"/>
          <a:stretch>
            <a:fillRect/>
          </a:stretch>
        </p:blipFill>
        <p:spPr>
          <a:xfrm>
            <a:off x="6692631" y="2215527"/>
            <a:ext cx="4521254" cy="3247661"/>
          </a:xfrm>
          <a:prstGeom prst="rect">
            <a:avLst/>
          </a:prstGeom>
        </p:spPr>
      </p:pic>
      <p:pic>
        <p:nvPicPr>
          <p:cNvPr id="4" name="Picture 3">
            <a:extLst>
              <a:ext uri="{FF2B5EF4-FFF2-40B4-BE49-F238E27FC236}">
                <a16:creationId xmlns:a16="http://schemas.microsoft.com/office/drawing/2014/main" id="{E1AB1C53-B178-AAA2-5A1E-C277ED5E9B50}"/>
              </a:ext>
            </a:extLst>
          </p:cNvPr>
          <p:cNvPicPr>
            <a:picLocks noChangeAspect="1"/>
          </p:cNvPicPr>
          <p:nvPr/>
        </p:nvPicPr>
        <p:blipFill>
          <a:blip r:embed="rId3"/>
          <a:stretch>
            <a:fillRect/>
          </a:stretch>
        </p:blipFill>
        <p:spPr>
          <a:xfrm>
            <a:off x="6692631" y="724236"/>
            <a:ext cx="4706520" cy="1286367"/>
          </a:xfrm>
          <a:prstGeom prst="rect">
            <a:avLst/>
          </a:prstGeom>
        </p:spPr>
      </p:pic>
      <p:sp>
        <p:nvSpPr>
          <p:cNvPr id="6" name="TextBox 5">
            <a:extLst>
              <a:ext uri="{FF2B5EF4-FFF2-40B4-BE49-F238E27FC236}">
                <a16:creationId xmlns:a16="http://schemas.microsoft.com/office/drawing/2014/main" id="{02AE4B1D-8E82-0CCA-1DE9-8F0F46D3F4A8}"/>
              </a:ext>
            </a:extLst>
          </p:cNvPr>
          <p:cNvSpPr txBox="1"/>
          <p:nvPr/>
        </p:nvSpPr>
        <p:spPr>
          <a:xfrm>
            <a:off x="539887" y="1367420"/>
            <a:ext cx="6011692" cy="5078313"/>
          </a:xfrm>
          <a:prstGeom prst="rect">
            <a:avLst/>
          </a:prstGeom>
          <a:noFill/>
        </p:spPr>
        <p:txBody>
          <a:bodyPr wrap="square" rtlCol="0">
            <a:spAutoFit/>
          </a:bodyPr>
          <a:lstStyle/>
          <a:p>
            <a:pPr lvl="0" algn="just"/>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pt-BR" sz="3600" dirty="0">
                <a:latin typeface="Cambria" panose="02040503050406030204" pitchFamily="18" charset="0"/>
                <a:ea typeface="Cambria" panose="02040503050406030204" pitchFamily="18" charset="0"/>
              </a:rPr>
              <a:t>Ghe, xuồng được người dân Nam Bộ sử dụng trong cuộc sống hàng ngày để thích ứng cới điều kiện tự nhiên dày đặc sông ngòi, kênh rạch, người dân Nam Bộ sử dụng phương tiện này để di chuyển, vận chuyển hàng hóa là chủ yếu.</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5521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A cartoon of a landscape with green hills and flowers&#10;&#10;Description automatically generated">
            <a:extLst>
              <a:ext uri="{FF2B5EF4-FFF2-40B4-BE49-F238E27FC236}">
                <a16:creationId xmlns:a16="http://schemas.microsoft.com/office/drawing/2014/main" id="{A5887191-5546-8C23-2683-305068B978E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5" name="图片 7">
            <a:extLst>
              <a:ext uri="{FF2B5EF4-FFF2-40B4-BE49-F238E27FC236}">
                <a16:creationId xmlns:a16="http://schemas.microsoft.com/office/drawing/2014/main" id="{20181BA1-380D-D51E-F9F8-D5F6E1BF3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074" y="987928"/>
            <a:ext cx="4665775" cy="6065509"/>
          </a:xfrm>
          <a:prstGeom prst="rect">
            <a:avLst/>
          </a:prstGeom>
        </p:spPr>
      </p:pic>
      <p:sp>
        <p:nvSpPr>
          <p:cNvPr id="6" name="Rounded Rectangular Callout 2">
            <a:extLst>
              <a:ext uri="{FF2B5EF4-FFF2-40B4-BE49-F238E27FC236}">
                <a16:creationId xmlns:a16="http://schemas.microsoft.com/office/drawing/2014/main" id="{A12B2BDC-413B-5EC0-AAB5-6A3AC3AA0491}"/>
              </a:ext>
            </a:extLst>
          </p:cNvPr>
          <p:cNvSpPr/>
          <p:nvPr/>
        </p:nvSpPr>
        <p:spPr>
          <a:xfrm>
            <a:off x="3073941" y="343628"/>
            <a:ext cx="8657618" cy="4160278"/>
          </a:xfrm>
          <a:prstGeom prst="wedgeRoundRectCallout">
            <a:avLst>
              <a:gd name="adj1" fmla="val -52891"/>
              <a:gd name="adj2" fmla="val 654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200" dirty="0">
                <a:solidFill>
                  <a:schemeClr val="accent5">
                    <a:lumMod val="75000"/>
                  </a:schemeClr>
                </a:solidFill>
                <a:latin typeface="Cambria" panose="02040503050406030204" pitchFamily="18" charset="0"/>
                <a:ea typeface="Cambria" panose="02040503050406030204" pitchFamily="18" charset="0"/>
              </a:rPr>
              <a:t>Do điều kiện tự nhiên nhiều sông nước, khí hậu nóng,...nên người dân Nam Bộ phải tìm cách thích ứng trong mọi hoạt động từ nhà ở, đi lại,...và các sinh hoạt.  Từ đó, dẫn đến tính cách của người Nam Bộ cũng có nét khác biệt so với người ở vùng khác (phóng khoáng, yêu ca hát, tính cộng đồng cao,...)</a:t>
            </a:r>
            <a:endParaRPr lang="en-US" sz="3200"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16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920349-DD1F-1B28-1DE9-6310FC9BDE4B}"/>
              </a:ext>
            </a:extLst>
          </p:cNvPr>
          <p:cNvPicPr>
            <a:picLocks noChangeAspect="1"/>
          </p:cNvPicPr>
          <p:nvPr/>
        </p:nvPicPr>
        <p:blipFill>
          <a:blip r:embed="rId2"/>
          <a:stretch>
            <a:fillRect/>
          </a:stretch>
        </p:blipFill>
        <p:spPr>
          <a:xfrm>
            <a:off x="6096000" y="2487562"/>
            <a:ext cx="5393761" cy="367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utoShape 2" descr="Chợ nổi Cái Răng - điểm du lịch nổi tiếng vùng sông nước Nam Bộ">
            <a:extLst>
              <a:ext uri="{FF2B5EF4-FFF2-40B4-BE49-F238E27FC236}">
                <a16:creationId xmlns:a16="http://schemas.microsoft.com/office/drawing/2014/main" id="{F8A7D38F-2462-63E6-1BAF-20815C1376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a:extLst>
              <a:ext uri="{FF2B5EF4-FFF2-40B4-BE49-F238E27FC236}">
                <a16:creationId xmlns:a16="http://schemas.microsoft.com/office/drawing/2014/main" id="{046DF39D-D692-EBAD-444D-2C0A53AE7378}"/>
              </a:ext>
            </a:extLst>
          </p:cNvPr>
          <p:cNvPicPr>
            <a:picLocks noChangeAspect="1"/>
          </p:cNvPicPr>
          <p:nvPr/>
        </p:nvPicPr>
        <p:blipFill>
          <a:blip r:embed="rId3"/>
          <a:stretch>
            <a:fillRect/>
          </a:stretch>
        </p:blipFill>
        <p:spPr>
          <a:xfrm>
            <a:off x="806245" y="2568820"/>
            <a:ext cx="4899333" cy="367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8AF162F1-10AA-0736-2BA9-C8020E135A0F}"/>
              </a:ext>
            </a:extLst>
          </p:cNvPr>
          <p:cNvGrpSpPr/>
          <p:nvPr/>
        </p:nvGrpSpPr>
        <p:grpSpPr>
          <a:xfrm>
            <a:off x="369005" y="434465"/>
            <a:ext cx="11149190" cy="1631744"/>
            <a:chOff x="108744" y="445207"/>
            <a:chExt cx="11149190" cy="1631744"/>
          </a:xfrm>
        </p:grpSpPr>
        <p:sp>
          <p:nvSpPr>
            <p:cNvPr id="10" name="圆角矩形 9"/>
            <p:cNvSpPr/>
            <p:nvPr/>
          </p:nvSpPr>
          <p:spPr>
            <a:xfrm>
              <a:off x="481495" y="445207"/>
              <a:ext cx="10776439" cy="1631744"/>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4" y="478825"/>
              <a:ext cx="1084997" cy="765313"/>
            </a:xfrm>
            <a:prstGeom prst="rect">
              <a:avLst/>
            </a:prstGeom>
          </p:spPr>
        </p:pic>
        <p:sp>
          <p:nvSpPr>
            <p:cNvPr id="4" name="TextBox 3">
              <a:extLst>
                <a:ext uri="{FF2B5EF4-FFF2-40B4-BE49-F238E27FC236}">
                  <a16:creationId xmlns:a16="http://schemas.microsoft.com/office/drawing/2014/main" id="{F57F7474-E1D7-CEE1-762C-E3F3C364DE6D}"/>
                </a:ext>
              </a:extLst>
            </p:cNvPr>
            <p:cNvSpPr txBox="1"/>
            <p:nvPr/>
          </p:nvSpPr>
          <p:spPr>
            <a:xfrm>
              <a:off x="934066" y="537804"/>
              <a:ext cx="10009239" cy="1446550"/>
            </a:xfrm>
            <a:prstGeom prst="rect">
              <a:avLst/>
            </a:prstGeom>
            <a:noFill/>
          </p:spPr>
          <p:txBody>
            <a:bodyPr wrap="square">
              <a:spAutoFit/>
            </a:bodyPr>
            <a:lstStyle/>
            <a:p>
              <a:pPr algn="ctr"/>
              <a:r>
                <a:rPr lang="vi-VN" sz="4400" b="1" i="0" dirty="0">
                  <a:solidFill>
                    <a:schemeClr val="accent2">
                      <a:lumMod val="50000"/>
                    </a:schemeClr>
                  </a:solidFill>
                  <a:effectLst/>
                  <a:latin typeface="Cambria" panose="02040503050406030204" pitchFamily="18" charset="0"/>
                  <a:ea typeface="Cambria" panose="02040503050406030204" pitchFamily="18" charset="0"/>
                </a:rPr>
                <a:t>1. Một số nét văn hóa tiêu biểu của đồng bào Nam Bộ.</a:t>
              </a:r>
              <a:endParaRPr lang="en-US" sz="44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1546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15E5AA-3575-4183-1A2B-2BE6039F47C5}"/>
              </a:ext>
            </a:extLst>
          </p:cNvPr>
          <p:cNvGrpSpPr/>
          <p:nvPr/>
        </p:nvGrpSpPr>
        <p:grpSpPr>
          <a:xfrm>
            <a:off x="650753" y="672053"/>
            <a:ext cx="10931856" cy="1391878"/>
            <a:chOff x="891092" y="916590"/>
            <a:chExt cx="10531413" cy="2390270"/>
          </a:xfrm>
        </p:grpSpPr>
        <p:sp>
          <p:nvSpPr>
            <p:cNvPr id="12" name="Rounded Rectangle 2">
              <a:extLst>
                <a:ext uri="{FF2B5EF4-FFF2-40B4-BE49-F238E27FC236}">
                  <a16:creationId xmlns:a16="http://schemas.microsoft.com/office/drawing/2014/main" id="{0B5F695D-9041-8EBF-65E8-C9C7DA6251A4}"/>
                </a:ext>
              </a:extLst>
            </p:cNvPr>
            <p:cNvSpPr/>
            <p:nvPr/>
          </p:nvSpPr>
          <p:spPr>
            <a:xfrm>
              <a:off x="891092" y="916590"/>
              <a:ext cx="10531413" cy="2390270"/>
            </a:xfrm>
            <a:prstGeom prst="roundRect">
              <a:avLst/>
            </a:prstGeom>
            <a:solidFill>
              <a:srgbClr val="6DAB9E"/>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67B9D"/>
                </a:solidFill>
              </a:endParaRPr>
            </a:p>
          </p:txBody>
        </p:sp>
        <p:sp>
          <p:nvSpPr>
            <p:cNvPr id="13" name="Rectangle 12">
              <a:extLst>
                <a:ext uri="{FF2B5EF4-FFF2-40B4-BE49-F238E27FC236}">
                  <a16:creationId xmlns:a16="http://schemas.microsoft.com/office/drawing/2014/main" id="{E52FDFB3-1DDF-E561-C008-72BA3093BE53}"/>
                </a:ext>
              </a:extLst>
            </p:cNvPr>
            <p:cNvSpPr/>
            <p:nvPr/>
          </p:nvSpPr>
          <p:spPr>
            <a:xfrm>
              <a:off x="1023460" y="1013755"/>
              <a:ext cx="10280140" cy="2272740"/>
            </a:xfrm>
            <a:prstGeom prst="rect">
              <a:avLst/>
            </a:prstGeom>
          </p:spPr>
          <p:txBody>
            <a:bodyPr wrap="square">
              <a:spAutoFit/>
            </a:bodyPr>
            <a:lstStyle/>
            <a:p>
              <a:pPr algn="ctr" defTabSz="609585">
                <a:spcBef>
                  <a:spcPct val="50000"/>
                </a:spcBef>
              </a:pP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1.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Đọc</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thông</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tin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và</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quan</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sát</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vi-VN" sz="4000" b="1" dirty="0">
                  <a:solidFill>
                    <a:sysClr val="windowText" lastClr="000000"/>
                  </a:solidFill>
                  <a:latin typeface="Cambria" panose="02040503050406030204" pitchFamily="18" charset="0"/>
                  <a:ea typeface="Cambria" panose="02040503050406030204" pitchFamily="18" charset="0"/>
                  <a:cs typeface="Times New Roman" pitchFamily="18" charset="0"/>
                </a:rPr>
                <a:t>từ các hình 1 đến 4</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em</a:t>
              </a:r>
              <a:r>
                <a:rPr lang="en-US" sz="4000" b="1" dirty="0">
                  <a:solidFill>
                    <a:sysClr val="windowText" lastClr="000000"/>
                  </a:solidFill>
                  <a:latin typeface="Cambria" panose="02040503050406030204" pitchFamily="18" charset="0"/>
                  <a:ea typeface="Cambria" panose="02040503050406030204" pitchFamily="18" charset="0"/>
                  <a:cs typeface="Times New Roman" pitchFamily="18" charset="0"/>
                </a:rPr>
                <a:t> </a:t>
              </a:r>
              <a:r>
                <a:rPr lang="en-US" sz="4000" b="1" dirty="0" err="1">
                  <a:solidFill>
                    <a:sysClr val="windowText" lastClr="000000"/>
                  </a:solidFill>
                  <a:latin typeface="Cambria" panose="02040503050406030204" pitchFamily="18" charset="0"/>
                  <a:ea typeface="Cambria" panose="02040503050406030204" pitchFamily="18" charset="0"/>
                  <a:cs typeface="Times New Roman" pitchFamily="18" charset="0"/>
                </a:rPr>
                <a:t>hãy</a:t>
              </a:r>
              <a:r>
                <a:rPr lang="vi-VN" sz="4000" b="1" dirty="0">
                  <a:solidFill>
                    <a:sysClr val="windowText" lastClr="000000"/>
                  </a:solidFill>
                  <a:latin typeface="Cambria" panose="02040503050406030204" pitchFamily="18" charset="0"/>
                  <a:ea typeface="Cambria" panose="02040503050406030204" pitchFamily="18" charset="0"/>
                  <a:cs typeface="Times New Roman" pitchFamily="18" charset="0"/>
                </a:rPr>
                <a:t>:</a:t>
              </a:r>
              <a:endParaRPr lang="en-US" sz="4000" b="1" i="1" dirty="0">
                <a:solidFill>
                  <a:sysClr val="windowText" lastClr="000000"/>
                </a:solidFill>
                <a:latin typeface="Cambria" panose="02040503050406030204" pitchFamily="18" charset="0"/>
                <a:ea typeface="Cambria" panose="02040503050406030204" pitchFamily="18" charset="0"/>
                <a:cs typeface="Times New Roman" pitchFamily="18" charset="0"/>
              </a:endParaRPr>
            </a:p>
          </p:txBody>
        </p:sp>
      </p:grpSp>
      <p:sp>
        <p:nvSpPr>
          <p:cNvPr id="14" name="TextBox 13">
            <a:extLst>
              <a:ext uri="{FF2B5EF4-FFF2-40B4-BE49-F238E27FC236}">
                <a16:creationId xmlns:a16="http://schemas.microsoft.com/office/drawing/2014/main" id="{FED707E7-BE71-2897-B99F-DD3ED8BA5DE2}"/>
              </a:ext>
            </a:extLst>
          </p:cNvPr>
          <p:cNvSpPr txBox="1"/>
          <p:nvPr/>
        </p:nvSpPr>
        <p:spPr>
          <a:xfrm>
            <a:off x="650753" y="2397948"/>
            <a:ext cx="10931855" cy="2062103"/>
          </a:xfrm>
          <a:prstGeom prst="rect">
            <a:avLst/>
          </a:prstGeom>
          <a:noFill/>
        </p:spPr>
        <p:txBody>
          <a:bodyPr wrap="square" rtlCol="0">
            <a:spAutoFit/>
          </a:bodyPr>
          <a:lstStyle/>
          <a:p>
            <a:pPr algn="just"/>
            <a:r>
              <a:rPr lang="vi-VN" sz="3200" b="1" i="0" dirty="0">
                <a:solidFill>
                  <a:srgbClr val="467B9D"/>
                </a:solidFill>
                <a:effectLst/>
                <a:latin typeface="Cambria" panose="02040503050406030204" pitchFamily="18" charset="0"/>
                <a:ea typeface="Cambria" panose="02040503050406030204" pitchFamily="18" charset="0"/>
              </a:rPr>
              <a:t>- Chỉ ra một số nét nổi bật về văn hóa của người dân Nam Bộ.</a:t>
            </a:r>
          </a:p>
          <a:p>
            <a:pPr algn="just"/>
            <a:r>
              <a:rPr lang="vi-VN" sz="3200" b="1" i="0" dirty="0">
                <a:solidFill>
                  <a:srgbClr val="467B9D"/>
                </a:solidFill>
                <a:effectLst/>
                <a:latin typeface="Cambria" panose="02040503050406030204" pitchFamily="18" charset="0"/>
                <a:ea typeface="Cambria" panose="02040503050406030204" pitchFamily="18" charset="0"/>
              </a:rPr>
              <a:t>- Cho biết sự chung sống hài hoà với thiên nhiên của người dân Nam Bộ được thể hiện ở chi tiết nào?</a:t>
            </a:r>
          </a:p>
        </p:txBody>
      </p:sp>
    </p:spTree>
    <p:extLst>
      <p:ext uri="{BB962C8B-B14F-4D97-AF65-F5344CB8AC3E}">
        <p14:creationId xmlns:p14="http://schemas.microsoft.com/office/powerpoint/2010/main" val="142623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79BDC-8C05-7D8D-7909-C88325A7056E}"/>
              </a:ext>
            </a:extLst>
          </p:cNvPr>
          <p:cNvPicPr>
            <a:picLocks noChangeAspect="1"/>
          </p:cNvPicPr>
          <p:nvPr/>
        </p:nvPicPr>
        <p:blipFill>
          <a:blip r:embed="rId2"/>
          <a:stretch>
            <a:fillRect/>
          </a:stretch>
        </p:blipFill>
        <p:spPr>
          <a:xfrm>
            <a:off x="6780179" y="482389"/>
            <a:ext cx="4608005" cy="3477905"/>
          </a:xfrm>
          <a:prstGeom prst="rect">
            <a:avLst/>
          </a:prstGeom>
        </p:spPr>
      </p:pic>
      <p:sp>
        <p:nvSpPr>
          <p:cNvPr id="2" name="TextBox 1">
            <a:extLst>
              <a:ext uri="{FF2B5EF4-FFF2-40B4-BE49-F238E27FC236}">
                <a16:creationId xmlns:a16="http://schemas.microsoft.com/office/drawing/2014/main" id="{93343008-3E35-9362-61BD-2F9038FA4619}"/>
              </a:ext>
            </a:extLst>
          </p:cNvPr>
          <p:cNvSpPr txBox="1"/>
          <p:nvPr/>
        </p:nvSpPr>
        <p:spPr>
          <a:xfrm>
            <a:off x="554471" y="978283"/>
            <a:ext cx="6061332" cy="2246769"/>
          </a:xfrm>
          <a:prstGeom prst="rect">
            <a:avLst/>
          </a:prstGeom>
          <a:noFill/>
        </p:spPr>
        <p:txBody>
          <a:bodyPr wrap="square" rtlCol="0">
            <a:spAutoFit/>
          </a:bodyPr>
          <a:lstStyle/>
          <a:p>
            <a:pPr algn="just"/>
            <a:r>
              <a:rPr lang="vi-VN" sz="2800" b="1" dirty="0">
                <a:solidFill>
                  <a:schemeClr val="accent4">
                    <a:lumMod val="50000"/>
                  </a:schemeClr>
                </a:solidFill>
                <a:latin typeface="Cambria" panose="02040503050406030204" pitchFamily="18" charset="0"/>
                <a:ea typeface="Cambria" panose="02040503050406030204" pitchFamily="18" charset="0"/>
              </a:rPr>
              <a:t>    Nhà ở truyền thống của người dân Nam Bộ có nhiều loại khác nhau. Ở vùng sông nước, phổ biến là kiểu nhà sàn, nhà nổi. Tại các miệt vườn, chủ yếu là nhà lợp bằng lá.</a:t>
            </a:r>
          </a:p>
        </p:txBody>
      </p:sp>
      <p:pic>
        <p:nvPicPr>
          <p:cNvPr id="4" name="Picture 3">
            <a:extLst>
              <a:ext uri="{FF2B5EF4-FFF2-40B4-BE49-F238E27FC236}">
                <a16:creationId xmlns:a16="http://schemas.microsoft.com/office/drawing/2014/main" id="{55E1F776-7FC0-0B0E-BA07-5B5E03DC5410}"/>
              </a:ext>
            </a:extLst>
          </p:cNvPr>
          <p:cNvPicPr>
            <a:picLocks noChangeAspect="1"/>
          </p:cNvPicPr>
          <p:nvPr/>
        </p:nvPicPr>
        <p:blipFill rotWithShape="1">
          <a:blip r:embed="rId3"/>
          <a:srcRect l="3916"/>
          <a:stretch/>
        </p:blipFill>
        <p:spPr>
          <a:xfrm>
            <a:off x="554471" y="3268443"/>
            <a:ext cx="5502106" cy="3025401"/>
          </a:xfrm>
          <a:prstGeom prst="rect">
            <a:avLst/>
          </a:prstGeom>
        </p:spPr>
      </p:pic>
      <p:sp>
        <p:nvSpPr>
          <p:cNvPr id="6" name="TextBox 5">
            <a:extLst>
              <a:ext uri="{FF2B5EF4-FFF2-40B4-BE49-F238E27FC236}">
                <a16:creationId xmlns:a16="http://schemas.microsoft.com/office/drawing/2014/main" id="{48D5568E-71A3-67ED-3C0A-74DF4E6E97B2}"/>
              </a:ext>
            </a:extLst>
          </p:cNvPr>
          <p:cNvSpPr txBox="1"/>
          <p:nvPr/>
        </p:nvSpPr>
        <p:spPr>
          <a:xfrm>
            <a:off x="6135425" y="4047075"/>
            <a:ext cx="5456196" cy="2246769"/>
          </a:xfrm>
          <a:prstGeom prst="rect">
            <a:avLst/>
          </a:prstGeom>
          <a:noFill/>
        </p:spPr>
        <p:txBody>
          <a:bodyPr wrap="square" rtlCol="0">
            <a:spAutoFit/>
          </a:bodyPr>
          <a:lstStyle/>
          <a:p>
            <a:pPr algn="just"/>
            <a:r>
              <a:rPr lang="vi-VN" sz="2800" b="1" dirty="0">
                <a:solidFill>
                  <a:schemeClr val="accent5">
                    <a:lumMod val="75000"/>
                  </a:schemeClr>
                </a:solidFill>
                <a:latin typeface="Cambria" panose="02040503050406030204" pitchFamily="18" charset="0"/>
                <a:ea typeface="Cambria" panose="02040503050406030204" pitchFamily="18" charset="0"/>
              </a:rPr>
              <a:t>    Ngày nay, nhà ở của người dân Nam Bộ được xây dựng kiên cố, hiện đại hơn. Ở một số nơi, những ngôi nhà cổ vẫn còn được lưu giữ.</a:t>
            </a:r>
          </a:p>
        </p:txBody>
      </p:sp>
      <p:pic>
        <p:nvPicPr>
          <p:cNvPr id="10" name="Picture 9">
            <a:extLst>
              <a:ext uri="{FF2B5EF4-FFF2-40B4-BE49-F238E27FC236}">
                <a16:creationId xmlns:a16="http://schemas.microsoft.com/office/drawing/2014/main" id="{D0DE7F34-69C2-49CD-4461-BF4E59B9DBED}"/>
              </a:ext>
            </a:extLst>
          </p:cNvPr>
          <p:cNvPicPr>
            <a:picLocks noChangeAspect="1"/>
          </p:cNvPicPr>
          <p:nvPr/>
        </p:nvPicPr>
        <p:blipFill>
          <a:blip r:embed="rId4"/>
          <a:stretch>
            <a:fillRect/>
          </a:stretch>
        </p:blipFill>
        <p:spPr>
          <a:xfrm>
            <a:off x="1807369" y="0"/>
            <a:ext cx="2176461" cy="1457070"/>
          </a:xfrm>
          <a:prstGeom prst="rect">
            <a:avLst/>
          </a:prstGeom>
        </p:spPr>
      </p:pic>
    </p:spTree>
    <p:extLst>
      <p:ext uri="{BB962C8B-B14F-4D97-AF65-F5344CB8AC3E}">
        <p14:creationId xmlns:p14="http://schemas.microsoft.com/office/powerpoint/2010/main" val="1029482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DF2A8D-B503-4716-A168-11CB8FDF9275}"/>
              </a:ext>
            </a:extLst>
          </p:cNvPr>
          <p:cNvPicPr>
            <a:picLocks noChangeAspect="1"/>
          </p:cNvPicPr>
          <p:nvPr/>
        </p:nvPicPr>
        <p:blipFill>
          <a:blip r:embed="rId2"/>
          <a:stretch>
            <a:fillRect/>
          </a:stretch>
        </p:blipFill>
        <p:spPr>
          <a:xfrm>
            <a:off x="716719" y="2675953"/>
            <a:ext cx="4798864" cy="3596311"/>
          </a:xfrm>
          <a:prstGeom prst="rect">
            <a:avLst/>
          </a:prstGeom>
        </p:spPr>
      </p:pic>
      <p:sp>
        <p:nvSpPr>
          <p:cNvPr id="2" name="TextBox 1">
            <a:extLst>
              <a:ext uri="{FF2B5EF4-FFF2-40B4-BE49-F238E27FC236}">
                <a16:creationId xmlns:a16="http://schemas.microsoft.com/office/drawing/2014/main" id="{52A1A620-0739-317C-B101-6A3EC4313181}"/>
              </a:ext>
            </a:extLst>
          </p:cNvPr>
          <p:cNvSpPr txBox="1"/>
          <p:nvPr/>
        </p:nvSpPr>
        <p:spPr>
          <a:xfrm>
            <a:off x="5632315" y="710120"/>
            <a:ext cx="5943599" cy="5693866"/>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 Hoạt động mua bán, trao đổi hàng hóa của người dân Nam Bộ một phần diễn ra tại chợ nổi trên sông.</a:t>
            </a:r>
          </a:p>
          <a:p>
            <a:pPr algn="just"/>
            <a:r>
              <a:rPr lang="vi-VN" sz="2800" b="1" dirty="0">
                <a:solidFill>
                  <a:srgbClr val="000000"/>
                </a:solidFill>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Hàng hóa được bán trên các ghe xuồng, chủ yếu là nông sản và các vật dụng cần thiết.</a:t>
            </a:r>
          </a:p>
          <a:p>
            <a:pPr algn="just"/>
            <a:r>
              <a:rPr lang="vi-VN" sz="2800" b="1" dirty="0">
                <a:solidFill>
                  <a:srgbClr val="000000"/>
                </a:solidFill>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Một số chợ nổi lớn ở Nam Bộ như: Cái Răng, Phong Điền (Cần Thơ), Cái Bè (Tiền Giang), Ngã Bảy Phụng Hiệp (Hậu Giang), Ngã Năm (Sóc Trăng), Măng Thít, Trà Ôn (Vĩnh Long),...</a:t>
            </a:r>
          </a:p>
        </p:txBody>
      </p:sp>
      <p:pic>
        <p:nvPicPr>
          <p:cNvPr id="6" name="Picture 5">
            <a:extLst>
              <a:ext uri="{FF2B5EF4-FFF2-40B4-BE49-F238E27FC236}">
                <a16:creationId xmlns:a16="http://schemas.microsoft.com/office/drawing/2014/main" id="{26EC7D5E-E536-0124-D18F-DC709A128DA5}"/>
              </a:ext>
            </a:extLst>
          </p:cNvPr>
          <p:cNvPicPr>
            <a:picLocks noChangeAspect="1"/>
          </p:cNvPicPr>
          <p:nvPr/>
        </p:nvPicPr>
        <p:blipFill>
          <a:blip r:embed="rId3"/>
          <a:stretch>
            <a:fillRect/>
          </a:stretch>
        </p:blipFill>
        <p:spPr>
          <a:xfrm>
            <a:off x="1302611" y="615766"/>
            <a:ext cx="2719052" cy="1603387"/>
          </a:xfrm>
          <a:prstGeom prst="rect">
            <a:avLst/>
          </a:prstGeom>
        </p:spPr>
      </p:pic>
    </p:spTree>
    <p:extLst>
      <p:ext uri="{BB962C8B-B14F-4D97-AF65-F5344CB8AC3E}">
        <p14:creationId xmlns:p14="http://schemas.microsoft.com/office/powerpoint/2010/main" val="1426410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00481A-5F56-D36C-B792-AF5925AE0FC4}"/>
              </a:ext>
            </a:extLst>
          </p:cNvPr>
          <p:cNvPicPr>
            <a:picLocks noChangeAspect="1"/>
          </p:cNvPicPr>
          <p:nvPr/>
        </p:nvPicPr>
        <p:blipFill>
          <a:blip r:embed="rId2"/>
          <a:stretch>
            <a:fillRect/>
          </a:stretch>
        </p:blipFill>
        <p:spPr>
          <a:xfrm>
            <a:off x="6692631" y="2215527"/>
            <a:ext cx="4521254" cy="3247661"/>
          </a:xfrm>
          <a:prstGeom prst="rect">
            <a:avLst/>
          </a:prstGeom>
        </p:spPr>
      </p:pic>
      <p:pic>
        <p:nvPicPr>
          <p:cNvPr id="4" name="Picture 3">
            <a:extLst>
              <a:ext uri="{FF2B5EF4-FFF2-40B4-BE49-F238E27FC236}">
                <a16:creationId xmlns:a16="http://schemas.microsoft.com/office/drawing/2014/main" id="{E1AB1C53-B178-AAA2-5A1E-C277ED5E9B50}"/>
              </a:ext>
            </a:extLst>
          </p:cNvPr>
          <p:cNvPicPr>
            <a:picLocks noChangeAspect="1"/>
          </p:cNvPicPr>
          <p:nvPr/>
        </p:nvPicPr>
        <p:blipFill>
          <a:blip r:embed="rId3"/>
          <a:stretch>
            <a:fillRect/>
          </a:stretch>
        </p:blipFill>
        <p:spPr>
          <a:xfrm>
            <a:off x="3545733" y="412267"/>
            <a:ext cx="4706520" cy="1286367"/>
          </a:xfrm>
          <a:prstGeom prst="rect">
            <a:avLst/>
          </a:prstGeom>
        </p:spPr>
      </p:pic>
      <p:sp>
        <p:nvSpPr>
          <p:cNvPr id="6" name="TextBox 5">
            <a:extLst>
              <a:ext uri="{FF2B5EF4-FFF2-40B4-BE49-F238E27FC236}">
                <a16:creationId xmlns:a16="http://schemas.microsoft.com/office/drawing/2014/main" id="{02AE4B1D-8E82-0CCA-1DE9-8F0F46D3F4A8}"/>
              </a:ext>
            </a:extLst>
          </p:cNvPr>
          <p:cNvSpPr txBox="1"/>
          <p:nvPr/>
        </p:nvSpPr>
        <p:spPr>
          <a:xfrm>
            <a:off x="612844" y="1945532"/>
            <a:ext cx="5865778" cy="3416320"/>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   Giao thông đường thuỷ đóng vai trò quan trọng đối với của người dân vùng Nam Bộ. Ghe, xuồng,... là phương tiện đi lại, vận chuyển hàng hóa chủ yếu.</a:t>
            </a:r>
          </a:p>
        </p:txBody>
      </p:sp>
    </p:spTree>
    <p:extLst>
      <p:ext uri="{BB962C8B-B14F-4D97-AF65-F5344CB8AC3E}">
        <p14:creationId xmlns:p14="http://schemas.microsoft.com/office/powerpoint/2010/main" val="48793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72E2A-72EB-C158-80E9-353E233BA7A3}"/>
              </a:ext>
            </a:extLst>
          </p:cNvPr>
          <p:cNvPicPr>
            <a:picLocks noChangeAspect="1"/>
          </p:cNvPicPr>
          <p:nvPr/>
        </p:nvPicPr>
        <p:blipFill>
          <a:blip r:embed="rId2"/>
          <a:stretch>
            <a:fillRect/>
          </a:stretch>
        </p:blipFill>
        <p:spPr>
          <a:xfrm>
            <a:off x="6381344" y="2850743"/>
            <a:ext cx="5091618" cy="3394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914F623-B2C6-044F-30BF-742BE2783BE8}"/>
              </a:ext>
            </a:extLst>
          </p:cNvPr>
          <p:cNvPicPr>
            <a:picLocks noChangeAspect="1"/>
          </p:cNvPicPr>
          <p:nvPr/>
        </p:nvPicPr>
        <p:blipFill>
          <a:blip r:embed="rId3"/>
          <a:stretch>
            <a:fillRect/>
          </a:stretch>
        </p:blipFill>
        <p:spPr>
          <a:xfrm>
            <a:off x="6571598" y="612845"/>
            <a:ext cx="4129516" cy="1836973"/>
          </a:xfrm>
          <a:prstGeom prst="rect">
            <a:avLst/>
          </a:prstGeom>
        </p:spPr>
      </p:pic>
      <p:sp>
        <p:nvSpPr>
          <p:cNvPr id="5" name="TextBox 4">
            <a:extLst>
              <a:ext uri="{FF2B5EF4-FFF2-40B4-BE49-F238E27FC236}">
                <a16:creationId xmlns:a16="http://schemas.microsoft.com/office/drawing/2014/main" id="{DDC7DE06-F7A8-687C-5295-DCBE87C0FFAA}"/>
              </a:ext>
            </a:extLst>
          </p:cNvPr>
          <p:cNvSpPr txBox="1"/>
          <p:nvPr/>
        </p:nvSpPr>
        <p:spPr>
          <a:xfrm>
            <a:off x="518810" y="1138139"/>
            <a:ext cx="5593403" cy="5324535"/>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Trước đây, trang phục phổ biến của người dân Nam Bộ là áo bà ba và khăn rằn</a:t>
            </a:r>
          </a:p>
          <a:p>
            <a:pPr algn="just"/>
            <a:r>
              <a:rPr lang="vi-VN" sz="3400" b="1" dirty="0">
                <a:solidFill>
                  <a:srgbClr val="002060"/>
                </a:solidFill>
                <a:latin typeface="Cambria" panose="02040503050406030204" pitchFamily="18" charset="0"/>
                <a:ea typeface="Cambria" panose="02040503050406030204" pitchFamily="18" charset="0"/>
              </a:rPr>
              <a:t>    Ngày nay, áo bà ba và khăn rằn vẫn được chọn làm trang phục chính trong những dịp lễ, tết,... thể hiện đặc trưng văn hóa của miền sông nước Nam Bộ.</a:t>
            </a:r>
          </a:p>
        </p:txBody>
      </p:sp>
    </p:spTree>
    <p:extLst>
      <p:ext uri="{BB962C8B-B14F-4D97-AF65-F5344CB8AC3E}">
        <p14:creationId xmlns:p14="http://schemas.microsoft.com/office/powerpoint/2010/main" val="2910440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79BDC-8C05-7D8D-7909-C88325A7056E}"/>
              </a:ext>
            </a:extLst>
          </p:cNvPr>
          <p:cNvPicPr>
            <a:picLocks noChangeAspect="1"/>
          </p:cNvPicPr>
          <p:nvPr/>
        </p:nvPicPr>
        <p:blipFill>
          <a:blip r:embed="rId2"/>
          <a:stretch>
            <a:fillRect/>
          </a:stretch>
        </p:blipFill>
        <p:spPr>
          <a:xfrm>
            <a:off x="6809362" y="1690047"/>
            <a:ext cx="4608005" cy="3477905"/>
          </a:xfrm>
          <a:prstGeom prst="rect">
            <a:avLst/>
          </a:prstGeom>
        </p:spPr>
      </p:pic>
      <p:sp>
        <p:nvSpPr>
          <p:cNvPr id="2" name="TextBox 1">
            <a:extLst>
              <a:ext uri="{FF2B5EF4-FFF2-40B4-BE49-F238E27FC236}">
                <a16:creationId xmlns:a16="http://schemas.microsoft.com/office/drawing/2014/main" id="{93343008-3E35-9362-61BD-2F9038FA4619}"/>
              </a:ext>
            </a:extLst>
          </p:cNvPr>
          <p:cNvSpPr txBox="1"/>
          <p:nvPr/>
        </p:nvSpPr>
        <p:spPr>
          <a:xfrm>
            <a:off x="593382" y="628087"/>
            <a:ext cx="6147886" cy="6001643"/>
          </a:xfrm>
          <a:prstGeom prst="rect">
            <a:avLst/>
          </a:prstGeom>
          <a:noFill/>
        </p:spPr>
        <p:txBody>
          <a:bodyPr wrap="square" rtlCol="0">
            <a:spAutoFit/>
          </a:bodyPr>
          <a:lstStyle/>
          <a:p>
            <a:pPr algn="just"/>
            <a:r>
              <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lang="pt-BR" sz="3200" b="1" dirty="0">
                <a:solidFill>
                  <a:srgbClr val="0070C0"/>
                </a:solidFill>
                <a:latin typeface="Cambria" panose="02040503050406030204" pitchFamily="18" charset="0"/>
                <a:ea typeface="Cambria" panose="02040503050406030204" pitchFamily="18" charset="0"/>
              </a:rPr>
              <a:t>Nhà nổi ở Châu Đốc – An Giang</a:t>
            </a:r>
            <a:r>
              <a:rPr lang="pt-BR" sz="3200" b="1" dirty="0">
                <a:latin typeface="Cambria" panose="02040503050406030204" pitchFamily="18" charset="0"/>
                <a:ea typeface="Cambria" panose="02040503050406030204" pitchFamily="18" charset="0"/>
              </a:rPr>
              <a:t>. Đây là khu làng nổi Châu Đốc – ngôi làng chuyên nuôi cá lồng bè trên sông Hậu. Những hộ gia đình vừa sử dụng nhà nổi làm nơi để ở, đồng thời làm lồng bè nuôi cá. Nét sinh hoạt văn hóa này thể hiện sự thích ứng hài hòa với điều kiện thiên nhiên vùng sông nước của người dân nơi đây.</a:t>
            </a:r>
            <a:endParaRPr lang="en-US" sz="32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944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DF2A8D-B503-4716-A168-11CB8FDF9275}"/>
              </a:ext>
            </a:extLst>
          </p:cNvPr>
          <p:cNvPicPr>
            <a:picLocks noChangeAspect="1"/>
          </p:cNvPicPr>
          <p:nvPr/>
        </p:nvPicPr>
        <p:blipFill>
          <a:blip r:embed="rId2"/>
          <a:stretch>
            <a:fillRect/>
          </a:stretch>
        </p:blipFill>
        <p:spPr>
          <a:xfrm>
            <a:off x="677809" y="1998047"/>
            <a:ext cx="4798864" cy="3596311"/>
          </a:xfrm>
          <a:prstGeom prst="rect">
            <a:avLst/>
          </a:prstGeom>
        </p:spPr>
      </p:pic>
      <p:sp>
        <p:nvSpPr>
          <p:cNvPr id="2" name="TextBox 1">
            <a:extLst>
              <a:ext uri="{FF2B5EF4-FFF2-40B4-BE49-F238E27FC236}">
                <a16:creationId xmlns:a16="http://schemas.microsoft.com/office/drawing/2014/main" id="{52A1A620-0739-317C-B101-6A3EC4313181}"/>
              </a:ext>
            </a:extLst>
          </p:cNvPr>
          <p:cNvSpPr txBox="1"/>
          <p:nvPr/>
        </p:nvSpPr>
        <p:spPr>
          <a:xfrm>
            <a:off x="5749047" y="1070043"/>
            <a:ext cx="5943599" cy="4524315"/>
          </a:xfrm>
          <a:prstGeom prst="rect">
            <a:avLst/>
          </a:prstGeom>
          <a:noFill/>
        </p:spPr>
        <p:txBody>
          <a:bodyPr wrap="square" rtlCol="0">
            <a:spAutoFit/>
          </a:bodyPr>
          <a:lstStyle/>
          <a:p>
            <a:pPr algn="just"/>
            <a:r>
              <a:rPr lang="pt-BR" sz="3200" b="1" dirty="0">
                <a:latin typeface="Cambria" panose="02040503050406030204" pitchFamily="18" charset="0"/>
                <a:ea typeface="Cambria" panose="02040503050406030204" pitchFamily="18" charset="0"/>
              </a:rPr>
              <a:t>Chợ nổi Ngã Năm thuộc thị xã Ngã Năm tỉnh Sóc Trăng đây là giao điểm của 5 nhánh sông đi 5 ngả. Chợ nổi là một trong những chợ nổi đã có từ lâu đời và đến nay vẫn còn hoạt động ở miền Tây Nam Bộ. Đây được xem là chợ nổi thuần miền Tây,...</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6EC7D5E-E536-0124-D18F-DC709A128DA5}"/>
              </a:ext>
            </a:extLst>
          </p:cNvPr>
          <p:cNvPicPr>
            <a:picLocks noChangeAspect="1"/>
          </p:cNvPicPr>
          <p:nvPr/>
        </p:nvPicPr>
        <p:blipFill>
          <a:blip r:embed="rId3"/>
          <a:stretch>
            <a:fillRect/>
          </a:stretch>
        </p:blipFill>
        <p:spPr>
          <a:xfrm>
            <a:off x="1905726" y="606038"/>
            <a:ext cx="2719052" cy="1603387"/>
          </a:xfrm>
          <a:prstGeom prst="rect">
            <a:avLst/>
          </a:prstGeom>
        </p:spPr>
      </p:pic>
    </p:spTree>
    <p:extLst>
      <p:ext uri="{BB962C8B-B14F-4D97-AF65-F5344CB8AC3E}">
        <p14:creationId xmlns:p14="http://schemas.microsoft.com/office/powerpoint/2010/main" val="1713870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633</Words>
  <Application>Microsoft Office PowerPoint</Application>
  <PresentationFormat>Widescreen</PresentationFormat>
  <Paragraphs>19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等线</vt:lpstr>
      <vt:lpstr>Times New Roman</vt:lpstr>
      <vt:lpstr>SVN-Newton</vt:lpstr>
      <vt:lpstr>Cambria</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吕嫦娥</dc:creator>
  <cp:lastModifiedBy>Administrator</cp:lastModifiedBy>
  <cp:revision>189</cp:revision>
  <dcterms:created xsi:type="dcterms:W3CDTF">2022-01-11T04:57:03Z</dcterms:created>
  <dcterms:modified xsi:type="dcterms:W3CDTF">2025-03-27T05:54:54Z</dcterms:modified>
</cp:coreProperties>
</file>