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6" r:id="rId6"/>
    <p:sldId id="267" r:id="rId7"/>
    <p:sldId id="265" r:id="rId8"/>
    <p:sldId id="270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6E89"/>
    <a:srgbClr val="8E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3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5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3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4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1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7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7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3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9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BD6730-9A54-482F-B036-776B968485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0086109" y="2290617"/>
            <a:ext cx="1246909" cy="240145"/>
          </a:xfrm>
          <a:prstGeom prst="rect">
            <a:avLst/>
          </a:prstGeom>
          <a:solidFill>
            <a:srgbClr val="356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6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6E5E61-E31E-476A-AFC0-423BB8A0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5189A4DB-3886-43FC-913F-B5E8E27DB59C}"/>
              </a:ext>
            </a:extLst>
          </p:cNvPr>
          <p:cNvSpPr/>
          <p:nvPr/>
        </p:nvSpPr>
        <p:spPr>
          <a:xfrm>
            <a:off x="603357" y="1034323"/>
            <a:ext cx="11331248" cy="418489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134" y="1131676"/>
            <a:ext cx="5005250" cy="1609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7" y="997185"/>
            <a:ext cx="1673647" cy="1673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296" y="3376734"/>
            <a:ext cx="8620491" cy="1859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62" y="1224909"/>
            <a:ext cx="1102862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8D8BBCA7-381C-420C-B00D-9F5C9AF3FF51}"/>
              </a:ext>
            </a:extLst>
          </p:cNvPr>
          <p:cNvSpPr/>
          <p:nvPr/>
        </p:nvSpPr>
        <p:spPr>
          <a:xfrm>
            <a:off x="367937" y="927463"/>
            <a:ext cx="11456126" cy="51337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4ADA2170-1310-4681-8195-EC874112A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91" y="2326225"/>
            <a:ext cx="333102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altLang="vi-VN" sz="36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vi-VN" sz="36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A27A0317-E211-414E-AA0F-E88484347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113" y="1426279"/>
            <a:ext cx="62658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lớn nhất cả nước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23ACBCEE-9D4B-4F6E-912B-D37492C65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113" y="2533470"/>
            <a:ext cx="62658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đai màu mỡ.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A1E06BBE-BC57-4D86-B3D0-68C2272F8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41" y="3527697"/>
            <a:ext cx="635399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hậu nóng ẩm, nguồn nước dồi dào.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0154A455-C234-4552-8535-3589F4FE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39" y="5031020"/>
            <a:ext cx="635399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dân cần cù lao động.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E0259C3B-0EB5-4AA5-A418-FF5361DF45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1920" y="1707823"/>
            <a:ext cx="1010192" cy="166674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A5DF89B5-B296-40A0-AAD3-29C555904E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1920" y="2847703"/>
            <a:ext cx="1010194" cy="52686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0B644760-865E-47AE-A984-375199CED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920" y="3374571"/>
            <a:ext cx="922020" cy="67926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660E1643-8E99-4EC4-ACF9-1B230D53A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920" y="3374571"/>
            <a:ext cx="922020" cy="21848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1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EF2600-6F99-4D9A-B4A9-E1BD9913454B}"/>
              </a:ext>
            </a:extLst>
          </p:cNvPr>
          <p:cNvSpPr txBox="1">
            <a:spLocks/>
          </p:cNvSpPr>
          <p:nvPr/>
        </p:nvSpPr>
        <p:spPr>
          <a:xfrm>
            <a:off x="7870311" y="5926731"/>
            <a:ext cx="987105" cy="372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231B80-61FA-4E27-932F-50A1DD5B1274}"/>
              </a:ext>
            </a:extLst>
          </p:cNvPr>
          <p:cNvSpPr txBox="1">
            <a:spLocks/>
          </p:cNvSpPr>
          <p:nvPr/>
        </p:nvSpPr>
        <p:spPr>
          <a:xfrm>
            <a:off x="4739659" y="449427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E0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dirty="0">
                <a:solidFill>
                  <a:srgbClr val="FFE0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9B5E8-CE8B-489B-9B15-52A8E2820C06}"/>
              </a:ext>
            </a:extLst>
          </p:cNvPr>
          <p:cNvSpPr txBox="1">
            <a:spLocks/>
          </p:cNvSpPr>
          <p:nvPr/>
        </p:nvSpPr>
        <p:spPr>
          <a:xfrm>
            <a:off x="10302095" y="2966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DAF8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 </a:t>
            </a:r>
            <a:r>
              <a:rPr lang="en-US" sz="1800" dirty="0">
                <a:solidFill>
                  <a:srgbClr val="DAF8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21EE9C-FFEA-426C-8616-AD853B39752D}"/>
              </a:ext>
            </a:extLst>
          </p:cNvPr>
          <p:cNvSpPr/>
          <p:nvPr/>
        </p:nvSpPr>
        <p:spPr>
          <a:xfrm>
            <a:off x="711363" y="759493"/>
            <a:ext cx="9371820" cy="2617683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2566D05F-192B-4FDC-94A6-62B01218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641" y="933528"/>
            <a:ext cx="861126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40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 gạo, trái cây ở đồng bằng Nam Bộ được tiêu thụ ở những đâu?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124EE708-B2A9-4418-818A-27EA7445C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64" y="944940"/>
            <a:ext cx="937181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4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lớn lúa gạo, trái cây ở đồng bằng Nam Bộ cung cấp trong nước và xuất khẩu.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FB383-042B-4D1A-9594-290C03594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73" y="2514052"/>
            <a:ext cx="3088574" cy="2529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4C74B-2689-4A13-8D42-B31EA3C59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16" y="2955203"/>
            <a:ext cx="3334584" cy="45422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A027E-0BF8-406F-8056-D609C75E5A96}"/>
              </a:ext>
            </a:extLst>
          </p:cNvPr>
          <p:cNvGrpSpPr/>
          <p:nvPr/>
        </p:nvGrpSpPr>
        <p:grpSpPr>
          <a:xfrm>
            <a:off x="-481349" y="5913060"/>
            <a:ext cx="7279911" cy="1699797"/>
            <a:chOff x="-579483" y="3294308"/>
            <a:chExt cx="13456504" cy="53182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204813-F931-45B8-93DE-9955F80A8D9C}"/>
                </a:ext>
              </a:extLst>
            </p:cNvPr>
            <p:cNvGrpSpPr/>
            <p:nvPr/>
          </p:nvGrpSpPr>
          <p:grpSpPr>
            <a:xfrm>
              <a:off x="-579483" y="3627434"/>
              <a:ext cx="5828940" cy="4985102"/>
              <a:chOff x="-488957" y="3588334"/>
              <a:chExt cx="5828940" cy="4985102"/>
            </a:xfrm>
          </p:grpSpPr>
          <p:pic>
            <p:nvPicPr>
              <p:cNvPr id="18" name="图片 31">
                <a:extLst>
                  <a:ext uri="{FF2B5EF4-FFF2-40B4-BE49-F238E27FC236}">
                    <a16:creationId xmlns:a16="http://schemas.microsoft.com/office/drawing/2014/main" id="{31BAB1C5-88E5-4CF6-9781-8605D2741B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-488957" y="3588334"/>
                <a:ext cx="2855823" cy="3340359"/>
              </a:xfrm>
              <a:prstGeom prst="rect">
                <a:avLst/>
              </a:prstGeom>
            </p:spPr>
          </p:pic>
          <p:pic>
            <p:nvPicPr>
              <p:cNvPr id="19" name="图片 31">
                <a:extLst>
                  <a:ext uri="{FF2B5EF4-FFF2-40B4-BE49-F238E27FC236}">
                    <a16:creationId xmlns:a16="http://schemas.microsoft.com/office/drawing/2014/main" id="{7F2917B4-D066-491F-B33B-72DE83209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1580962" y="4176636"/>
                <a:ext cx="3759021" cy="439680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D83BB3-31DF-4507-A078-6161EAC6D037}"/>
                </a:ext>
              </a:extLst>
            </p:cNvPr>
            <p:cNvGrpSpPr/>
            <p:nvPr/>
          </p:nvGrpSpPr>
          <p:grpSpPr>
            <a:xfrm>
              <a:off x="7284501" y="3294308"/>
              <a:ext cx="5592520" cy="4197570"/>
              <a:chOff x="7284501" y="3294308"/>
              <a:chExt cx="5592520" cy="4197570"/>
            </a:xfrm>
          </p:grpSpPr>
          <p:pic>
            <p:nvPicPr>
              <p:cNvPr id="16" name="图片 31">
                <a:extLst>
                  <a:ext uri="{FF2B5EF4-FFF2-40B4-BE49-F238E27FC236}">
                    <a16:creationId xmlns:a16="http://schemas.microsoft.com/office/drawing/2014/main" id="{BC62F0B4-1946-43F8-9DFE-A6350AEDA8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9288330" y="3294308"/>
                <a:ext cx="3588691" cy="4197570"/>
              </a:xfrm>
              <a:prstGeom prst="rect">
                <a:avLst/>
              </a:prstGeom>
            </p:spPr>
          </p:pic>
          <p:pic>
            <p:nvPicPr>
              <p:cNvPr id="17" name="图片 31">
                <a:extLst>
                  <a:ext uri="{FF2B5EF4-FFF2-40B4-BE49-F238E27FC236}">
                    <a16:creationId xmlns:a16="http://schemas.microsoft.com/office/drawing/2014/main" id="{2B1C53B1-95B5-4D36-BAB9-1ED8C04B1A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7284501" y="3875518"/>
                <a:ext cx="2786771" cy="3259592"/>
              </a:xfrm>
              <a:prstGeom prst="rect">
                <a:avLst/>
              </a:prstGeom>
            </p:spPr>
          </p:pic>
        </p:grpSp>
        <p:pic>
          <p:nvPicPr>
            <p:cNvPr id="14" name="图片 31">
              <a:extLst>
                <a:ext uri="{FF2B5EF4-FFF2-40B4-BE49-F238E27FC236}">
                  <a16:creationId xmlns:a16="http://schemas.microsoft.com/office/drawing/2014/main" id="{6D4FA178-8FC7-4599-A4FA-8EC219CF4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20236957" flipH="1">
              <a:off x="5826492" y="4594046"/>
              <a:ext cx="3296997" cy="3856386"/>
            </a:xfrm>
            <a:prstGeom prst="rect">
              <a:avLst/>
            </a:prstGeom>
          </p:spPr>
        </p:pic>
        <p:pic>
          <p:nvPicPr>
            <p:cNvPr id="15" name="图片 31">
              <a:extLst>
                <a:ext uri="{FF2B5EF4-FFF2-40B4-BE49-F238E27FC236}">
                  <a16:creationId xmlns:a16="http://schemas.microsoft.com/office/drawing/2014/main" id="{BAEA6746-060B-4CCE-B8F2-6808DCCC8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1363043">
              <a:off x="3318942" y="3446845"/>
              <a:ext cx="3296997" cy="385638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A6E04F-039E-4CF9-8FF2-C51AE9003C88}"/>
              </a:ext>
            </a:extLst>
          </p:cNvPr>
          <p:cNvGrpSpPr/>
          <p:nvPr/>
        </p:nvGrpSpPr>
        <p:grpSpPr>
          <a:xfrm>
            <a:off x="6246835" y="5892850"/>
            <a:ext cx="7279911" cy="1699797"/>
            <a:chOff x="-579483" y="3294308"/>
            <a:chExt cx="13456504" cy="53182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8B1CC06-1443-4C3C-9AC5-E82444F6F003}"/>
                </a:ext>
              </a:extLst>
            </p:cNvPr>
            <p:cNvGrpSpPr/>
            <p:nvPr/>
          </p:nvGrpSpPr>
          <p:grpSpPr>
            <a:xfrm>
              <a:off x="-579483" y="3627434"/>
              <a:ext cx="5828940" cy="4985102"/>
              <a:chOff x="-488957" y="3588334"/>
              <a:chExt cx="5828940" cy="4985102"/>
            </a:xfrm>
          </p:grpSpPr>
          <p:pic>
            <p:nvPicPr>
              <p:cNvPr id="27" name="图片 31">
                <a:extLst>
                  <a:ext uri="{FF2B5EF4-FFF2-40B4-BE49-F238E27FC236}">
                    <a16:creationId xmlns:a16="http://schemas.microsoft.com/office/drawing/2014/main" id="{2FC8A96A-C03C-4F9F-B1C7-28B6F8DA9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-488957" y="3588334"/>
                <a:ext cx="2855823" cy="3340359"/>
              </a:xfrm>
              <a:prstGeom prst="rect">
                <a:avLst/>
              </a:prstGeom>
            </p:spPr>
          </p:pic>
          <p:pic>
            <p:nvPicPr>
              <p:cNvPr id="28" name="图片 31">
                <a:extLst>
                  <a:ext uri="{FF2B5EF4-FFF2-40B4-BE49-F238E27FC236}">
                    <a16:creationId xmlns:a16="http://schemas.microsoft.com/office/drawing/2014/main" id="{8DC576C1-5916-4C71-B61D-A24BB1546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1580962" y="4176636"/>
                <a:ext cx="3759021" cy="439680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E817CA-4650-443B-BA5D-DF7CF253229A}"/>
                </a:ext>
              </a:extLst>
            </p:cNvPr>
            <p:cNvGrpSpPr/>
            <p:nvPr/>
          </p:nvGrpSpPr>
          <p:grpSpPr>
            <a:xfrm>
              <a:off x="7284501" y="3294308"/>
              <a:ext cx="5592520" cy="4197570"/>
              <a:chOff x="7284501" y="3294308"/>
              <a:chExt cx="5592520" cy="4197570"/>
            </a:xfrm>
          </p:grpSpPr>
          <p:pic>
            <p:nvPicPr>
              <p:cNvPr id="25" name="图片 31">
                <a:extLst>
                  <a:ext uri="{FF2B5EF4-FFF2-40B4-BE49-F238E27FC236}">
                    <a16:creationId xmlns:a16="http://schemas.microsoft.com/office/drawing/2014/main" id="{1668578D-58EE-4B8A-A052-D8683F8768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9288330" y="3294308"/>
                <a:ext cx="3588691" cy="4197570"/>
              </a:xfrm>
              <a:prstGeom prst="rect">
                <a:avLst/>
              </a:prstGeom>
            </p:spPr>
          </p:pic>
          <p:pic>
            <p:nvPicPr>
              <p:cNvPr id="26" name="图片 31">
                <a:extLst>
                  <a:ext uri="{FF2B5EF4-FFF2-40B4-BE49-F238E27FC236}">
                    <a16:creationId xmlns:a16="http://schemas.microsoft.com/office/drawing/2014/main" id="{FCEE5A28-FA00-45B3-96FB-1334DFB6A3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7284501" y="3875518"/>
                <a:ext cx="2786771" cy="3259592"/>
              </a:xfrm>
              <a:prstGeom prst="rect">
                <a:avLst/>
              </a:prstGeom>
            </p:spPr>
          </p:pic>
        </p:grpSp>
        <p:pic>
          <p:nvPicPr>
            <p:cNvPr id="23" name="图片 31">
              <a:extLst>
                <a:ext uri="{FF2B5EF4-FFF2-40B4-BE49-F238E27FC236}">
                  <a16:creationId xmlns:a16="http://schemas.microsoft.com/office/drawing/2014/main" id="{D9A3A57F-F045-4EE7-A39F-6791D99B1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20236957" flipH="1">
              <a:off x="5826492" y="4594046"/>
              <a:ext cx="3296997" cy="3856386"/>
            </a:xfrm>
            <a:prstGeom prst="rect">
              <a:avLst/>
            </a:prstGeom>
          </p:spPr>
        </p:pic>
        <p:pic>
          <p:nvPicPr>
            <p:cNvPr id="24" name="图片 31">
              <a:extLst>
                <a:ext uri="{FF2B5EF4-FFF2-40B4-BE49-F238E27FC236}">
                  <a16:creationId xmlns:a16="http://schemas.microsoft.com/office/drawing/2014/main" id="{86BCED06-28DB-4F03-AC2F-E184969C6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1363043">
              <a:off x="3318942" y="3446845"/>
              <a:ext cx="3296997" cy="3856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0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7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EF2600-6F99-4D9A-B4A9-E1BD9913454B}"/>
              </a:ext>
            </a:extLst>
          </p:cNvPr>
          <p:cNvSpPr txBox="1">
            <a:spLocks/>
          </p:cNvSpPr>
          <p:nvPr/>
        </p:nvSpPr>
        <p:spPr>
          <a:xfrm>
            <a:off x="10378994" y="3775561"/>
            <a:ext cx="987105" cy="5724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231B80-61FA-4E27-932F-50A1DD5B1274}"/>
              </a:ext>
            </a:extLst>
          </p:cNvPr>
          <p:cNvSpPr txBox="1">
            <a:spLocks/>
          </p:cNvSpPr>
          <p:nvPr/>
        </p:nvSpPr>
        <p:spPr>
          <a:xfrm>
            <a:off x="1856036" y="4421605"/>
            <a:ext cx="2186247" cy="1208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9B5E8-CE8B-489B-9B15-52A8E2820C06}"/>
              </a:ext>
            </a:extLst>
          </p:cNvPr>
          <p:cNvSpPr txBox="1">
            <a:spLocks/>
          </p:cNvSpPr>
          <p:nvPr/>
        </p:nvSpPr>
        <p:spPr>
          <a:xfrm>
            <a:off x="9683035" y="2022158"/>
            <a:ext cx="2186247" cy="877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 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21EE9C-FFEA-426C-8616-AD853B39752D}"/>
              </a:ext>
            </a:extLst>
          </p:cNvPr>
          <p:cNvSpPr/>
          <p:nvPr/>
        </p:nvSpPr>
        <p:spPr>
          <a:xfrm>
            <a:off x="1698468" y="219729"/>
            <a:ext cx="9371820" cy="1515976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2566D05F-192B-4FDC-94A6-62B01218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171" y="265998"/>
            <a:ext cx="87419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endParaRPr lang="en-US" alt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FB383-042B-4D1A-9594-290C03594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83" y="4707923"/>
            <a:ext cx="2759630" cy="2259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44C74B-2689-4A13-8D42-B31EA3C59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368" y="3922741"/>
            <a:ext cx="2364622" cy="3220969"/>
          </a:xfrm>
          <a:prstGeom prst="rect">
            <a:avLst/>
          </a:prstGeom>
        </p:spPr>
      </p:pic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72B49948-451F-4D10-ADA5-EAD454C36FE9}"/>
              </a:ext>
            </a:extLst>
          </p:cNvPr>
          <p:cNvSpPr/>
          <p:nvPr/>
        </p:nvSpPr>
        <p:spPr>
          <a:xfrm>
            <a:off x="744582" y="2146203"/>
            <a:ext cx="10933611" cy="4445799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A6106B3A-0A26-42B1-848A-325761D1E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581" y="2693177"/>
            <a:ext cx="2080629" cy="13768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Gặt lúa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799484C-5FCF-4D0A-A1DB-6C788624C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873" y="5252934"/>
            <a:ext cx="2565637" cy="120852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 khẩu</a:t>
            </a:r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DEFC25FA-34FA-4EAF-8C20-B67D2871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64" y="2679992"/>
            <a:ext cx="2228962" cy="137689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Tuốt lúa</a:t>
            </a: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4D8C9ABE-8C8E-400F-82B8-1C09C9D8E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0452" y="2712364"/>
            <a:ext cx="2444139" cy="1406527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Phơi thóc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AD4AD08B-976F-4467-8358-5808CBEC8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366" y="5252934"/>
            <a:ext cx="4354180" cy="1173992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Xay xát gạo </a:t>
            </a:r>
          </a:p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đóng bao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EE124D-8DC7-4B96-B4E5-DE9FEF9543CF}"/>
              </a:ext>
            </a:extLst>
          </p:cNvPr>
          <p:cNvCxnSpPr>
            <a:cxnSpLocks/>
          </p:cNvCxnSpPr>
          <p:nvPr/>
        </p:nvCxnSpPr>
        <p:spPr>
          <a:xfrm flipV="1">
            <a:off x="3496210" y="3354773"/>
            <a:ext cx="1546053" cy="109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155E4C-32E4-47D0-AD1B-D8B498D9CA57}"/>
              </a:ext>
            </a:extLst>
          </p:cNvPr>
          <p:cNvCxnSpPr>
            <a:cxnSpLocks/>
          </p:cNvCxnSpPr>
          <p:nvPr/>
        </p:nvCxnSpPr>
        <p:spPr>
          <a:xfrm flipV="1">
            <a:off x="7271227" y="3365708"/>
            <a:ext cx="1546053" cy="109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404408-31A5-4DEA-98F1-83ABCF051175}"/>
              </a:ext>
            </a:extLst>
          </p:cNvPr>
          <p:cNvCxnSpPr>
            <a:cxnSpLocks/>
          </p:cNvCxnSpPr>
          <p:nvPr/>
        </p:nvCxnSpPr>
        <p:spPr>
          <a:xfrm>
            <a:off x="9827051" y="4140344"/>
            <a:ext cx="0" cy="111259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4597EA-D3EE-4863-951A-6909AEBF8315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5225510" y="5857197"/>
            <a:ext cx="1292914" cy="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D3C72A2-EA7E-4335-BBDC-093B689DE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16" y="0"/>
            <a:ext cx="3088574" cy="25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344577" y="281334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842481" y="332289"/>
            <a:ext cx="83760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60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fruits&#10;&#10;Description automatically generated with low confidence">
            <a:extLst>
              <a:ext uri="{FF2B5EF4-FFF2-40B4-BE49-F238E27FC236}">
                <a16:creationId xmlns:a16="http://schemas.microsoft.com/office/drawing/2014/main" id="{172A6408-6062-442D-AE8F-997582C6E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52" b="79257" l="9981" r="89992">
                        <a14:foregroundMark x1="17649" y1="73446" x2="17649" y2="73446"/>
                        <a14:foregroundMark x1="12860" y1="79257" x2="13721" y2="79257"/>
                        <a14:foregroundMark x1="52811" y1="66949" x2="52811" y2="66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43"/>
          <a:stretch/>
        </p:blipFill>
        <p:spPr>
          <a:xfrm>
            <a:off x="8224375" y="191935"/>
            <a:ext cx="4312202" cy="2873986"/>
          </a:xfrm>
          <a:prstGeom prst="rect">
            <a:avLst/>
          </a:prstGeom>
        </p:spPr>
      </p:pic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527457" y="272083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14934" y="4083159"/>
            <a:ext cx="5661860" cy="1160122"/>
          </a:xfrm>
          <a:prstGeom prst="roundRect">
            <a:avLst/>
          </a:prstGeom>
          <a:solidFill>
            <a:schemeClr val="bg1">
              <a:alpha val="7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5848504" y="3293077"/>
            <a:ext cx="5661860" cy="990692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265C3BB3-0980-4972-B46C-5142BCC7BDA8}"/>
              </a:ext>
            </a:extLst>
          </p:cNvPr>
          <p:cNvSpPr/>
          <p:nvPr/>
        </p:nvSpPr>
        <p:spPr>
          <a:xfrm>
            <a:off x="527458" y="5415572"/>
            <a:ext cx="5649336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1580604" y="2866473"/>
            <a:ext cx="29402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Chôm chôm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1893189" y="4230010"/>
            <a:ext cx="23150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 cụt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5848503" y="3348727"/>
            <a:ext cx="573782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Sầu riêng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3453A541-4E6C-4F8B-9331-8967DDBE2985}"/>
              </a:ext>
            </a:extLst>
          </p:cNvPr>
          <p:cNvSpPr/>
          <p:nvPr/>
        </p:nvSpPr>
        <p:spPr>
          <a:xfrm>
            <a:off x="5848503" y="4555185"/>
            <a:ext cx="5649336" cy="94256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BACDCD-0417-465B-9221-4330287F419D}"/>
              </a:ext>
            </a:extLst>
          </p:cNvPr>
          <p:cNvSpPr/>
          <p:nvPr/>
        </p:nvSpPr>
        <p:spPr>
          <a:xfrm>
            <a:off x="7924344" y="4583953"/>
            <a:ext cx="12198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6B6680-2078-478C-A5A9-AAFCB4B4868A}"/>
              </a:ext>
            </a:extLst>
          </p:cNvPr>
          <p:cNvSpPr/>
          <p:nvPr/>
        </p:nvSpPr>
        <p:spPr>
          <a:xfrm>
            <a:off x="2111032" y="5592466"/>
            <a:ext cx="28472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>
                <a:ln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b="1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hanh long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374982E9-C91B-42E3-B9AB-D3CFF37815CD}"/>
              </a:ext>
            </a:extLst>
          </p:cNvPr>
          <p:cNvSpPr/>
          <p:nvPr/>
        </p:nvSpPr>
        <p:spPr>
          <a:xfrm>
            <a:off x="5938116" y="5693719"/>
            <a:ext cx="5559723" cy="991531"/>
          </a:xfrm>
          <a:prstGeom prst="roundRect">
            <a:avLst/>
          </a:prstGeom>
          <a:solidFill>
            <a:schemeClr val="bg1">
              <a:alpha val="8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0D1A3C-710A-4D22-9770-8C8DB1E6A6D6}"/>
              </a:ext>
            </a:extLst>
          </p:cNvPr>
          <p:cNvSpPr/>
          <p:nvPr/>
        </p:nvSpPr>
        <p:spPr>
          <a:xfrm>
            <a:off x="8239206" y="5817825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1730484" y="291006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3080800" y="900221"/>
            <a:ext cx="72653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6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CÔNG NGHIỆP</a:t>
            </a:r>
            <a:endParaRPr lang="en-US" sz="66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3311728" y="408862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848503" y="5533846"/>
            <a:ext cx="5661860" cy="11601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186643" y="2673116"/>
            <a:ext cx="5661860" cy="99069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4640312" y="3987263"/>
            <a:ext cx="29113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Cao su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7054629" y="5451678"/>
            <a:ext cx="32496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cap="none" spc="0" dirty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 tiêu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110680" y="2501832"/>
            <a:ext cx="573782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C1E1A1C2-4AB7-4BE8-9785-554C20324122}"/>
              </a:ext>
            </a:extLst>
          </p:cNvPr>
          <p:cNvSpPr/>
          <p:nvPr/>
        </p:nvSpPr>
        <p:spPr>
          <a:xfrm>
            <a:off x="568569" y="3554918"/>
            <a:ext cx="11331248" cy="1994972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411574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F9E84E10-8313-4CD4-9F5A-4D704AC3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6" y="667471"/>
            <a:ext cx="8190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vi-V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58" y="-70020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04BFBD24-8E7E-442C-B9D4-4984A0941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39" y="3717351"/>
            <a:ext cx="113952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4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Điều kiện nào làm cho đồng bằng Nam Bộ nuôi và đánh bắt nhiều thuỷ sản?</a:t>
            </a:r>
          </a:p>
        </p:txBody>
      </p:sp>
    </p:spTree>
    <p:extLst>
      <p:ext uri="{BB962C8B-B14F-4D97-AF65-F5344CB8AC3E}">
        <p14:creationId xmlns:p14="http://schemas.microsoft.com/office/powerpoint/2010/main" val="30191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C1E1A1C2-4AB7-4BE8-9785-554C20324122}"/>
              </a:ext>
            </a:extLst>
          </p:cNvPr>
          <p:cNvSpPr/>
          <p:nvPr/>
        </p:nvSpPr>
        <p:spPr>
          <a:xfrm>
            <a:off x="581704" y="3341338"/>
            <a:ext cx="11331248" cy="2706448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411574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F9E84E10-8313-4CD4-9F5A-4D704AC3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39" y="601674"/>
            <a:ext cx="8190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 sản ở Đồng bằng Nam Bộ được tiêu thụ ở đâu?</a:t>
            </a:r>
          </a:p>
        </p:txBody>
      </p:sp>
      <p:pic>
        <p:nvPicPr>
          <p:cNvPr id="6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19" y="-72299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846DD6-5807-44B1-B4F5-C4BA5B11B5CF}"/>
              </a:ext>
            </a:extLst>
          </p:cNvPr>
          <p:cNvSpPr txBox="1">
            <a:spLocks/>
          </p:cNvSpPr>
          <p:nvPr/>
        </p:nvSpPr>
        <p:spPr>
          <a:xfrm>
            <a:off x="9622174" y="-7327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b="1" dirty="0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B70436-7447-45F9-A1C1-464F73CD6A51}"/>
              </a:ext>
            </a:extLst>
          </p:cNvPr>
          <p:cNvSpPr txBox="1">
            <a:spLocks/>
          </p:cNvSpPr>
          <p:nvPr/>
        </p:nvSpPr>
        <p:spPr>
          <a:xfrm>
            <a:off x="10401300" y="675064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b="1" dirty="0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E720C-F028-4C8F-BA59-EF91EACA7CF5}"/>
              </a:ext>
            </a:extLst>
          </p:cNvPr>
          <p:cNvSpPr txBox="1"/>
          <p:nvPr/>
        </p:nvSpPr>
        <p:spPr>
          <a:xfrm>
            <a:off x="765843" y="3338000"/>
            <a:ext cx="1096297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Thuỷ sản của đồng bằng được tiêu thụ ở nhiều nơi trong nước và trên thế giới. Nhiều gia đình đã giàu lên từ nuôi và đánh bắt cá, tôm.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1730484" y="291006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2880524" y="900221"/>
            <a:ext cx="76658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 PHẨM THỦY SẢN</a:t>
            </a:r>
            <a:endParaRPr lang="en-US" sz="60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3311728" y="408862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848503" y="5533846"/>
            <a:ext cx="5661860" cy="11601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160504" y="2710167"/>
            <a:ext cx="5661860" cy="99069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4047209" y="3902854"/>
            <a:ext cx="39517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Cá ba sa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7558039" y="5329325"/>
            <a:ext cx="25084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cap="none" spc="0" dirty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 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11612" y="2432315"/>
            <a:ext cx="57378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Cá tra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229</Words>
  <Application>Microsoft Office PowerPoint</Application>
  <PresentationFormat>Widescreen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Administrator</cp:lastModifiedBy>
  <cp:revision>29</cp:revision>
  <dcterms:created xsi:type="dcterms:W3CDTF">2024-03-20T14:39:57Z</dcterms:created>
  <dcterms:modified xsi:type="dcterms:W3CDTF">2025-04-16T05:20:48Z</dcterms:modified>
</cp:coreProperties>
</file>