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6" r:id="rId3"/>
    <p:sldId id="266" r:id="rId4"/>
    <p:sldId id="279" r:id="rId5"/>
    <p:sldId id="277" r:id="rId6"/>
    <p:sldId id="278" r:id="rId7"/>
    <p:sldId id="267" r:id="rId8"/>
    <p:sldId id="265"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E7F5A3"/>
    <a:srgbClr val="44B57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snapToGrid="0" showGuides="1">
      <p:cViewPr varScale="1">
        <p:scale>
          <a:sx n="64" d="100"/>
          <a:sy n="64" d="100"/>
        </p:scale>
        <p:origin x="78" y="150"/>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00C2299F-ABE4-4B49-9AA6-3F0CC97334DF}" type="datetimeFigureOut">
              <a:rPr lang="zh-CN" altLang="en-US" smtClean="0"/>
              <a:pPr/>
              <a:t>2025/3/18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71E5AFCC-D9A4-4F3B-B3DA-B64AAF9454EF}" type="slidenum">
              <a:rPr lang="zh-CN" altLang="en-US" smtClean="0"/>
              <a:pPr/>
              <a:t>‹#›</a:t>
            </a:fld>
            <a:endParaRPr lang="zh-CN" altLang="en-US" dirty="0"/>
          </a:p>
        </p:txBody>
      </p:sp>
      <p:pic>
        <p:nvPicPr>
          <p:cNvPr id="7" name="Picture 6">
            <a:extLst>
              <a:ext uri="{FF2B5EF4-FFF2-40B4-BE49-F238E27FC236}">
                <a16:creationId xmlns:a16="http://schemas.microsoft.com/office/drawing/2014/main" id="{AC65F3D7-6EF7-D087-2B50-1FD31A83EC99}"/>
              </a:ext>
            </a:extLst>
          </p:cNvPr>
          <p:cNvPicPr>
            <a:picLocks noChangeAspect="1"/>
          </p:cNvPicPr>
          <p:nvPr userDrawn="1"/>
        </p:nvPicPr>
        <p:blipFill>
          <a:blip r:embed="rId14"/>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id="{9A727D41-70C6-AE36-22F3-8A55DC96DD15}"/>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01740BFE-39C5-3611-ED65-0FA43E05D058}"/>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7D0A41-C551-F603-BD37-61C03C5AA8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87" b="98251" l="4595" r="95676">
                        <a14:foregroundMark x1="27027" y1="2478" x2="26757" y2="69971"/>
                        <a14:foregroundMark x1="26757" y1="69971" x2="30676" y2="77551"/>
                        <a14:foregroundMark x1="30676" y1="77551" x2="31486" y2="80466"/>
                        <a14:foregroundMark x1="25000" y1="4665" x2="7703" y2="13557"/>
                        <a14:foregroundMark x1="7703" y1="13557" x2="4595" y2="19534"/>
                        <a14:foregroundMark x1="63784" y1="4082" x2="76081" y2="71283"/>
                        <a14:foregroundMark x1="76081" y1="71283" x2="87297" y2="91983"/>
                        <a14:foregroundMark x1="64730" y1="93294" x2="61757" y2="98251"/>
                        <a14:foregroundMark x1="25000" y1="37609" x2="29459" y2="67638"/>
                        <a14:foregroundMark x1="29459" y1="67638" x2="30676" y2="70117"/>
                        <a14:foregroundMark x1="33243" y1="76822" x2="40270" y2="91837"/>
                        <a14:foregroundMark x1="40270" y1="91837" x2="40270" y2="92420"/>
                        <a14:foregroundMark x1="22162" y1="70845" x2="19865" y2="96939"/>
                        <a14:foregroundMark x1="76081" y1="43149" x2="92297" y2="31050"/>
                        <a14:foregroundMark x1="92297" y1="31050" x2="95676" y2="24490"/>
                        <a14:foregroundMark x1="40541" y1="13994" x2="46081" y2="24490"/>
                        <a14:foregroundMark x1="73514" y1="23324" x2="75676" y2="32216"/>
                      </a14:backgroundRemoval>
                    </a14:imgEffect>
                  </a14:imgLayer>
                </a14:imgProps>
              </a:ext>
            </a:extLst>
          </a:blip>
          <a:stretch>
            <a:fillRect/>
          </a:stretch>
        </p:blipFill>
        <p:spPr>
          <a:xfrm>
            <a:off x="8612155" y="3529217"/>
            <a:ext cx="3588693" cy="3326815"/>
          </a:xfrm>
          <a:prstGeom prst="rect">
            <a:avLst/>
          </a:prstGeom>
        </p:spPr>
      </p:pic>
      <p:pic>
        <p:nvPicPr>
          <p:cNvPr id="10" name="图片 9" descr="三只小猪1"/>
          <p:cNvPicPr>
            <a:picLocks noChangeAspect="1"/>
          </p:cNvPicPr>
          <p:nvPr/>
        </p:nvPicPr>
        <p:blipFill>
          <a:blip r:embed="rId4"/>
          <a:stretch>
            <a:fillRect/>
          </a:stretch>
        </p:blipFill>
        <p:spPr>
          <a:xfrm>
            <a:off x="711654" y="1904184"/>
            <a:ext cx="550545" cy="480060"/>
          </a:xfrm>
          <a:prstGeom prst="rect">
            <a:avLst/>
          </a:prstGeom>
        </p:spPr>
      </p:pic>
      <p:pic>
        <p:nvPicPr>
          <p:cNvPr id="9" name="图片 8" descr="三只小猪2"/>
          <p:cNvPicPr>
            <a:picLocks noChangeAspect="1"/>
          </p:cNvPicPr>
          <p:nvPr/>
        </p:nvPicPr>
        <p:blipFill>
          <a:blip r:embed="rId5"/>
          <a:stretch>
            <a:fillRect/>
          </a:stretch>
        </p:blipFill>
        <p:spPr>
          <a:xfrm>
            <a:off x="10516727" y="504190"/>
            <a:ext cx="509270" cy="354965"/>
          </a:xfrm>
          <a:prstGeom prst="rect">
            <a:avLst/>
          </a:prstGeom>
        </p:spPr>
      </p:pic>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8211" y="-133487"/>
            <a:ext cx="1361866" cy="1361866"/>
          </a:xfrm>
          <a:prstGeom prst="rect">
            <a:avLst/>
          </a:prstGeom>
        </p:spPr>
      </p:pic>
      <p:pic>
        <p:nvPicPr>
          <p:cNvPr id="3" name="Picture 2">
            <a:extLst>
              <a:ext uri="{FF2B5EF4-FFF2-40B4-BE49-F238E27FC236}">
                <a16:creationId xmlns:a16="http://schemas.microsoft.com/office/drawing/2014/main" id="{C62D1495-E111-A4A7-8C0F-9A1EDCF280AA}"/>
              </a:ext>
            </a:extLst>
          </p:cNvPr>
          <p:cNvPicPr>
            <a:picLocks noChangeAspect="1"/>
          </p:cNvPicPr>
          <p:nvPr/>
        </p:nvPicPr>
        <p:blipFill>
          <a:blip r:embed="rId7"/>
          <a:stretch>
            <a:fillRect/>
          </a:stretch>
        </p:blipFill>
        <p:spPr>
          <a:xfrm>
            <a:off x="3666533" y="134733"/>
            <a:ext cx="4858933" cy="1225402"/>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a:blip r:embed="rId8"/>
          <a:stretch>
            <a:fillRect/>
          </a:stretch>
        </p:blipFill>
        <p:spPr>
          <a:xfrm>
            <a:off x="761987" y="1029484"/>
            <a:ext cx="10394581" cy="4694327"/>
          </a:xfrm>
          <a:prstGeom prst="rect">
            <a:avLst/>
          </a:prstGeom>
        </p:spPr>
      </p:pic>
      <p:pic>
        <p:nvPicPr>
          <p:cNvPr id="21" name="Picture 20">
            <a:extLst>
              <a:ext uri="{FF2B5EF4-FFF2-40B4-BE49-F238E27FC236}">
                <a16:creationId xmlns:a16="http://schemas.microsoft.com/office/drawing/2014/main" id="{5277605C-4C80-1834-2E0B-A26CBC1D372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30327" y="3667392"/>
            <a:ext cx="3254830" cy="32548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2" presetClass="entr" presetSubtype="2"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131F61D-F149-D50A-3D32-056C87A89A3F}"/>
              </a:ext>
            </a:extLst>
          </p:cNvPr>
          <p:cNvPicPr>
            <a:picLocks noChangeAspect="1"/>
          </p:cNvPicPr>
          <p:nvPr/>
        </p:nvPicPr>
        <p:blipFill>
          <a:blip r:embed="rId2"/>
          <a:stretch>
            <a:fillRect/>
          </a:stretch>
        </p:blipFill>
        <p:spPr>
          <a:xfrm>
            <a:off x="696686" y="3429000"/>
            <a:ext cx="4652163" cy="3096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2B497028-936E-6137-4858-445EE05838E3}"/>
              </a:ext>
            </a:extLst>
          </p:cNvPr>
          <p:cNvPicPr>
            <a:picLocks noChangeAspect="1"/>
          </p:cNvPicPr>
          <p:nvPr/>
        </p:nvPicPr>
        <p:blipFill>
          <a:blip r:embed="rId3"/>
          <a:stretch>
            <a:fillRect/>
          </a:stretch>
        </p:blipFill>
        <p:spPr>
          <a:xfrm>
            <a:off x="6319934" y="3431908"/>
            <a:ext cx="4652163" cy="3093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881D8A0D-6F82-7DC6-0399-4D705EA6C11E}"/>
              </a:ext>
            </a:extLst>
          </p:cNvPr>
          <p:cNvPicPr>
            <a:picLocks noChangeAspect="1"/>
          </p:cNvPicPr>
          <p:nvPr/>
        </p:nvPicPr>
        <p:blipFill>
          <a:blip r:embed="rId4"/>
          <a:stretch>
            <a:fillRect/>
          </a:stretch>
        </p:blipFill>
        <p:spPr>
          <a:xfrm>
            <a:off x="345411" y="464945"/>
            <a:ext cx="11650466" cy="2139881"/>
          </a:xfrm>
          <a:prstGeom prst="rect">
            <a:avLst/>
          </a:prstGeom>
        </p:spPr>
      </p:pic>
    </p:spTree>
    <p:extLst>
      <p:ext uri="{BB962C8B-B14F-4D97-AF65-F5344CB8AC3E}">
        <p14:creationId xmlns:p14="http://schemas.microsoft.com/office/powerpoint/2010/main" val="1785405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020"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sp>
        <p:nvSpPr>
          <p:cNvPr id="15" name="单圆角矩形 14"/>
          <p:cNvSpPr/>
          <p:nvPr/>
        </p:nvSpPr>
        <p:spPr>
          <a:xfrm>
            <a:off x="848320" y="2002634"/>
            <a:ext cx="10740299" cy="3213177"/>
          </a:xfrm>
          <a:prstGeom prst="round1Rect">
            <a:avLst/>
          </a:prstGeom>
          <a:noFill/>
          <a:ln w="28575">
            <a:solidFill>
              <a:srgbClr val="99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1" name="图片 20" descr="包图网_18357393手绘清新太阳花矢量元素"/>
          <p:cNvPicPr>
            <a:picLocks noChangeAspect="1"/>
          </p:cNvPicPr>
          <p:nvPr/>
        </p:nvPicPr>
        <p:blipFill>
          <a:blip r:embed="rId3"/>
          <a:stretch>
            <a:fillRect/>
          </a:stretch>
        </p:blipFill>
        <p:spPr>
          <a:xfrm>
            <a:off x="4413379" y="3825306"/>
            <a:ext cx="4475711" cy="3157795"/>
          </a:xfrm>
          <a:prstGeom prst="rect">
            <a:avLst/>
          </a:prstGeom>
        </p:spPr>
      </p:pic>
      <p:grpSp>
        <p:nvGrpSpPr>
          <p:cNvPr id="6" name="Group 5">
            <a:extLst>
              <a:ext uri="{FF2B5EF4-FFF2-40B4-BE49-F238E27FC236}">
                <a16:creationId xmlns:a16="http://schemas.microsoft.com/office/drawing/2014/main" id="{DAA6A2E4-CE92-7913-2885-E6C91949B830}"/>
              </a:ext>
            </a:extLst>
          </p:cNvPr>
          <p:cNvGrpSpPr/>
          <p:nvPr/>
        </p:nvGrpSpPr>
        <p:grpSpPr>
          <a:xfrm>
            <a:off x="2109313" y="337114"/>
            <a:ext cx="8424947" cy="1235088"/>
            <a:chOff x="2109313" y="337114"/>
            <a:chExt cx="8424947" cy="1235088"/>
          </a:xfrm>
        </p:grpSpPr>
        <p:sp>
          <p:nvSpPr>
            <p:cNvPr id="16" name="单圆角矩形 15"/>
            <p:cNvSpPr/>
            <p:nvPr/>
          </p:nvSpPr>
          <p:spPr>
            <a:xfrm>
              <a:off x="2109313" y="337114"/>
              <a:ext cx="8424947" cy="1235088"/>
            </a:xfrm>
            <a:prstGeom prst="round1Rect">
              <a:avLst/>
            </a:prstGeom>
            <a:solidFill>
              <a:srgbClr val="993300"/>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299611" y="504414"/>
              <a:ext cx="7837715"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Không gian văn hóa là gì?</a:t>
              </a:r>
              <a:endParaRPr lang="en-US" sz="48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517D1768-4621-A371-D534-4FE7682FDB53}"/>
              </a:ext>
            </a:extLst>
          </p:cNvPr>
          <p:cNvSpPr txBox="1"/>
          <p:nvPr/>
        </p:nvSpPr>
        <p:spPr>
          <a:xfrm>
            <a:off x="1063690" y="2080727"/>
            <a:ext cx="10279990" cy="3046988"/>
          </a:xfrm>
          <a:prstGeom prst="rect">
            <a:avLst/>
          </a:prstGeom>
          <a:noFill/>
        </p:spPr>
        <p:txBody>
          <a:bodyPr wrap="square" rtlCol="0">
            <a:spAutoFit/>
          </a:bodyPr>
          <a:lstStyle/>
          <a:p>
            <a:pPr algn="just"/>
            <a:r>
              <a:rPr lang="vi-VN" sz="3200" b="1" i="0" dirty="0">
                <a:solidFill>
                  <a:srgbClr val="00B050"/>
                </a:solidFill>
                <a:effectLst/>
                <a:latin typeface="Cambria" panose="02040503050406030204" pitchFamily="18" charset="0"/>
                <a:ea typeface="Cambria" panose="02040503050406030204" pitchFamily="18" charset="0"/>
              </a:rPr>
              <a:t>Không gian văn hóa </a:t>
            </a:r>
            <a:r>
              <a:rPr lang="vi-VN" sz="3200" b="0" i="0" dirty="0">
                <a:solidFill>
                  <a:srgbClr val="00B050"/>
                </a:solidFill>
                <a:effectLst/>
                <a:latin typeface="Cambria" panose="02040503050406030204" pitchFamily="18" charset="0"/>
                <a:ea typeface="Cambria" panose="02040503050406030204" pitchFamily="18" charset="0"/>
              </a:rPr>
              <a:t>được hiểu là những khu vực, môi trường có hoạt động văn hóa hoặc gắn với văn hóa. </a:t>
            </a:r>
            <a:r>
              <a:rPr lang="vi-VN" sz="3200" b="0" i="0" dirty="0">
                <a:solidFill>
                  <a:srgbClr val="202124"/>
                </a:solidFill>
                <a:effectLst/>
                <a:latin typeface="Cambria" panose="02040503050406030204" pitchFamily="18" charset="0"/>
                <a:ea typeface="Cambria" panose="02040503050406030204" pitchFamily="18" charset="0"/>
              </a:rPr>
              <a:t>Trong thời kỳ hiện nay, các không gian văn hóa ngày càng đóng vai trò quan trọng thúc đẩy học tập, giao lưu, sáng tạo, góp phần làm phong phú thêm đời sống tinh thần của cộng đồng.</a:t>
            </a:r>
            <a:endParaRPr lang="en-US" sz="32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9B7F-597F-0C52-7282-2B985ABE9A51}"/>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5002994B-B248-B889-E1C7-6CAF8AE72986}"/>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0" name="TextBox 9">
            <a:extLst>
              <a:ext uri="{FF2B5EF4-FFF2-40B4-BE49-F238E27FC236}">
                <a16:creationId xmlns:a16="http://schemas.microsoft.com/office/drawing/2014/main" id="{F26609B9-DB1D-BBCC-0F81-16B4F26E5CF2}"/>
              </a:ext>
            </a:extLst>
          </p:cNvPr>
          <p:cNvSpPr txBox="1"/>
          <p:nvPr/>
        </p:nvSpPr>
        <p:spPr>
          <a:xfrm>
            <a:off x="401062" y="468542"/>
            <a:ext cx="6158204" cy="5786199"/>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Mừng</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lúa</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mới</a:t>
            </a:r>
            <a:r>
              <a:rPr lang="en-US" sz="4000" b="1" dirty="0">
                <a:solidFill>
                  <a:srgbClr val="44B576"/>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tộc</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xong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màng </a:t>
            </a:r>
            <a:r>
              <a:rPr lang="en-US" sz="3000" dirty="0" err="1">
                <a:latin typeface="Cambria" panose="02040503050406030204" pitchFamily="18" charset="0"/>
                <a:ea typeface="Cambria" panose="02040503050406030204" pitchFamily="18" charset="0"/>
              </a:rPr>
              <a:t>nhằm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tổ</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ban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mưa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hòa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tươi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tốt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Mừng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nhảy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nghiệm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khỏe</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a:t>
            </a:r>
            <a:r>
              <a:rPr lang="en-US" sz="3000"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24B76140-70EB-5621-DF82-A1A8FCF92274}"/>
              </a:ext>
            </a:extLst>
          </p:cNvPr>
          <p:cNvPicPr>
            <a:picLocks noChangeAspect="1"/>
          </p:cNvPicPr>
          <p:nvPr/>
        </p:nvPicPr>
        <p:blipFill>
          <a:blip r:embed="rId2"/>
          <a:stretch>
            <a:fillRect/>
          </a:stretch>
        </p:blipFill>
        <p:spPr>
          <a:xfrm>
            <a:off x="6684737" y="1381327"/>
            <a:ext cx="5151566" cy="4133446"/>
          </a:xfrm>
          <a:prstGeom prst="rect">
            <a:avLst/>
          </a:prstGeom>
        </p:spPr>
      </p:pic>
    </p:spTree>
    <p:extLst>
      <p:ext uri="{BB962C8B-B14F-4D97-AF65-F5344CB8AC3E}">
        <p14:creationId xmlns:p14="http://schemas.microsoft.com/office/powerpoint/2010/main" val="274655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id="{A52060B7-1F6C-BA39-1BC5-A460A2F08F89}"/>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id="{965BCE74-17A9-DDCE-C424-BC96FC598376}"/>
                </a:ext>
              </a:extLst>
            </p:cNvPr>
            <p:cNvSpPr/>
            <p:nvPr/>
          </p:nvSpPr>
          <p:spPr>
            <a:xfrm>
              <a:off x="891092" y="916590"/>
              <a:ext cx="10531413" cy="1548922"/>
            </a:xfrm>
            <a:prstGeom prst="roundRect">
              <a:avLst/>
            </a:prstGeom>
            <a:solidFill>
              <a:srgbClr val="44B576"/>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0BB34D-4DA2-CC45-C87A-0B7600D43A14}"/>
                </a:ext>
              </a:extLst>
            </p:cNvPr>
            <p:cNvSpPr/>
            <p:nvPr/>
          </p:nvSpPr>
          <p:spPr>
            <a:xfrm>
              <a:off x="1028097" y="1072849"/>
              <a:ext cx="10257401" cy="1236399"/>
            </a:xfrm>
            <a:prstGeom prst="rect">
              <a:avLst/>
            </a:prstGeom>
          </p:spPr>
          <p:txBody>
            <a:bodyPr wrap="square">
              <a:spAutoFit/>
            </a:bodyPr>
            <a:lstStyle/>
            <a:p>
              <a:pPr algn="ctr" defTabSz="609585">
                <a:spcBef>
                  <a:spcPct val="50000"/>
                </a:spcBef>
              </a:pP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và</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cs typeface="Times New Roman" pitchFamily="18" charset="0"/>
                </a:rPr>
                <a:t>1</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em</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id="{4B0C48BC-A339-D8DE-9AAE-B14DEFA8546F}"/>
              </a:ext>
            </a:extLst>
          </p:cNvPr>
          <p:cNvSpPr txBox="1"/>
          <p:nvPr/>
        </p:nvSpPr>
        <p:spPr>
          <a:xfrm>
            <a:off x="616074" y="1694817"/>
            <a:ext cx="5971338" cy="3385542"/>
          </a:xfrm>
          <a:prstGeom prst="rect">
            <a:avLst/>
          </a:prstGeom>
          <a:noFill/>
        </p:spPr>
        <p:txBody>
          <a:bodyPr wrap="square" rtlCol="0">
            <a:spAutoFit/>
          </a:bodyPr>
          <a:lstStyle/>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chemeClr val="accent6">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E74F3DE-D8A5-6FF0-88C6-09A0C9D4B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278" y="2154830"/>
            <a:ext cx="4662196" cy="3181499"/>
          </a:xfrm>
          <a:prstGeom prst="rect">
            <a:avLst/>
          </a:prstGeom>
        </p:spPr>
      </p:pic>
    </p:spTree>
    <p:extLst>
      <p:ext uri="{BB962C8B-B14F-4D97-AF65-F5344CB8AC3E}">
        <p14:creationId xmlns:p14="http://schemas.microsoft.com/office/powerpoint/2010/main" val="230465372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AC5A-5906-4ED2-F521-8C7714554955}"/>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13D3E817-BFFE-BF94-F35D-9F2F8CABB504}"/>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15A0817F-3A42-D1B4-6CB0-450724EF72F7}"/>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 name="Group 5">
            <a:extLst>
              <a:ext uri="{FF2B5EF4-FFF2-40B4-BE49-F238E27FC236}">
                <a16:creationId xmlns:a16="http://schemas.microsoft.com/office/drawing/2014/main" id="{A680E8F5-82B3-134B-3D19-C9241F20099E}"/>
              </a:ext>
            </a:extLst>
          </p:cNvPr>
          <p:cNvGrpSpPr/>
          <p:nvPr/>
        </p:nvGrpSpPr>
        <p:grpSpPr>
          <a:xfrm>
            <a:off x="878084" y="636741"/>
            <a:ext cx="10300996" cy="2024492"/>
            <a:chOff x="886454" y="878167"/>
            <a:chExt cx="10531413" cy="1548922"/>
          </a:xfrm>
          <a:solidFill>
            <a:srgbClr val="44B576"/>
          </a:solidFill>
        </p:grpSpPr>
        <p:sp>
          <p:nvSpPr>
            <p:cNvPr id="7" name="Rounded Rectangle 2">
              <a:extLst>
                <a:ext uri="{FF2B5EF4-FFF2-40B4-BE49-F238E27FC236}">
                  <a16:creationId xmlns:a16="http://schemas.microsoft.com/office/drawing/2014/main" id="{2506897E-616A-2764-781A-448DA5F8F9D3}"/>
                </a:ext>
              </a:extLst>
            </p:cNvPr>
            <p:cNvSpPr/>
            <p:nvPr/>
          </p:nvSpPr>
          <p:spPr>
            <a:xfrm>
              <a:off x="886454" y="878167"/>
              <a:ext cx="10531413" cy="1548922"/>
            </a:xfrm>
            <a:prstGeom prst="roundRect">
              <a:avLst/>
            </a:prstGeom>
            <a:grp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F5A3"/>
                </a:solidFill>
              </a:endParaRPr>
            </a:p>
          </p:txBody>
        </p:sp>
        <p:sp>
          <p:nvSpPr>
            <p:cNvPr id="8" name="Rectangle 7">
              <a:extLst>
                <a:ext uri="{FF2B5EF4-FFF2-40B4-BE49-F238E27FC236}">
                  <a16:creationId xmlns:a16="http://schemas.microsoft.com/office/drawing/2014/main" id="{6212DC6F-FB1E-5D38-FFFC-EE1E7D2DBD3D}"/>
                </a:ext>
              </a:extLst>
            </p:cNvPr>
            <p:cNvSpPr/>
            <p:nvPr/>
          </p:nvSpPr>
          <p:spPr>
            <a:xfrm>
              <a:off x="1023460" y="946455"/>
              <a:ext cx="10257401" cy="1342220"/>
            </a:xfrm>
            <a:prstGeom prst="rect">
              <a:avLst/>
            </a:prstGeom>
            <a:grpFill/>
            <a:ln>
              <a:noFill/>
            </a:ln>
          </p:spPr>
          <p:txBody>
            <a:bodyPr wrap="square">
              <a:spAutoFit/>
            </a:bodyPr>
            <a:lstStyle/>
            <a:p>
              <a:pPr algn="just" defTabSz="609585">
                <a:spcBef>
                  <a:spcPct val="50000"/>
                </a:spcBef>
              </a:pPr>
              <a:r>
                <a:rPr lang="vi-VN" sz="3600" b="1" dirty="0">
                  <a:solidFill>
                    <a:srgbClr val="E7F5A3"/>
                  </a:solidFill>
                  <a:latin typeface="Cambria" panose="02040503050406030204" pitchFamily="18" charset="0"/>
                  <a:ea typeface="Cambria" panose="02040503050406030204" pitchFamily="18" charset="0"/>
                  <a:cs typeface="Times New Roman" pitchFamily="18" charset="0"/>
                </a:rPr>
                <a:t>- Những dân tộc là chủ nhân của Không gian văn hóa Cồng chiêng Tây Nguyên là: Ê Đê, Gia Rai, Ba Na, Mạ, Xơ Đăng, Cơ Ho, Mnông,…</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grpSp>
        <p:nvGrpSpPr>
          <p:cNvPr id="9" name="Group 8">
            <a:extLst>
              <a:ext uri="{FF2B5EF4-FFF2-40B4-BE49-F238E27FC236}">
                <a16:creationId xmlns:a16="http://schemas.microsoft.com/office/drawing/2014/main" id="{3063F6EA-67FE-F717-0D84-A385CA2E65EA}"/>
              </a:ext>
            </a:extLst>
          </p:cNvPr>
          <p:cNvGrpSpPr/>
          <p:nvPr/>
        </p:nvGrpSpPr>
        <p:grpSpPr>
          <a:xfrm>
            <a:off x="878083" y="3184522"/>
            <a:ext cx="10300996" cy="2488490"/>
            <a:chOff x="886454" y="878167"/>
            <a:chExt cx="10531413" cy="1903923"/>
          </a:xfrm>
          <a:solidFill>
            <a:srgbClr val="44B576"/>
          </a:solidFill>
        </p:grpSpPr>
        <p:sp>
          <p:nvSpPr>
            <p:cNvPr id="10" name="Rounded Rectangle 2">
              <a:extLst>
                <a:ext uri="{FF2B5EF4-FFF2-40B4-BE49-F238E27FC236}">
                  <a16:creationId xmlns:a16="http://schemas.microsoft.com/office/drawing/2014/main" id="{9FC72E29-B2AC-B132-2BA2-C4470139A7EB}"/>
                </a:ext>
              </a:extLst>
            </p:cNvPr>
            <p:cNvSpPr/>
            <p:nvPr/>
          </p:nvSpPr>
          <p:spPr>
            <a:xfrm>
              <a:off x="886454" y="878167"/>
              <a:ext cx="10531413" cy="1903923"/>
            </a:xfrm>
            <a:prstGeom prst="roundRect">
              <a:avLst/>
            </a:prstGeom>
            <a:grp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F5A3"/>
                </a:solidFill>
              </a:endParaRPr>
            </a:p>
          </p:txBody>
        </p:sp>
        <p:sp>
          <p:nvSpPr>
            <p:cNvPr id="11" name="Rectangle 10">
              <a:extLst>
                <a:ext uri="{FF2B5EF4-FFF2-40B4-BE49-F238E27FC236}">
                  <a16:creationId xmlns:a16="http://schemas.microsoft.com/office/drawing/2014/main" id="{EEE8915A-A6D5-846E-E9E5-B5878161DB85}"/>
                </a:ext>
              </a:extLst>
            </p:cNvPr>
            <p:cNvSpPr/>
            <p:nvPr/>
          </p:nvSpPr>
          <p:spPr>
            <a:xfrm>
              <a:off x="1023460" y="946455"/>
              <a:ext cx="10257401" cy="1766080"/>
            </a:xfrm>
            <a:prstGeom prst="rect">
              <a:avLst/>
            </a:prstGeom>
            <a:grpFill/>
            <a:ln>
              <a:noFill/>
            </a:ln>
          </p:spPr>
          <p:txBody>
            <a:bodyPr wrap="square">
              <a:spAutoFit/>
            </a:bodyPr>
            <a:lstStyle/>
            <a:p>
              <a:pPr algn="just" defTabSz="609585">
                <a:spcBef>
                  <a:spcPct val="50000"/>
                </a:spcBef>
              </a:pPr>
              <a:r>
                <a:rPr lang="vi-VN"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rPr>
                <a:t>Cồng chiêng thường được sử dụng trong các nghi lễ, ngày hội và sinh hoạt cộng đồng như: lễ Mừng lúa mới, lễ Thổi tai cho trẻ sơ sinh, lễ Trưởng thành,... </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846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缺角矩形 1"/>
          <p:cNvSpPr/>
          <p:nvPr/>
        </p:nvSpPr>
        <p:spPr>
          <a:xfrm>
            <a:off x="634482" y="503853"/>
            <a:ext cx="7399175" cy="5831633"/>
          </a:xfrm>
          <a:prstGeom prst="plaque">
            <a:avLst>
              <a:gd name="adj" fmla="val 7820"/>
            </a:avLst>
          </a:prstGeom>
          <a:noFill/>
          <a:ln w="28575">
            <a:solidFill>
              <a:srgbClr val="44B576"/>
            </a:solidFill>
          </a:ln>
          <a:extLst>
            <a:ext uri="{909E8E84-426E-40DD-AFC4-6F175D3DCCD1}">
              <a14:hiddenFill xmlns:a14="http://schemas.microsoft.com/office/drawing/2010/main">
                <a:solidFill>
                  <a:srgbClr val="44B57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Regular" panose="020B0500000000000000" pitchFamily="34" charset="-122"/>
              <a:ea typeface="思源黑体 CN Regular" panose="020B0500000000000000" pitchFamily="34" charset="-122"/>
            </a:endParaRPr>
          </a:p>
        </p:txBody>
      </p:sp>
      <p:sp>
        <p:nvSpPr>
          <p:cNvPr id="3" name="文本框 2"/>
          <p:cNvSpPr txBox="1"/>
          <p:nvPr/>
        </p:nvSpPr>
        <p:spPr>
          <a:xfrm>
            <a:off x="802434" y="821096"/>
            <a:ext cx="7081934" cy="5016758"/>
          </a:xfrm>
          <a:prstGeom prst="rect">
            <a:avLst/>
          </a:prstGeom>
          <a:noFill/>
        </p:spPr>
        <p:txBody>
          <a:bodyPr wrap="square" rtlCol="0" anchor="t">
            <a:spAutoFit/>
          </a:bodyPr>
          <a:lstStyle/>
          <a:p>
            <a:pPr algn="just"/>
            <a:r>
              <a:rPr lang="vi-VN"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được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sử</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dụng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của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dân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tộc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Tây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Nguyên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như</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vòng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đời</a:t>
            </a:r>
            <a:r>
              <a:rPr lang="en-US" sz="3200" dirty="0">
                <a:solidFill>
                  <a:srgbClr val="993300"/>
                </a:solidFill>
                <a:latin typeface="Cambria" panose="02040503050406030204" pitchFamily="18" charset="0"/>
                <a:ea typeface="Cambria" panose="02040503050406030204" pitchFamily="18" charset="0"/>
              </a:rPr>
              <a:t> con </a:t>
            </a:r>
            <a:r>
              <a:rPr lang="en-US" sz="3200" dirty="0" err="1">
                <a:solidFill>
                  <a:srgbClr val="993300"/>
                </a:solidFill>
                <a:latin typeface="Cambria" panose="02040503050406030204" pitchFamily="18" charset="0"/>
                <a:ea typeface="Cambria" panose="02040503050406030204" pitchFamily="18" charset="0"/>
              </a:rPr>
              <a:t>người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Thổi</a:t>
            </a:r>
            <a:r>
              <a:rPr lang="en-US" sz="3200" dirty="0">
                <a:solidFill>
                  <a:srgbClr val="993300"/>
                </a:solidFill>
                <a:latin typeface="Cambria" panose="02040503050406030204" pitchFamily="18" charset="0"/>
                <a:ea typeface="Cambria" panose="02040503050406030204" pitchFamily="18" charset="0"/>
              </a:rPr>
              <a:t> tai </a:t>
            </a:r>
            <a:r>
              <a:rPr lang="en-US" sz="3200" dirty="0" err="1">
                <a:solidFill>
                  <a:srgbClr val="993300"/>
                </a:solidFill>
                <a:latin typeface="Cambria" panose="02040503050406030204" pitchFamily="18" charset="0"/>
                <a:ea typeface="Cambria" panose="02040503050406030204" pitchFamily="18" charset="0"/>
              </a:rPr>
              <a:t>cho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trẻ</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Trưởng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thành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mả</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nghiệp</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bắt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máng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nước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Gieo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lúa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Đua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voi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Rông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endParaRPr lang="zh-CN" altLang="en-US" sz="3600" dirty="0">
              <a:solidFill>
                <a:srgbClr val="993300"/>
              </a:solidFill>
              <a:latin typeface="Cambria" panose="02040503050406030204" pitchFamily="18" charset="0"/>
              <a:ea typeface="思源黑体 CN Regular" panose="020B0500000000000000" pitchFamily="34" charset="-122"/>
            </a:endParaRPr>
          </a:p>
        </p:txBody>
      </p:sp>
      <p:pic>
        <p:nvPicPr>
          <p:cNvPr id="4" name="Picture 3">
            <a:extLst>
              <a:ext uri="{FF2B5EF4-FFF2-40B4-BE49-F238E27FC236}">
                <a16:creationId xmlns:a16="http://schemas.microsoft.com/office/drawing/2014/main" id="{863CEEBF-22B2-1A4B-6600-401F122B6220}"/>
              </a:ext>
            </a:extLst>
          </p:cNvPr>
          <p:cNvPicPr>
            <a:picLocks noChangeAspect="1"/>
          </p:cNvPicPr>
          <p:nvPr/>
        </p:nvPicPr>
        <p:blipFill>
          <a:blip r:embed="rId2"/>
          <a:stretch>
            <a:fillRect/>
          </a:stretch>
        </p:blipFill>
        <p:spPr>
          <a:xfrm>
            <a:off x="8201609" y="877082"/>
            <a:ext cx="3461518" cy="2309327"/>
          </a:xfrm>
          <a:prstGeom prst="rect">
            <a:avLst/>
          </a:prstGeom>
        </p:spPr>
      </p:pic>
      <p:pic>
        <p:nvPicPr>
          <p:cNvPr id="6" name="Picture 5">
            <a:extLst>
              <a:ext uri="{FF2B5EF4-FFF2-40B4-BE49-F238E27FC236}">
                <a16:creationId xmlns:a16="http://schemas.microsoft.com/office/drawing/2014/main" id="{19A5A656-77B6-3119-FEFF-F3ACFFFA745A}"/>
              </a:ext>
            </a:extLst>
          </p:cNvPr>
          <p:cNvPicPr>
            <a:picLocks noChangeAspect="1"/>
          </p:cNvPicPr>
          <p:nvPr/>
        </p:nvPicPr>
        <p:blipFill>
          <a:blip r:embed="rId3"/>
          <a:stretch>
            <a:fillRect/>
          </a:stretch>
        </p:blipFill>
        <p:spPr>
          <a:xfrm>
            <a:off x="8201609" y="3429000"/>
            <a:ext cx="3493748" cy="23342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6746875" y="3360420"/>
            <a:ext cx="5436235" cy="3497580"/>
          </a:xfrm>
          <a:prstGeom prst="rect">
            <a:avLst/>
          </a:prstGeom>
        </p:spPr>
      </p:pic>
      <p:pic>
        <p:nvPicPr>
          <p:cNvPr id="6" name="Picture 5">
            <a:extLst>
              <a:ext uri="{FF2B5EF4-FFF2-40B4-BE49-F238E27FC236}">
                <a16:creationId xmlns:a16="http://schemas.microsoft.com/office/drawing/2014/main" id="{5EA12BD3-22F1-FA5A-D3BE-6E254E4CAA34}"/>
              </a:ext>
            </a:extLst>
          </p:cNvPr>
          <p:cNvPicPr>
            <a:picLocks noChangeAspect="1"/>
          </p:cNvPicPr>
          <p:nvPr/>
        </p:nvPicPr>
        <p:blipFill>
          <a:blip r:embed="rId3"/>
          <a:stretch>
            <a:fillRect/>
          </a:stretch>
        </p:blipFill>
        <p:spPr>
          <a:xfrm>
            <a:off x="647096" y="539885"/>
            <a:ext cx="6537475" cy="3510867"/>
          </a:xfrm>
          <a:prstGeom prst="rect">
            <a:avLst/>
          </a:prstGeom>
        </p:spPr>
      </p:pic>
      <p:pic>
        <p:nvPicPr>
          <p:cNvPr id="8" name="图片 6" descr="包图网_18357393手绘清新太阳花矢量元素">
            <a:extLst>
              <a:ext uri="{FF2B5EF4-FFF2-40B4-BE49-F238E27FC236}">
                <a16:creationId xmlns:a16="http://schemas.microsoft.com/office/drawing/2014/main" id="{1EEA92FB-30C1-365D-DB69-992C67802EA2}"/>
              </a:ext>
            </a:extLst>
          </p:cNvPr>
          <p:cNvPicPr>
            <a:picLocks noChangeAspect="1"/>
          </p:cNvPicPr>
          <p:nvPr/>
        </p:nvPicPr>
        <p:blipFill>
          <a:blip r:embed="rId4"/>
          <a:stretch>
            <a:fillRect/>
          </a:stretch>
        </p:blipFill>
        <p:spPr>
          <a:xfrm>
            <a:off x="647096" y="3360420"/>
            <a:ext cx="4974590" cy="35102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390</Words>
  <Application>Microsoft Office PowerPoint</Application>
  <PresentationFormat>Widescreen</PresentationFormat>
  <Paragraphs>9</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#9Slide07 HoneyCream</vt:lpstr>
      <vt:lpstr>Arial</vt:lpstr>
      <vt:lpstr>Cambria</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晓静</dc:creator>
  <cp:lastModifiedBy>Administrator</cp:lastModifiedBy>
  <cp:revision>39</cp:revision>
  <dcterms:created xsi:type="dcterms:W3CDTF">2021-10-04T12:11:00Z</dcterms:created>
  <dcterms:modified xsi:type="dcterms:W3CDTF">2025-03-18T05:28:14Z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