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9" r:id="rId2"/>
    <p:sldId id="261" r:id="rId3"/>
    <p:sldId id="276" r:id="rId4"/>
    <p:sldId id="269" r:id="rId5"/>
    <p:sldId id="285" r:id="rId6"/>
    <p:sldId id="283" r:id="rId7"/>
    <p:sldId id="270" r:id="rId8"/>
    <p:sldId id="273" r:id="rId9"/>
    <p:sldId id="278" r:id="rId10"/>
    <p:sldId id="286" r:id="rId11"/>
  </p:sldIdLst>
  <p:sldSz cx="18288000" cy="10287000"/>
  <p:notesSz cx="6858000" cy="9144000"/>
  <p:embeddedFontLst>
    <p:embeddedFont>
      <p:font typeface="#9Slide05 Aphrodite Pro" panose="020B0604020202020204" charset="0"/>
      <p:regular r:id="rId12"/>
    </p:embeddedFont>
    <p:embeddedFont>
      <p:font typeface="#9Slide07 HoneyCream" panose="020B0604020202020204" charset="0"/>
      <p:regular r:id="rId13"/>
    </p:embeddedFont>
    <p:embeddedFont>
      <p:font typeface="Cambria" panose="02040503050406030204" pitchFamily="18" charset="0"/>
      <p:regular r:id="rId14"/>
      <p:bold r:id="rId15"/>
      <p:italic r:id="rId16"/>
      <p:boldItalic r:id="rId17"/>
    </p:embeddedFont>
    <p:embeddedFont>
      <p:font typeface="Paytone One" panose="020B0604020202020204" charset="0"/>
      <p:regular r:id="rId18"/>
    </p:embeddedFont>
    <p:embeddedFont>
      <p:font typeface="SVN-Newton"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12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B366A4-F2A7-BB9D-A1FD-9B255826A631}"/>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C454C1B2-17BF-E30C-884E-6196D85C7D5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21594" y="10576286"/>
            <a:ext cx="2432012" cy="2669980"/>
          </a:xfrm>
          <a:prstGeom prst="rect">
            <a:avLst/>
          </a:prstGeom>
        </p:spPr>
      </p:pic>
      <p:sp>
        <p:nvSpPr>
          <p:cNvPr id="9" name="TextBox 8">
            <a:extLst>
              <a:ext uri="{FF2B5EF4-FFF2-40B4-BE49-F238E27FC236}">
                <a16:creationId xmlns:a16="http://schemas.microsoft.com/office/drawing/2014/main" id="{B6E26C61-EF43-036D-74D8-0344771559D5}"/>
              </a:ext>
            </a:extLst>
          </p:cNvPr>
          <p:cNvSpPr txBox="1"/>
          <p:nvPr userDrawn="1"/>
        </p:nvSpPr>
        <p:spPr>
          <a:xfrm>
            <a:off x="3530754" y="12319176"/>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990BE465-B899-3E6D-0C41-38619AD6FD56}"/>
              </a:ext>
            </a:extLst>
          </p:cNvPr>
          <p:cNvSpPr txBox="1">
            <a:spLocks/>
          </p:cNvSpPr>
          <p:nvPr userDrawn="1"/>
        </p:nvSpPr>
        <p:spPr>
          <a:xfrm>
            <a:off x="1380103" y="128044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11" name="Picture 10">
            <a:extLst>
              <a:ext uri="{FF2B5EF4-FFF2-40B4-BE49-F238E27FC236}">
                <a16:creationId xmlns:a16="http://schemas.microsoft.com/office/drawing/2014/main" id="{CE1CCDF1-4D9F-FD06-DBF6-B9A4F15DB5F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2" name="Picture 11">
            <a:extLst>
              <a:ext uri="{FF2B5EF4-FFF2-40B4-BE49-F238E27FC236}">
                <a16:creationId xmlns:a16="http://schemas.microsoft.com/office/drawing/2014/main" id="{B3E61940-C368-65E9-169B-641FBFA2440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3" name="Picture 12">
            <a:extLst>
              <a:ext uri="{FF2B5EF4-FFF2-40B4-BE49-F238E27FC236}">
                <a16:creationId xmlns:a16="http://schemas.microsoft.com/office/drawing/2014/main" id="{DAD18C74-11E0-0B43-30B7-986B8B1C026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4" name="Picture 13">
            <a:extLst>
              <a:ext uri="{FF2B5EF4-FFF2-40B4-BE49-F238E27FC236}">
                <a16:creationId xmlns:a16="http://schemas.microsoft.com/office/drawing/2014/main" id="{6ABCB572-C6FD-6D8D-7BAA-A821B8A50B0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
        <p:nvSpPr>
          <p:cNvPr id="15" name="Title 1">
            <a:extLst>
              <a:ext uri="{FF2B5EF4-FFF2-40B4-BE49-F238E27FC236}">
                <a16:creationId xmlns:a16="http://schemas.microsoft.com/office/drawing/2014/main" id="{0FEFD0AD-8054-692D-16BB-81F79DABAC3C}"/>
              </a:ext>
            </a:extLst>
          </p:cNvPr>
          <p:cNvSpPr txBox="1">
            <a:spLocks/>
          </p:cNvSpPr>
          <p:nvPr userDrawn="1"/>
        </p:nvSpPr>
        <p:spPr>
          <a:xfrm>
            <a:off x="-677891" y="92583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A9DB7F">
                    <a:lumMod val="60000"/>
                    <a:lumOff val="4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A9DB7F">
                  <a:lumMod val="60000"/>
                  <a:lumOff val="4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id="{D62111DF-BE73-E487-D7BC-34A5F0371CA0}"/>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endParaRPr>
          </a:p>
        </p:txBody>
      </p:sp>
      <p:sp>
        <p:nvSpPr>
          <p:cNvPr id="17" name="TextBox 16">
            <a:extLst>
              <a:ext uri="{FF2B5EF4-FFF2-40B4-BE49-F238E27FC236}">
                <a16:creationId xmlns:a16="http://schemas.microsoft.com/office/drawing/2014/main" id="{F281B02F-849C-079E-89CD-C51B8FD29AF3}"/>
              </a:ext>
            </a:extLst>
          </p:cNvPr>
          <p:cNvSpPr txBox="1"/>
          <p:nvPr userDrawn="1"/>
        </p:nvSpPr>
        <p:spPr>
          <a:xfrm>
            <a:off x="15087600" y="571500"/>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a:t>
            </a:r>
            <a:r>
              <a:rPr kumimoji="0" lang="en-US"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 Non</a:t>
            </a:r>
            <a:endParaRPr kumimoji="0" lang="id-ID"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4" name="TextBox 4"/>
          <p:cNvSpPr txBox="1"/>
          <p:nvPr/>
        </p:nvSpPr>
        <p:spPr>
          <a:xfrm>
            <a:off x="838200" y="6940503"/>
            <a:ext cx="16764000" cy="3368358"/>
          </a:xfrm>
          <a:prstGeom prst="rect">
            <a:avLst/>
          </a:prstGeom>
        </p:spPr>
        <p:txBody>
          <a:bodyPr wrap="square" lIns="0" tIns="0" rIns="0" bIns="0" rtlCol="0" anchor="t">
            <a:spAutoFit/>
          </a:bodyPr>
          <a:lstStyle/>
          <a:p>
            <a:pPr algn="ctr">
              <a:lnSpc>
                <a:spcPct val="114000"/>
              </a:lnSpc>
              <a:spcAft>
                <a:spcPts val="1800"/>
              </a:spcAft>
            </a:pPr>
            <a:r>
              <a:rPr lang="vi-VN" sz="9600" spc="121" dirty="0">
                <a:solidFill>
                  <a:srgbClr val="FEF3EA"/>
                </a:solidFill>
                <a:latin typeface="Paytone One"/>
              </a:rPr>
              <a:t>MỘT SỐ NÉT VĂN HÓA CỦA ĐỒNG BÀO TÂY NGUYÊN</a:t>
            </a:r>
            <a:endParaRPr lang="en-US" sz="9600" spc="121" dirty="0">
              <a:solidFill>
                <a:srgbClr val="FEF3EA"/>
              </a:solidFill>
              <a:latin typeface="Paytone One"/>
            </a:endParaRPr>
          </a:p>
        </p:txBody>
      </p:sp>
      <p:pic>
        <p:nvPicPr>
          <p:cNvPr id="6146" name="Picture 2" descr="Tay Nguyen - new hotspot for Vietnam tour pack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9" y="0"/>
            <a:ext cx="18268951" cy="6591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pic>
        <p:nvPicPr>
          <p:cNvPr id="5122" name="Picture 2" descr="Lễ tạ ơn của người J'rai - Báo Đắk Lắk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9" y="0"/>
            <a:ext cx="9798433"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3"/>
          <p:cNvGrpSpPr/>
          <p:nvPr/>
        </p:nvGrpSpPr>
        <p:grpSpPr>
          <a:xfrm>
            <a:off x="7543800" y="1912461"/>
            <a:ext cx="10518047" cy="6462078"/>
            <a:chOff x="0" y="0"/>
            <a:chExt cx="14024063" cy="8616104"/>
          </a:xfrm>
        </p:grpSpPr>
        <p:sp>
          <p:nvSpPr>
            <p:cNvPr id="4" name="AutoShape 4"/>
            <p:cNvSpPr/>
            <p:nvPr/>
          </p:nvSpPr>
          <p:spPr>
            <a:xfrm>
              <a:off x="0" y="0"/>
              <a:ext cx="14024063" cy="8616104"/>
            </a:xfrm>
            <a:prstGeom prst="rect">
              <a:avLst/>
            </a:prstGeom>
            <a:solidFill>
              <a:srgbClr val="806753"/>
            </a:solidFill>
          </p:spPr>
        </p:sp>
        <p:sp>
          <p:nvSpPr>
            <p:cNvPr id="5" name="AutoShape 5"/>
            <p:cNvSpPr/>
            <p:nvPr/>
          </p:nvSpPr>
          <p:spPr>
            <a:xfrm>
              <a:off x="1469703" y="2071581"/>
              <a:ext cx="11183187" cy="124491"/>
            </a:xfrm>
            <a:prstGeom prst="rect">
              <a:avLst/>
            </a:prstGeom>
            <a:solidFill>
              <a:srgbClr val="FEF3EA"/>
            </a:solidFill>
          </p:spPr>
        </p:sp>
        <p:sp>
          <p:nvSpPr>
            <p:cNvPr id="6" name="TextBox 6"/>
            <p:cNvSpPr txBox="1"/>
            <p:nvPr/>
          </p:nvSpPr>
          <p:spPr>
            <a:xfrm>
              <a:off x="281031" y="2386703"/>
              <a:ext cx="13462000" cy="6175024"/>
            </a:xfrm>
            <a:prstGeom prst="rect">
              <a:avLst/>
            </a:prstGeom>
          </p:spPr>
          <p:txBody>
            <a:bodyPr wrap="square" lIns="0" tIns="0" rIns="0" bIns="0" rtlCol="0" anchor="t">
              <a:spAutoFit/>
            </a:bodyPr>
            <a:lstStyle/>
            <a:p>
              <a:pPr algn="just">
                <a:lnSpc>
                  <a:spcPct val="114000"/>
                </a:lnSpc>
              </a:pPr>
              <a:r>
                <a:rPr lang="vi-VN" sz="4400" spc="83" dirty="0">
                  <a:solidFill>
                    <a:srgbClr val="FEF3EA"/>
                  </a:solidFill>
                  <a:latin typeface="Calibri" panose="020F0502020204030204" pitchFamily="34" charset="0"/>
                  <a:cs typeface="Calibri" panose="020F0502020204030204" pitchFamily="34" charset="0"/>
                </a:rPr>
                <a:t>Lễ Tạ ơn cha mẹ là một sinh hoạt dân gian được lưu truyền qua nhiều thế hệ của một số dân tộc ở Tây Nguyên. Lễ do một người con khi đã trường thành tổ chức để bày tỏ lòng biết ơn công lao sinh thành và nuôi dưỡng cha mẹ.</a:t>
              </a:r>
              <a:endParaRPr lang="en-US" sz="4400" spc="83" dirty="0">
                <a:solidFill>
                  <a:srgbClr val="FEF3EA"/>
                </a:solidFill>
                <a:latin typeface="Calibri" panose="020F0502020204030204" pitchFamily="34" charset="0"/>
                <a:cs typeface="Calibri" panose="020F0502020204030204" pitchFamily="34" charset="0"/>
              </a:endParaRPr>
            </a:p>
          </p:txBody>
        </p:sp>
        <p:sp>
          <p:nvSpPr>
            <p:cNvPr id="7" name="TextBox 7"/>
            <p:cNvSpPr txBox="1"/>
            <p:nvPr/>
          </p:nvSpPr>
          <p:spPr>
            <a:xfrm>
              <a:off x="1469703" y="474160"/>
              <a:ext cx="11178892" cy="1249147"/>
            </a:xfrm>
            <a:prstGeom prst="rect">
              <a:avLst/>
            </a:prstGeom>
          </p:spPr>
          <p:txBody>
            <a:bodyPr lIns="0" tIns="0" rIns="0" bIns="0" rtlCol="0" anchor="t">
              <a:spAutoFit/>
            </a:bodyPr>
            <a:lstStyle/>
            <a:p>
              <a:pPr algn="ctr">
                <a:lnSpc>
                  <a:spcPts val="7945"/>
                </a:lnSpc>
              </a:pPr>
              <a:r>
                <a:rPr lang="vi-VN" sz="5675" spc="113" dirty="0">
                  <a:solidFill>
                    <a:srgbClr val="FEF3EA"/>
                  </a:solidFill>
                  <a:latin typeface="Paytone One"/>
                </a:rPr>
                <a:t>LỄ TẠ ƠN CHA MẸ</a:t>
              </a:r>
              <a:endParaRPr lang="en-US" sz="5675" spc="113" dirty="0">
                <a:solidFill>
                  <a:srgbClr val="FEF3EA"/>
                </a:solidFill>
                <a:latin typeface="Paytone One"/>
              </a:endParaRPr>
            </a:p>
          </p:txBody>
        </p:sp>
      </p:grpSp>
    </p:spTree>
    <p:extLst>
      <p:ext uri="{BB962C8B-B14F-4D97-AF65-F5344CB8AC3E}">
        <p14:creationId xmlns:p14="http://schemas.microsoft.com/office/powerpoint/2010/main" val="447794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2" name="AutoShape 2"/>
          <p:cNvSpPr/>
          <p:nvPr/>
        </p:nvSpPr>
        <p:spPr>
          <a:xfrm>
            <a:off x="1529821" y="1028700"/>
            <a:ext cx="7473938" cy="8204509"/>
          </a:xfrm>
          <a:prstGeom prst="rect">
            <a:avLst/>
          </a:prstGeom>
          <a:solidFill>
            <a:srgbClr val="FEF3EA"/>
          </a:solidFill>
        </p:spPr>
      </p:sp>
      <p:sp>
        <p:nvSpPr>
          <p:cNvPr id="3" name="AutoShape 3"/>
          <p:cNvSpPr/>
          <p:nvPr/>
        </p:nvSpPr>
        <p:spPr>
          <a:xfrm>
            <a:off x="9284241" y="1028700"/>
            <a:ext cx="7473938" cy="8204509"/>
          </a:xfrm>
          <a:prstGeom prst="rect">
            <a:avLst/>
          </a:prstGeom>
          <a:solidFill>
            <a:srgbClr val="FEF3EA"/>
          </a:solidFill>
        </p:spPr>
      </p:sp>
      <p:grpSp>
        <p:nvGrpSpPr>
          <p:cNvPr id="4" name="Group 4"/>
          <p:cNvGrpSpPr/>
          <p:nvPr/>
        </p:nvGrpSpPr>
        <p:grpSpPr>
          <a:xfrm rot="-60000">
            <a:off x="2013679" y="1505313"/>
            <a:ext cx="6502366" cy="2393013"/>
            <a:chOff x="0" y="-49536"/>
            <a:chExt cx="8669821" cy="3190683"/>
          </a:xfrm>
        </p:grpSpPr>
        <p:sp>
          <p:nvSpPr>
            <p:cNvPr id="5" name="TextBox 5"/>
            <p:cNvSpPr txBox="1"/>
            <p:nvPr/>
          </p:nvSpPr>
          <p:spPr>
            <a:xfrm>
              <a:off x="1" y="-49536"/>
              <a:ext cx="8669820" cy="2000548"/>
            </a:xfrm>
            <a:prstGeom prst="rect">
              <a:avLst/>
            </a:prstGeom>
          </p:spPr>
          <p:txBody>
            <a:bodyPr lIns="0" tIns="0" rIns="0" bIns="0" rtlCol="0" anchor="t">
              <a:spAutoFit/>
            </a:bodyPr>
            <a:lstStyle/>
            <a:p>
              <a:pPr algn="ctr">
                <a:lnSpc>
                  <a:spcPts val="3900"/>
                </a:lnSpc>
              </a:pPr>
              <a:r>
                <a:rPr lang="en-US" sz="3000" spc="120" dirty="0">
                  <a:solidFill>
                    <a:srgbClr val="806753"/>
                  </a:solidFill>
                  <a:latin typeface="Paytone One"/>
                </a:rPr>
                <a:t>ĐỌC THÔNG TIN VÀ QUAN SÁT HÌNH </a:t>
              </a:r>
              <a:r>
                <a:rPr lang="vi-VN" sz="3000" spc="120" dirty="0">
                  <a:solidFill>
                    <a:srgbClr val="806753"/>
                  </a:solidFill>
                  <a:latin typeface="Paytone One"/>
                </a:rPr>
                <a:t>1 VÀ HÌNH 2</a:t>
              </a:r>
              <a:r>
                <a:rPr lang="en-US" sz="3000" spc="120" dirty="0">
                  <a:solidFill>
                    <a:srgbClr val="806753"/>
                  </a:solidFill>
                  <a:latin typeface="Paytone One"/>
                </a:rPr>
                <a:t>, EM HÃY MÔ TẢ </a:t>
              </a:r>
              <a:r>
                <a:rPr lang="vi-VN" sz="3000" spc="120" dirty="0">
                  <a:solidFill>
                    <a:srgbClr val="806753"/>
                  </a:solidFill>
                  <a:latin typeface="Paytone One"/>
                </a:rPr>
                <a:t>NHÀ Ở VÙNG </a:t>
              </a:r>
              <a:r>
                <a:rPr lang="en-US" sz="3000" spc="120" dirty="0">
                  <a:solidFill>
                    <a:srgbClr val="806753"/>
                  </a:solidFill>
                  <a:latin typeface="Paytone One"/>
                </a:rPr>
                <a:t>TÂY NGUYÊN</a:t>
              </a:r>
            </a:p>
          </p:txBody>
        </p:sp>
        <p:sp>
          <p:nvSpPr>
            <p:cNvPr id="6" name="TextBox 6"/>
            <p:cNvSpPr txBox="1"/>
            <p:nvPr/>
          </p:nvSpPr>
          <p:spPr>
            <a:xfrm>
              <a:off x="0" y="2659241"/>
              <a:ext cx="8669820" cy="481906"/>
            </a:xfrm>
            <a:prstGeom prst="rect">
              <a:avLst/>
            </a:prstGeom>
          </p:spPr>
          <p:txBody>
            <a:bodyPr lIns="0" tIns="0" rIns="0" bIns="0" rtlCol="0" anchor="t">
              <a:spAutoFit/>
            </a:bodyPr>
            <a:lstStyle/>
            <a:p>
              <a:pPr algn="l">
                <a:lnSpc>
                  <a:spcPts val="3112"/>
                </a:lnSpc>
              </a:pPr>
              <a:endParaRPr/>
            </a:p>
          </p:txBody>
        </p:sp>
        <p:sp>
          <p:nvSpPr>
            <p:cNvPr id="7" name="AutoShape 7"/>
            <p:cNvSpPr/>
            <p:nvPr/>
          </p:nvSpPr>
          <p:spPr>
            <a:xfrm>
              <a:off x="0" y="2242903"/>
              <a:ext cx="8660533" cy="66700"/>
            </a:xfrm>
            <a:prstGeom prst="rect">
              <a:avLst/>
            </a:prstGeom>
            <a:solidFill>
              <a:srgbClr val="806753"/>
            </a:solidFill>
          </p:spPr>
        </p:sp>
      </p:grpSp>
      <p:pic>
        <p:nvPicPr>
          <p:cNvPr id="10" name="Picture 9"/>
          <p:cNvPicPr>
            <a:picLocks noChangeAspect="1"/>
          </p:cNvPicPr>
          <p:nvPr/>
        </p:nvPicPr>
        <p:blipFill rotWithShape="1">
          <a:blip r:embed="rId2"/>
          <a:srcRect l="20416" t="20371" r="35416" b="10000"/>
          <a:stretch/>
        </p:blipFill>
        <p:spPr>
          <a:xfrm>
            <a:off x="9467230" y="1333500"/>
            <a:ext cx="7123555" cy="7620000"/>
          </a:xfrm>
          <a:prstGeom prst="rect">
            <a:avLst/>
          </a:prstGeom>
        </p:spPr>
      </p:pic>
      <p:pic>
        <p:nvPicPr>
          <p:cNvPr id="11" name="Picture 10"/>
          <p:cNvPicPr>
            <a:picLocks noChangeAspect="1"/>
          </p:cNvPicPr>
          <p:nvPr/>
        </p:nvPicPr>
        <p:blipFill rotWithShape="1">
          <a:blip r:embed="rId3"/>
          <a:srcRect l="9166" t="19630" r="52500" b="44074"/>
          <a:stretch/>
        </p:blipFill>
        <p:spPr>
          <a:xfrm>
            <a:off x="1751873" y="4150888"/>
            <a:ext cx="7010400" cy="44978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2" name="Freeform 2"/>
          <p:cNvSpPr/>
          <p:nvPr/>
        </p:nvSpPr>
        <p:spPr>
          <a:xfrm>
            <a:off x="327423" y="329442"/>
            <a:ext cx="17633153" cy="9628116"/>
          </a:xfrm>
          <a:custGeom>
            <a:avLst/>
            <a:gdLst/>
            <a:ahLst/>
            <a:cxnLst/>
            <a:rect l="l" t="t" r="r" b="b"/>
            <a:pathLst>
              <a:path w="17633153" h="9628116">
                <a:moveTo>
                  <a:pt x="0" y="0"/>
                </a:moveTo>
                <a:lnTo>
                  <a:pt x="17633154" y="0"/>
                </a:lnTo>
                <a:lnTo>
                  <a:pt x="17633154" y="9628116"/>
                </a:lnTo>
                <a:lnTo>
                  <a:pt x="0" y="9628116"/>
                </a:lnTo>
                <a:lnTo>
                  <a:pt x="0" y="0"/>
                </a:lnTo>
                <a:close/>
              </a:path>
            </a:pathLst>
          </a:custGeom>
          <a:blipFill>
            <a:blip r:embed="rId2">
              <a:alphaModFix amt="15000"/>
            </a:blip>
            <a:stretch>
              <a:fillRect t="-7518" b="-14344"/>
            </a:stretch>
          </a:blipFill>
        </p:spPr>
      </p:sp>
      <p:grpSp>
        <p:nvGrpSpPr>
          <p:cNvPr id="4" name="Group 4"/>
          <p:cNvGrpSpPr/>
          <p:nvPr/>
        </p:nvGrpSpPr>
        <p:grpSpPr>
          <a:xfrm>
            <a:off x="857250" y="1409700"/>
            <a:ext cx="16573500" cy="8360750"/>
            <a:chOff x="-100061" y="0"/>
            <a:chExt cx="12436116" cy="11147690"/>
          </a:xfrm>
        </p:grpSpPr>
        <p:sp>
          <p:nvSpPr>
            <p:cNvPr id="5" name="TextBox 5"/>
            <p:cNvSpPr txBox="1"/>
            <p:nvPr/>
          </p:nvSpPr>
          <p:spPr>
            <a:xfrm>
              <a:off x="-100061" y="0"/>
              <a:ext cx="12436116" cy="11147690"/>
            </a:xfrm>
            <a:prstGeom prst="rect">
              <a:avLst/>
            </a:prstGeom>
          </p:spPr>
          <p:txBody>
            <a:bodyPr lIns="0" tIns="0" rIns="0" bIns="0" rtlCol="0" anchor="t">
              <a:spAutoFit/>
            </a:bodyPr>
            <a:lstStyle/>
            <a:p>
              <a:pPr algn="just">
                <a:lnSpc>
                  <a:spcPct val="114000"/>
                </a:lnSpc>
              </a:pPr>
              <a:r>
                <a:rPr lang="vi-VN" sz="6000" dirty="0">
                  <a:solidFill>
                    <a:srgbClr val="FEF3EA"/>
                  </a:solidFill>
                  <a:latin typeface="Calibri" panose="020F0502020204030204" pitchFamily="34" charset="0"/>
                  <a:ea typeface="Cambria" panose="02040503050406030204" pitchFamily="18" charset="0"/>
                  <a:cs typeface="Calibri" panose="020F0502020204030204" pitchFamily="34" charset="0"/>
                </a:rPr>
                <a:t>	Trước đây, đồng bào Tây Nguyên thường ở trong những ngôi nhà sàn làm bằng các vật liệu truyền thống như gỗ, tre, nứa, lá. Hiện nay, nhà ở của đồng bào Tây Nguyên có sự thay đổi theo hướng hiện đại.</a:t>
              </a:r>
            </a:p>
            <a:p>
              <a:pPr algn="just">
                <a:lnSpc>
                  <a:spcPct val="114000"/>
                </a:lnSpc>
              </a:pPr>
              <a:r>
                <a:rPr lang="vi-VN" sz="6000" dirty="0">
                  <a:solidFill>
                    <a:srgbClr val="FEF3EA"/>
                  </a:solidFill>
                  <a:latin typeface="Calibri" panose="020F0502020204030204" pitchFamily="34" charset="0"/>
                  <a:ea typeface="Cambria" panose="02040503050406030204" pitchFamily="18" charset="0"/>
                  <a:cs typeface="Calibri" panose="020F0502020204030204" pitchFamily="34" charset="0"/>
                </a:rPr>
                <a:t>	Mỗi buôn làng có một ngôi nhà chung được xây dựng ở trung tâm buôn làng, là không gian sinh hoạt chung của cộng đồng như: nhà Rông của người Ba Na, Gia Rai; nhà Dài của người Ê-đê,...</a:t>
              </a:r>
              <a:endParaRPr lang="en-US" sz="6000" dirty="0">
                <a:solidFill>
                  <a:srgbClr val="FEF3EA"/>
                </a:solidFill>
                <a:latin typeface="Calibri" panose="020F0502020204030204" pitchFamily="34" charset="0"/>
                <a:ea typeface="Cambria" panose="02040503050406030204" pitchFamily="18" charset="0"/>
                <a:cs typeface="Calibri" panose="020F0502020204030204" pitchFamily="34" charset="0"/>
              </a:endParaRPr>
            </a:p>
          </p:txBody>
        </p:sp>
        <p:sp>
          <p:nvSpPr>
            <p:cNvPr id="6" name="AutoShape 6"/>
            <p:cNvSpPr/>
            <p:nvPr/>
          </p:nvSpPr>
          <p:spPr>
            <a:xfrm>
              <a:off x="0" y="0"/>
              <a:ext cx="2613975" cy="142146"/>
            </a:xfrm>
            <a:prstGeom prst="rect">
              <a:avLst/>
            </a:prstGeom>
            <a:solidFill>
              <a:srgbClr val="FEF3EA"/>
            </a:solidFill>
          </p:spPr>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grpSp>
        <p:nvGrpSpPr>
          <p:cNvPr id="2" name="Group 2"/>
          <p:cNvGrpSpPr/>
          <p:nvPr/>
        </p:nvGrpSpPr>
        <p:grpSpPr>
          <a:xfrm>
            <a:off x="831371" y="-647700"/>
            <a:ext cx="6229377" cy="10801350"/>
            <a:chOff x="0" y="0"/>
            <a:chExt cx="8305835" cy="9980360"/>
          </a:xfrm>
        </p:grpSpPr>
        <p:sp>
          <p:nvSpPr>
            <p:cNvPr id="3" name="AutoShape 3"/>
            <p:cNvSpPr/>
            <p:nvPr/>
          </p:nvSpPr>
          <p:spPr>
            <a:xfrm>
              <a:off x="0" y="0"/>
              <a:ext cx="8305835" cy="9980360"/>
            </a:xfrm>
            <a:prstGeom prst="rect">
              <a:avLst/>
            </a:prstGeom>
            <a:solidFill>
              <a:srgbClr val="806753"/>
            </a:solidFill>
          </p:spPr>
        </p:sp>
        <p:sp>
          <p:nvSpPr>
            <p:cNvPr id="4" name="AutoShape 4"/>
            <p:cNvSpPr/>
            <p:nvPr/>
          </p:nvSpPr>
          <p:spPr>
            <a:xfrm>
              <a:off x="1532361" y="1996856"/>
              <a:ext cx="5830218" cy="62943"/>
            </a:xfrm>
            <a:prstGeom prst="rect">
              <a:avLst/>
            </a:prstGeom>
            <a:solidFill>
              <a:srgbClr val="FEF3EA"/>
            </a:solidFill>
          </p:spPr>
        </p:sp>
        <p:sp>
          <p:nvSpPr>
            <p:cNvPr id="5" name="TextBox 5"/>
            <p:cNvSpPr txBox="1"/>
            <p:nvPr/>
          </p:nvSpPr>
          <p:spPr>
            <a:xfrm>
              <a:off x="1532361" y="1452854"/>
              <a:ext cx="6093839" cy="544001"/>
            </a:xfrm>
            <a:prstGeom prst="rect">
              <a:avLst/>
            </a:prstGeom>
          </p:spPr>
          <p:txBody>
            <a:bodyPr lIns="0" tIns="0" rIns="0" bIns="0" rtlCol="0" anchor="t">
              <a:spAutoFit/>
            </a:bodyPr>
            <a:lstStyle/>
            <a:p>
              <a:pPr algn="l">
                <a:lnSpc>
                  <a:spcPts val="4335"/>
                </a:lnSpc>
              </a:pPr>
              <a:r>
                <a:rPr lang="vi-VN" sz="6000" b="1" spc="102" dirty="0">
                  <a:solidFill>
                    <a:srgbClr val="FEF3EA"/>
                  </a:solidFill>
                  <a:latin typeface="Paytone One Bold"/>
                </a:rPr>
                <a:t>NHÀ RÔNG</a:t>
              </a:r>
              <a:endParaRPr lang="en-US" sz="6000" b="1" spc="102" dirty="0">
                <a:solidFill>
                  <a:srgbClr val="FEF3EA"/>
                </a:solidFill>
                <a:latin typeface="Paytone One Bold"/>
              </a:endParaRPr>
            </a:p>
          </p:txBody>
        </p:sp>
      </p:grpSp>
      <p:sp>
        <p:nvSpPr>
          <p:cNvPr id="8" name="TextBox 8"/>
          <p:cNvSpPr txBox="1"/>
          <p:nvPr/>
        </p:nvSpPr>
        <p:spPr>
          <a:xfrm>
            <a:off x="1221909" y="2482052"/>
            <a:ext cx="5448300" cy="7543027"/>
          </a:xfrm>
          <a:prstGeom prst="rect">
            <a:avLst/>
          </a:prstGeom>
        </p:spPr>
        <p:txBody>
          <a:bodyPr wrap="square" lIns="0" tIns="0" rIns="0" bIns="0" rtlCol="0" anchor="t">
            <a:spAutoFit/>
          </a:bodyPr>
          <a:lstStyle/>
          <a:p>
            <a:pPr marL="0" lvl="0" indent="0" algn="just">
              <a:lnSpc>
                <a:spcPct val="114000"/>
              </a:lnSpc>
              <a:spcAft>
                <a:spcPts val="600"/>
              </a:spcAft>
            </a:pPr>
            <a:r>
              <a:rPr lang="vi-VN" sz="3600" dirty="0">
                <a:solidFill>
                  <a:schemeClr val="bg1"/>
                </a:solidFill>
                <a:latin typeface="Calibri" panose="020F0502020204030204" pitchFamily="34" charset="0"/>
                <a:cs typeface="Calibri" panose="020F0502020204030204" pitchFamily="34" charset="0"/>
              </a:rPr>
              <a:t>Nhà Rông được xây dựng ở vị trí trung tâm, cao ráo, có mặt bằng rộng, thuận lợi cho sinh hoạt cộng đồng. Nhà Rông có vai trò chính là nơi để hội họp, tiếp khách,... Khi làm nhà Rông, người dân chủ yếu sử dụng các vật liệu như gỗ, mây, tre, nứa, lá. </a:t>
            </a:r>
            <a:r>
              <a:rPr lang="vi-VN" sz="3600" dirty="0">
                <a:solidFill>
                  <a:srgbClr val="FFFF00"/>
                </a:solidFill>
                <a:latin typeface="Calibri" panose="020F0502020204030204" pitchFamily="34" charset="0"/>
                <a:cs typeface="Calibri" panose="020F0502020204030204" pitchFamily="34" charset="0"/>
              </a:rPr>
              <a:t>Nhà Rông càng to đẹp chứng tỏ buôn làng càng giàu có, thịnh vượng.</a:t>
            </a:r>
            <a:endParaRPr lang="en-US" sz="3600" dirty="0">
              <a:solidFill>
                <a:srgbClr val="FFFF00"/>
              </a:solidFill>
              <a:latin typeface="Calibri" panose="020F0502020204030204" pitchFamily="34" charset="0"/>
              <a:cs typeface="Calibri" panose="020F0502020204030204" pitchFamily="34" charset="0"/>
            </a:endParaRPr>
          </a:p>
        </p:txBody>
      </p:sp>
      <p:pic>
        <p:nvPicPr>
          <p:cNvPr id="1026" name="Picture 2" descr="Du Lịch Tây Nguyên - Thưởng thức Cafe: Tìm hiểu về nhà rông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0"/>
            <a:ext cx="10820400" cy="1028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grpSp>
        <p:nvGrpSpPr>
          <p:cNvPr id="2" name="Group 2"/>
          <p:cNvGrpSpPr/>
          <p:nvPr/>
        </p:nvGrpSpPr>
        <p:grpSpPr>
          <a:xfrm>
            <a:off x="831371" y="-647700"/>
            <a:ext cx="6229377" cy="10801350"/>
            <a:chOff x="0" y="0"/>
            <a:chExt cx="8305835" cy="9980360"/>
          </a:xfrm>
        </p:grpSpPr>
        <p:sp>
          <p:nvSpPr>
            <p:cNvPr id="3" name="AutoShape 3"/>
            <p:cNvSpPr/>
            <p:nvPr/>
          </p:nvSpPr>
          <p:spPr>
            <a:xfrm>
              <a:off x="0" y="0"/>
              <a:ext cx="8305835" cy="9980360"/>
            </a:xfrm>
            <a:prstGeom prst="rect">
              <a:avLst/>
            </a:prstGeom>
            <a:solidFill>
              <a:srgbClr val="806753"/>
            </a:solidFill>
          </p:spPr>
        </p:sp>
        <p:sp>
          <p:nvSpPr>
            <p:cNvPr id="4" name="AutoShape 4"/>
            <p:cNvSpPr/>
            <p:nvPr/>
          </p:nvSpPr>
          <p:spPr>
            <a:xfrm>
              <a:off x="324919" y="1575800"/>
              <a:ext cx="5830218" cy="62943"/>
            </a:xfrm>
            <a:prstGeom prst="rect">
              <a:avLst/>
            </a:prstGeom>
            <a:solidFill>
              <a:srgbClr val="FEF3EA"/>
            </a:solidFill>
          </p:spPr>
        </p:sp>
        <p:sp>
          <p:nvSpPr>
            <p:cNvPr id="5" name="TextBox 5"/>
            <p:cNvSpPr txBox="1"/>
            <p:nvPr/>
          </p:nvSpPr>
          <p:spPr>
            <a:xfrm>
              <a:off x="427263" y="1018440"/>
              <a:ext cx="6093839" cy="544001"/>
            </a:xfrm>
            <a:prstGeom prst="rect">
              <a:avLst/>
            </a:prstGeom>
          </p:spPr>
          <p:txBody>
            <a:bodyPr lIns="0" tIns="0" rIns="0" bIns="0" rtlCol="0" anchor="t">
              <a:spAutoFit/>
            </a:bodyPr>
            <a:lstStyle/>
            <a:p>
              <a:pPr algn="l">
                <a:lnSpc>
                  <a:spcPts val="4335"/>
                </a:lnSpc>
              </a:pPr>
              <a:r>
                <a:rPr lang="vi-VN" sz="6000" b="1" spc="102" dirty="0">
                  <a:solidFill>
                    <a:srgbClr val="FEF3EA"/>
                  </a:solidFill>
                  <a:latin typeface="Paytone One Bold"/>
                </a:rPr>
                <a:t>NHÀ DÀI </a:t>
              </a:r>
              <a:endParaRPr lang="en-US" sz="6000" b="1" spc="102" dirty="0">
                <a:solidFill>
                  <a:srgbClr val="FEF3EA"/>
                </a:solidFill>
                <a:latin typeface="Paytone One Bold"/>
              </a:endParaRPr>
            </a:p>
          </p:txBody>
        </p:sp>
      </p:grpSp>
      <p:sp>
        <p:nvSpPr>
          <p:cNvPr id="8" name="TextBox 8"/>
          <p:cNvSpPr txBox="1"/>
          <p:nvPr/>
        </p:nvSpPr>
        <p:spPr>
          <a:xfrm>
            <a:off x="1051614" y="1741974"/>
            <a:ext cx="5782940" cy="7848302"/>
          </a:xfrm>
          <a:prstGeom prst="rect">
            <a:avLst/>
          </a:prstGeom>
        </p:spPr>
        <p:txBody>
          <a:bodyPr wrap="square" lIns="0" tIns="0" rIns="0" bIns="0" rtlCol="0" anchor="t">
            <a:spAutoFit/>
          </a:bodyPr>
          <a:lstStyle/>
          <a:p>
            <a:pPr algn="just"/>
            <a:r>
              <a:rPr lang="vi-VN" sz="3400" dirty="0">
                <a:solidFill>
                  <a:schemeClr val="bg1"/>
                </a:solidFill>
                <a:latin typeface="Calibri" panose="020F0502020204030204" pitchFamily="34" charset="0"/>
                <a:cs typeface="Calibri" panose="020F0502020204030204" pitchFamily="34" charset="0"/>
              </a:rPr>
              <a:t>Nhà dài của người Ê đê được xây dựng chủ yếu là gỗ, tre nứa các loại. Riêng mái thường lợp bằng cỏ dày trên 20 cm. Phần sàn cao hơn mặt đất chừng một mét, dưới để thoáng chứ không chăn nuôi như nhà sàn ở miền bắc.</a:t>
            </a:r>
          </a:p>
          <a:p>
            <a:pPr algn="just"/>
            <a:r>
              <a:rPr lang="vi-VN" sz="3400" dirty="0">
                <a:solidFill>
                  <a:schemeClr val="bg1"/>
                </a:solidFill>
                <a:latin typeface="Calibri" panose="020F0502020204030204" pitchFamily="34" charset="0"/>
                <a:cs typeface="Calibri" panose="020F0502020204030204" pitchFamily="34" charset="0"/>
              </a:rPr>
              <a:t>Nhà dài là nơi cư trú của cả gia đình, càng đông người nhà càng dài. Những lần nối dài thường là khi trong nhà có một thành viên nữ xây dựng gia thất vì người Ê Đê theo chế độ mẫu hệ, người con trai khi lấy vợ sẽ đến ở nhà vợ và không có quyền hành gì.</a:t>
            </a:r>
          </a:p>
        </p:txBody>
      </p:sp>
      <p:pic>
        <p:nvPicPr>
          <p:cNvPr id="2050" name="Picture 2" descr="Musée ethnographique : Musée d'Ethnographie du Vietnam : Hanoi : Hano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9261" y="0"/>
            <a:ext cx="11108739"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700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AutoShape 2"/>
          <p:cNvSpPr/>
          <p:nvPr/>
        </p:nvSpPr>
        <p:spPr>
          <a:xfrm>
            <a:off x="-945432" y="-762000"/>
            <a:ext cx="11537232" cy="11811000"/>
          </a:xfrm>
          <a:prstGeom prst="rect">
            <a:avLst/>
          </a:prstGeom>
          <a:solidFill>
            <a:srgbClr val="806753"/>
          </a:solidFill>
        </p:spPr>
      </p:sp>
      <p:sp>
        <p:nvSpPr>
          <p:cNvPr id="3" name="Freeform 3"/>
          <p:cNvSpPr/>
          <p:nvPr/>
        </p:nvSpPr>
        <p:spPr>
          <a:xfrm>
            <a:off x="10584732" y="-762000"/>
            <a:ext cx="7703268" cy="11247324"/>
          </a:xfrm>
          <a:custGeom>
            <a:avLst/>
            <a:gdLst/>
            <a:ahLst/>
            <a:cxnLst/>
            <a:rect l="l" t="t" r="r" b="b"/>
            <a:pathLst>
              <a:path w="7703268" h="11247324">
                <a:moveTo>
                  <a:pt x="0" y="0"/>
                </a:moveTo>
                <a:lnTo>
                  <a:pt x="7703268" y="0"/>
                </a:lnTo>
                <a:lnTo>
                  <a:pt x="7703268" y="11247324"/>
                </a:lnTo>
                <a:lnTo>
                  <a:pt x="0" y="11247324"/>
                </a:lnTo>
                <a:lnTo>
                  <a:pt x="0" y="0"/>
                </a:lnTo>
                <a:close/>
              </a:path>
            </a:pathLst>
          </a:custGeom>
          <a:blipFill>
            <a:blip r:embed="rId2">
              <a:alphaModFix amt="19999"/>
            </a:blip>
            <a:stretch>
              <a:fillRect l="-59714" r="-59714"/>
            </a:stretch>
          </a:blipFill>
        </p:spPr>
      </p:sp>
      <p:grpSp>
        <p:nvGrpSpPr>
          <p:cNvPr id="5" name="Group 5"/>
          <p:cNvGrpSpPr/>
          <p:nvPr/>
        </p:nvGrpSpPr>
        <p:grpSpPr>
          <a:xfrm>
            <a:off x="10820401" y="446605"/>
            <a:ext cx="7239001" cy="9393790"/>
            <a:chOff x="0" y="-1351605"/>
            <a:chExt cx="12056189" cy="12525053"/>
          </a:xfrm>
        </p:grpSpPr>
        <p:sp>
          <p:nvSpPr>
            <p:cNvPr id="8" name="AutoShape 8"/>
            <p:cNvSpPr/>
            <p:nvPr/>
          </p:nvSpPr>
          <p:spPr>
            <a:xfrm>
              <a:off x="24168" y="2209987"/>
              <a:ext cx="12032021" cy="66700"/>
            </a:xfrm>
            <a:prstGeom prst="rect">
              <a:avLst/>
            </a:prstGeom>
            <a:solidFill>
              <a:srgbClr val="806753">
                <a:alpha val="19608"/>
              </a:srgbClr>
            </a:solidFill>
          </p:spPr>
        </p:sp>
        <p:sp>
          <p:nvSpPr>
            <p:cNvPr id="11" name="AutoShape 11"/>
            <p:cNvSpPr/>
            <p:nvPr/>
          </p:nvSpPr>
          <p:spPr>
            <a:xfrm>
              <a:off x="24168" y="4943874"/>
              <a:ext cx="12032021" cy="66700"/>
            </a:xfrm>
            <a:prstGeom prst="rect">
              <a:avLst/>
            </a:prstGeom>
            <a:solidFill>
              <a:srgbClr val="806753">
                <a:alpha val="19608"/>
              </a:srgbClr>
            </a:solidFill>
          </p:spPr>
        </p:sp>
        <p:sp>
          <p:nvSpPr>
            <p:cNvPr id="12" name="TextBox 12"/>
            <p:cNvSpPr txBox="1"/>
            <p:nvPr/>
          </p:nvSpPr>
          <p:spPr>
            <a:xfrm>
              <a:off x="48336" y="-1351605"/>
              <a:ext cx="12007853" cy="12525053"/>
            </a:xfrm>
            <a:prstGeom prst="rect">
              <a:avLst/>
            </a:prstGeom>
          </p:spPr>
          <p:txBody>
            <a:bodyPr lIns="0" tIns="0" rIns="0" bIns="0" rtlCol="0" anchor="t">
              <a:spAutoFit/>
            </a:bodyPr>
            <a:lstStyle/>
            <a:p>
              <a:pPr algn="just">
                <a:lnSpc>
                  <a:spcPct val="114000"/>
                </a:lnSpc>
              </a:pPr>
              <a:r>
                <a:rPr lang="vi-VN" sz="5400" dirty="0">
                  <a:solidFill>
                    <a:srgbClr val="3B181D"/>
                  </a:solidFill>
                  <a:latin typeface="Cambria" panose="02040503050406030204" pitchFamily="18" charset="0"/>
                  <a:ea typeface="Cambria" panose="02040503050406030204" pitchFamily="18" charset="0"/>
                </a:rPr>
                <a:t>Trang phục truyền thống của người đồng bào Tây Nguyên được may bằng vải thổ cẩm, trang trí hoa văn màu sắc sặc sỡ. Nam thường đóng khố, trời lạnh thì khoác thêm tấm áo choàng. Phụ nữ mặc áo chui đầu, váy tấm,...</a:t>
              </a:r>
              <a:endParaRPr lang="en-US" sz="5400" dirty="0">
                <a:solidFill>
                  <a:srgbClr val="3B181D"/>
                </a:solidFill>
                <a:latin typeface="Cambria" panose="02040503050406030204" pitchFamily="18" charset="0"/>
                <a:ea typeface="Cambria" panose="02040503050406030204" pitchFamily="18" charset="0"/>
              </a:endParaRPr>
            </a:p>
          </p:txBody>
        </p:sp>
        <p:sp>
          <p:nvSpPr>
            <p:cNvPr id="14" name="AutoShape 14"/>
            <p:cNvSpPr/>
            <p:nvPr/>
          </p:nvSpPr>
          <p:spPr>
            <a:xfrm>
              <a:off x="0" y="8261960"/>
              <a:ext cx="12032021" cy="66700"/>
            </a:xfrm>
            <a:prstGeom prst="rect">
              <a:avLst/>
            </a:prstGeom>
            <a:solidFill>
              <a:srgbClr val="806753">
                <a:alpha val="19608"/>
              </a:srgbClr>
            </a:solidFill>
          </p:spPr>
        </p:sp>
      </p:grpSp>
      <p:pic>
        <p:nvPicPr>
          <p:cNvPr id="18" name="Picture 17"/>
          <p:cNvPicPr>
            <a:picLocks noChangeAspect="1"/>
          </p:cNvPicPr>
          <p:nvPr/>
        </p:nvPicPr>
        <p:blipFill rotWithShape="1">
          <a:blip r:embed="rId3"/>
          <a:srcRect l="5417" t="46296" r="65417" b="12963"/>
          <a:stretch/>
        </p:blipFill>
        <p:spPr>
          <a:xfrm>
            <a:off x="3476603" y="190500"/>
            <a:ext cx="6858000" cy="5388429"/>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rotWithShape="1">
          <a:blip r:embed="rId3"/>
          <a:srcRect l="35416" t="46296" r="35417" b="11481"/>
          <a:stretch/>
        </p:blipFill>
        <p:spPr>
          <a:xfrm>
            <a:off x="-922947" y="5058854"/>
            <a:ext cx="6503737" cy="529590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pic>
        <p:nvPicPr>
          <p:cNvPr id="3074" name="Picture 2" descr="Kết quả hình ảnh cho trang phục truyền thống của người êđê | Trang phụ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95300"/>
            <a:ext cx="12276145" cy="92174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p:cNvSpPr txBox="1"/>
          <p:nvPr/>
        </p:nvSpPr>
        <p:spPr>
          <a:xfrm>
            <a:off x="13563600" y="3695700"/>
            <a:ext cx="3848791" cy="1225079"/>
          </a:xfrm>
          <a:prstGeom prst="rect">
            <a:avLst/>
          </a:prstGeom>
        </p:spPr>
        <p:txBody>
          <a:bodyPr wrap="square" lIns="0" tIns="0" rIns="0" bIns="0" rtlCol="0" anchor="t">
            <a:spAutoFit/>
          </a:bodyPr>
          <a:lstStyle/>
          <a:p>
            <a:pPr algn="ctr">
              <a:lnSpc>
                <a:spcPts val="10170"/>
              </a:lnSpc>
            </a:pPr>
            <a:r>
              <a:rPr lang="vi-VN" sz="7823" dirty="0">
                <a:solidFill>
                  <a:srgbClr val="FEF3EA"/>
                </a:solidFill>
                <a:latin typeface="Paytone One"/>
              </a:rPr>
              <a:t>Ê- ĐÊ</a:t>
            </a:r>
            <a:endParaRPr lang="en-US" sz="7823" dirty="0">
              <a:solidFill>
                <a:srgbClr val="FEF3EA"/>
              </a:solidFill>
              <a:latin typeface="Paytone One"/>
            </a:endParaRPr>
          </a:p>
        </p:txBody>
      </p:sp>
      <p:pic>
        <p:nvPicPr>
          <p:cNvPr id="3076" name="Picture 4" descr="Đám cưới người Gia R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31" y="463062"/>
            <a:ext cx="12267844" cy="92174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5"/>
          <p:cNvSpPr txBox="1"/>
          <p:nvPr/>
        </p:nvSpPr>
        <p:spPr>
          <a:xfrm>
            <a:off x="13308842" y="4867089"/>
            <a:ext cx="4229791" cy="1308050"/>
          </a:xfrm>
          <a:prstGeom prst="rect">
            <a:avLst/>
          </a:prstGeom>
        </p:spPr>
        <p:txBody>
          <a:bodyPr wrap="square" lIns="0" tIns="0" rIns="0" bIns="0" rtlCol="0" anchor="t">
            <a:spAutoFit/>
          </a:bodyPr>
          <a:lstStyle/>
          <a:p>
            <a:pPr algn="ctr">
              <a:lnSpc>
                <a:spcPts val="10170"/>
              </a:lnSpc>
            </a:pPr>
            <a:r>
              <a:rPr lang="vi-VN" sz="7823" dirty="0">
                <a:solidFill>
                  <a:srgbClr val="FEF3EA"/>
                </a:solidFill>
                <a:latin typeface="Paytone One"/>
              </a:rPr>
              <a:t>GIA -RAI</a:t>
            </a:r>
            <a:endParaRPr lang="en-US" sz="7823" dirty="0">
              <a:solidFill>
                <a:srgbClr val="FEF3EA"/>
              </a:solidFill>
              <a:latin typeface="Paytone One"/>
            </a:endParaRPr>
          </a:p>
        </p:txBody>
      </p:sp>
      <p:pic>
        <p:nvPicPr>
          <p:cNvPr id="3078" name="Picture 6" descr="Trang Phục Truyền Thống Của đồng Bào Xơ Đă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58" y="312057"/>
            <a:ext cx="12274090" cy="921744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5"/>
          <p:cNvSpPr txBox="1"/>
          <p:nvPr/>
        </p:nvSpPr>
        <p:spPr>
          <a:xfrm>
            <a:off x="13127771" y="5521114"/>
            <a:ext cx="5181600" cy="1308050"/>
          </a:xfrm>
          <a:prstGeom prst="rect">
            <a:avLst/>
          </a:prstGeom>
        </p:spPr>
        <p:txBody>
          <a:bodyPr wrap="square" lIns="0" tIns="0" rIns="0" bIns="0" rtlCol="0" anchor="t">
            <a:spAutoFit/>
          </a:bodyPr>
          <a:lstStyle/>
          <a:p>
            <a:pPr algn="ctr">
              <a:lnSpc>
                <a:spcPts val="10170"/>
              </a:lnSpc>
            </a:pPr>
            <a:r>
              <a:rPr lang="vi-VN" sz="7823" dirty="0">
                <a:solidFill>
                  <a:srgbClr val="FEF3EA"/>
                </a:solidFill>
                <a:latin typeface="Paytone One"/>
              </a:rPr>
              <a:t>XƠ-ĐĂNG</a:t>
            </a:r>
            <a:endParaRPr lang="en-US" sz="7823" dirty="0">
              <a:solidFill>
                <a:srgbClr val="FEF3EA"/>
              </a:solidFill>
              <a:latin typeface="Paytone One"/>
            </a:endParaRPr>
          </a:p>
        </p:txBody>
      </p:sp>
      <p:pic>
        <p:nvPicPr>
          <p:cNvPr id="3080" name="Picture 8" descr="Những họa tiết độc đáo được trang trí trên trang phục của người Ba Na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212" y="528159"/>
            <a:ext cx="12381636" cy="921682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5"/>
          <p:cNvSpPr txBox="1"/>
          <p:nvPr/>
        </p:nvSpPr>
        <p:spPr>
          <a:xfrm>
            <a:off x="12933294" y="5277072"/>
            <a:ext cx="5181600" cy="1225079"/>
          </a:xfrm>
          <a:prstGeom prst="rect">
            <a:avLst/>
          </a:prstGeom>
        </p:spPr>
        <p:txBody>
          <a:bodyPr wrap="square" lIns="0" tIns="0" rIns="0" bIns="0" rtlCol="0" anchor="t">
            <a:spAutoFit/>
          </a:bodyPr>
          <a:lstStyle/>
          <a:p>
            <a:pPr algn="ctr">
              <a:lnSpc>
                <a:spcPts val="10170"/>
              </a:lnSpc>
            </a:pPr>
            <a:r>
              <a:rPr lang="vi-VN" sz="7823" dirty="0">
                <a:solidFill>
                  <a:srgbClr val="FEF3EA"/>
                </a:solidFill>
                <a:latin typeface="Paytone One"/>
              </a:rPr>
              <a:t>BA NA</a:t>
            </a:r>
            <a:endParaRPr lang="en-US" sz="7823" dirty="0">
              <a:solidFill>
                <a:srgbClr val="FEF3EA"/>
              </a:solidFill>
              <a:latin typeface="Paytone One"/>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1"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1"/>
                                        </p:tgtEl>
                                        <p:attrNameLst>
                                          <p:attrName>ppt_w</p:attrName>
                                        </p:attrNameLst>
                                      </p:cBhvr>
                                      <p:tavLst>
                                        <p:tav tm="0">
                                          <p:val>
                                            <p:strVal val="ppt_w"/>
                                          </p:val>
                                        </p:tav>
                                        <p:tav tm="100000">
                                          <p:val>
                                            <p:fltVal val="0"/>
                                          </p:val>
                                        </p:tav>
                                      </p:tavLst>
                                    </p:anim>
                                    <p:anim calcmode="lin" valueType="num">
                                      <p:cBhvr>
                                        <p:cTn id="19" dur="500"/>
                                        <p:tgtEl>
                                          <p:spTgt spid="11"/>
                                        </p:tgtEl>
                                        <p:attrNameLst>
                                          <p:attrName>ppt_h</p:attrName>
                                        </p:attrNameLst>
                                      </p:cBhvr>
                                      <p:tavLst>
                                        <p:tav tm="0">
                                          <p:val>
                                            <p:strVal val="ppt_h"/>
                                          </p:val>
                                        </p:tav>
                                        <p:tav tm="100000">
                                          <p:val>
                                            <p:fltVal val="0"/>
                                          </p:val>
                                        </p:tav>
                                      </p:tavLst>
                                    </p:anim>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076"/>
                                        </p:tgtEl>
                                        <p:attrNameLst>
                                          <p:attrName>style.visibility</p:attrName>
                                        </p:attrNameLst>
                                      </p:cBhvr>
                                      <p:to>
                                        <p:strVal val="visible"/>
                                      </p:to>
                                    </p:set>
                                    <p:anim calcmode="lin" valueType="num">
                                      <p:cBhvr>
                                        <p:cTn id="26" dur="500" fill="hold"/>
                                        <p:tgtEl>
                                          <p:spTgt spid="3076"/>
                                        </p:tgtEl>
                                        <p:attrNameLst>
                                          <p:attrName>ppt_w</p:attrName>
                                        </p:attrNameLst>
                                      </p:cBhvr>
                                      <p:tavLst>
                                        <p:tav tm="0">
                                          <p:val>
                                            <p:fltVal val="0"/>
                                          </p:val>
                                        </p:tav>
                                        <p:tav tm="100000">
                                          <p:val>
                                            <p:strVal val="#ppt_w"/>
                                          </p:val>
                                        </p:tav>
                                      </p:tavLst>
                                    </p:anim>
                                    <p:anim calcmode="lin" valueType="num">
                                      <p:cBhvr>
                                        <p:cTn id="27" dur="500" fill="hold"/>
                                        <p:tgtEl>
                                          <p:spTgt spid="3076"/>
                                        </p:tgtEl>
                                        <p:attrNameLst>
                                          <p:attrName>ppt_h</p:attrName>
                                        </p:attrNameLst>
                                      </p:cBhvr>
                                      <p:tavLst>
                                        <p:tav tm="0">
                                          <p:val>
                                            <p:fltVal val="0"/>
                                          </p:val>
                                        </p:tav>
                                        <p:tav tm="100000">
                                          <p:val>
                                            <p:strVal val="#ppt_h"/>
                                          </p:val>
                                        </p:tav>
                                      </p:tavLst>
                                    </p:anim>
                                    <p:animEffect transition="in" filter="fade">
                                      <p:cBhvr>
                                        <p:cTn id="28" dur="500"/>
                                        <p:tgtEl>
                                          <p:spTgt spid="307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1"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0" nodeType="clickEffect">
                                  <p:stCondLst>
                                    <p:cond delay="0"/>
                                  </p:stCondLst>
                                  <p:childTnLst>
                                    <p:anim calcmode="lin" valueType="num">
                                      <p:cBhvr>
                                        <p:cTn id="37" dur="500"/>
                                        <p:tgtEl>
                                          <p:spTgt spid="13"/>
                                        </p:tgtEl>
                                        <p:attrNameLst>
                                          <p:attrName>ppt_w</p:attrName>
                                        </p:attrNameLst>
                                      </p:cBhvr>
                                      <p:tavLst>
                                        <p:tav tm="0">
                                          <p:val>
                                            <p:strVal val="ppt_w"/>
                                          </p:val>
                                        </p:tav>
                                        <p:tav tm="100000">
                                          <p:val>
                                            <p:fltVal val="0"/>
                                          </p:val>
                                        </p:tav>
                                      </p:tavLst>
                                    </p:anim>
                                    <p:anim calcmode="lin" valueType="num">
                                      <p:cBhvr>
                                        <p:cTn id="38" dur="500"/>
                                        <p:tgtEl>
                                          <p:spTgt spid="13"/>
                                        </p:tgtEl>
                                        <p:attrNameLst>
                                          <p:attrName>ppt_h</p:attrName>
                                        </p:attrNameLst>
                                      </p:cBhvr>
                                      <p:tavLst>
                                        <p:tav tm="0">
                                          <p:val>
                                            <p:strVal val="ppt_h"/>
                                          </p:val>
                                        </p:tav>
                                        <p:tav tm="100000">
                                          <p:val>
                                            <p:fltVal val="0"/>
                                          </p:val>
                                        </p:tav>
                                      </p:tavLst>
                                    </p:anim>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078"/>
                                        </p:tgtEl>
                                        <p:attrNameLst>
                                          <p:attrName>style.visibility</p:attrName>
                                        </p:attrNameLst>
                                      </p:cBhvr>
                                      <p:to>
                                        <p:strVal val="visible"/>
                                      </p:to>
                                    </p:set>
                                    <p:animEffect transition="in" filter="wipe(down)">
                                      <p:cBhvr>
                                        <p:cTn id="45" dur="500"/>
                                        <p:tgtEl>
                                          <p:spTgt spid="307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1"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randombar(horizont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grpId="0" nodeType="clickEffect">
                                  <p:stCondLst>
                                    <p:cond delay="0"/>
                                  </p:stCondLst>
                                  <p:childTnLst>
                                    <p:anim calcmode="lin" valueType="num">
                                      <p:cBhvr>
                                        <p:cTn id="54" dur="500"/>
                                        <p:tgtEl>
                                          <p:spTgt spid="15"/>
                                        </p:tgtEl>
                                        <p:attrNameLst>
                                          <p:attrName>ppt_w</p:attrName>
                                        </p:attrNameLst>
                                      </p:cBhvr>
                                      <p:tavLst>
                                        <p:tav tm="0">
                                          <p:val>
                                            <p:strVal val="ppt_w"/>
                                          </p:val>
                                        </p:tav>
                                        <p:tav tm="100000">
                                          <p:val>
                                            <p:fltVal val="0"/>
                                          </p:val>
                                        </p:tav>
                                      </p:tavLst>
                                    </p:anim>
                                    <p:anim calcmode="lin" valueType="num">
                                      <p:cBhvr>
                                        <p:cTn id="55" dur="500"/>
                                        <p:tgtEl>
                                          <p:spTgt spid="15"/>
                                        </p:tgtEl>
                                        <p:attrNameLst>
                                          <p:attrName>ppt_h</p:attrName>
                                        </p:attrNameLst>
                                      </p:cBhvr>
                                      <p:tavLst>
                                        <p:tav tm="0">
                                          <p:val>
                                            <p:strVal val="ppt_h"/>
                                          </p:val>
                                        </p:tav>
                                        <p:tav tm="100000">
                                          <p:val>
                                            <p:fltVal val="0"/>
                                          </p:val>
                                        </p:tav>
                                      </p:tavLst>
                                    </p:anim>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080"/>
                                        </p:tgtEl>
                                        <p:attrNameLst>
                                          <p:attrName>style.visibility</p:attrName>
                                        </p:attrNameLst>
                                      </p:cBhvr>
                                      <p:to>
                                        <p:strVal val="visible"/>
                                      </p:to>
                                    </p:set>
                                    <p:animEffect transition="in" filter="fade">
                                      <p:cBhvr>
                                        <p:cTn id="62" dur="500"/>
                                        <p:tgtEl>
                                          <p:spTgt spid="3080"/>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1"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randombar(horizont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grpId="0" nodeType="clickEffect">
                                  <p:stCondLst>
                                    <p:cond delay="0"/>
                                  </p:stCondLst>
                                  <p:childTnLst>
                                    <p:anim calcmode="lin" valueType="num">
                                      <p:cBhvr>
                                        <p:cTn id="71" dur="500"/>
                                        <p:tgtEl>
                                          <p:spTgt spid="17"/>
                                        </p:tgtEl>
                                        <p:attrNameLst>
                                          <p:attrName>ppt_w</p:attrName>
                                        </p:attrNameLst>
                                      </p:cBhvr>
                                      <p:tavLst>
                                        <p:tav tm="0">
                                          <p:val>
                                            <p:strVal val="ppt_w"/>
                                          </p:val>
                                        </p:tav>
                                        <p:tav tm="100000">
                                          <p:val>
                                            <p:fltVal val="0"/>
                                          </p:val>
                                        </p:tav>
                                      </p:tavLst>
                                    </p:anim>
                                    <p:anim calcmode="lin" valueType="num">
                                      <p:cBhvr>
                                        <p:cTn id="72" dur="500"/>
                                        <p:tgtEl>
                                          <p:spTgt spid="17"/>
                                        </p:tgtEl>
                                        <p:attrNameLst>
                                          <p:attrName>ppt_h</p:attrName>
                                        </p:attrNameLst>
                                      </p:cBhvr>
                                      <p:tavLst>
                                        <p:tav tm="0">
                                          <p:val>
                                            <p:strVal val="ppt_h"/>
                                          </p:val>
                                        </p:tav>
                                        <p:tav tm="100000">
                                          <p:val>
                                            <p:fltVal val="0"/>
                                          </p:val>
                                        </p:tav>
                                      </p:tavLst>
                                    </p:anim>
                                    <p:animEffect transition="out" filter="fade">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P spid="15" grpId="0"/>
      <p:bldP spid="15" grpId="1"/>
      <p:bldP spid="17" grpId="0"/>
      <p:bldP spid="1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293"/>
            </a:stretch>
          </a:blipFill>
        </p:spPr>
      </p:sp>
      <p:sp>
        <p:nvSpPr>
          <p:cNvPr id="9" name="TextBox 12"/>
          <p:cNvSpPr txBox="1"/>
          <p:nvPr/>
        </p:nvSpPr>
        <p:spPr>
          <a:xfrm>
            <a:off x="990599" y="2552700"/>
            <a:ext cx="16306802" cy="4946611"/>
          </a:xfrm>
          <a:prstGeom prst="rect">
            <a:avLst/>
          </a:prstGeom>
        </p:spPr>
        <p:txBody>
          <a:bodyPr wrap="square" lIns="0" tIns="0" rIns="0" bIns="0" rtlCol="0" anchor="t">
            <a:spAutoFit/>
          </a:bodyPr>
          <a:lstStyle/>
          <a:p>
            <a:pPr algn="just">
              <a:lnSpc>
                <a:spcPct val="114000"/>
              </a:lnSpc>
            </a:pPr>
            <a:r>
              <a:rPr lang="vi-VN" sz="7200" dirty="0">
                <a:solidFill>
                  <a:schemeClr val="bg1"/>
                </a:solidFill>
                <a:latin typeface="Calibri" panose="020F0502020204030204" pitchFamily="34" charset="0"/>
                <a:ea typeface="Cambria" panose="02040503050406030204" pitchFamily="18" charset="0"/>
                <a:cs typeface="Calibri" panose="020F0502020204030204" pitchFamily="34" charset="0"/>
              </a:rPr>
              <a:t>Lễ hội là một phần không thể thiếu trong đời sống tinh thần của các dân tộc ở Tây Nguyên, tiêu biểu như: lễ hội Cồng chiêng, lễ hội Đua Voi, lễ Tạ ơn cha mẹ,....</a:t>
            </a:r>
            <a:endParaRPr lang="en-US" sz="7200" dirty="0">
              <a:solidFill>
                <a:schemeClr val="bg1"/>
              </a:solidFill>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pic>
        <p:nvPicPr>
          <p:cNvPr id="4098" name="Picture 2" descr="Lễ hội đua Voi ở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116"/>
            <a:ext cx="10134601" cy="1030011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3"/>
          <p:cNvGrpSpPr/>
          <p:nvPr/>
        </p:nvGrpSpPr>
        <p:grpSpPr>
          <a:xfrm>
            <a:off x="6741253" y="1912461"/>
            <a:ext cx="10518047" cy="6462078"/>
            <a:chOff x="0" y="0"/>
            <a:chExt cx="14024063" cy="8616104"/>
          </a:xfrm>
        </p:grpSpPr>
        <p:sp>
          <p:nvSpPr>
            <p:cNvPr id="4" name="AutoShape 4"/>
            <p:cNvSpPr/>
            <p:nvPr/>
          </p:nvSpPr>
          <p:spPr>
            <a:xfrm>
              <a:off x="0" y="0"/>
              <a:ext cx="14024063" cy="8616104"/>
            </a:xfrm>
            <a:prstGeom prst="rect">
              <a:avLst/>
            </a:prstGeom>
            <a:solidFill>
              <a:srgbClr val="806753"/>
            </a:solidFill>
          </p:spPr>
        </p:sp>
        <p:sp>
          <p:nvSpPr>
            <p:cNvPr id="5" name="AutoShape 5"/>
            <p:cNvSpPr/>
            <p:nvPr/>
          </p:nvSpPr>
          <p:spPr>
            <a:xfrm>
              <a:off x="1469703" y="2071581"/>
              <a:ext cx="11183187" cy="124491"/>
            </a:xfrm>
            <a:prstGeom prst="rect">
              <a:avLst/>
            </a:prstGeom>
            <a:solidFill>
              <a:srgbClr val="FEF3EA"/>
            </a:solidFill>
          </p:spPr>
        </p:sp>
        <p:sp>
          <p:nvSpPr>
            <p:cNvPr id="6" name="TextBox 6"/>
            <p:cNvSpPr txBox="1"/>
            <p:nvPr/>
          </p:nvSpPr>
          <p:spPr>
            <a:xfrm>
              <a:off x="328148" y="2649965"/>
              <a:ext cx="13462000" cy="5613844"/>
            </a:xfrm>
            <a:prstGeom prst="rect">
              <a:avLst/>
            </a:prstGeom>
          </p:spPr>
          <p:txBody>
            <a:bodyPr wrap="square" lIns="0" tIns="0" rIns="0" bIns="0" rtlCol="0" anchor="t">
              <a:spAutoFit/>
            </a:bodyPr>
            <a:lstStyle/>
            <a:p>
              <a:pPr algn="just">
                <a:lnSpc>
                  <a:spcPct val="114000"/>
                </a:lnSpc>
              </a:pPr>
              <a:r>
                <a:rPr lang="vi-VN" sz="4000" spc="83" dirty="0">
                  <a:solidFill>
                    <a:srgbClr val="FEF3EA"/>
                  </a:solidFill>
                  <a:latin typeface="Calibri" panose="020F0502020204030204" pitchFamily="34" charset="0"/>
                  <a:cs typeface="Calibri" panose="020F0502020204030204" pitchFamily="34" charset="0"/>
                </a:rPr>
                <a:t>Được tổ chức hai năm một lần vào tháng Ba âm lịch tại Buôn Đôn, Đ</a:t>
              </a:r>
              <a:r>
                <a:rPr lang="en-US" sz="4000" spc="83" dirty="0">
                  <a:solidFill>
                    <a:srgbClr val="FEF3EA"/>
                  </a:solidFill>
                  <a:latin typeface="Calibri" panose="020F0502020204030204" pitchFamily="34" charset="0"/>
                  <a:cs typeface="Calibri" panose="020F0502020204030204" pitchFamily="34" charset="0"/>
                </a:rPr>
                <a:t>ắ</a:t>
              </a:r>
              <a:r>
                <a:rPr lang="vi-VN" sz="4000" spc="83" dirty="0">
                  <a:solidFill>
                    <a:srgbClr val="FEF3EA"/>
                  </a:solidFill>
                  <a:latin typeface="Calibri" panose="020F0502020204030204" pitchFamily="34" charset="0"/>
                  <a:cs typeface="Calibri" panose="020F0502020204030204" pitchFamily="34" charset="0"/>
                </a:rPr>
                <a:t>k L</a:t>
              </a:r>
              <a:r>
                <a:rPr lang="en-US" sz="4000" spc="83" dirty="0">
                  <a:solidFill>
                    <a:srgbClr val="FEF3EA"/>
                  </a:solidFill>
                  <a:latin typeface="Calibri" panose="020F0502020204030204" pitchFamily="34" charset="0"/>
                  <a:cs typeface="Calibri" panose="020F0502020204030204" pitchFamily="34" charset="0"/>
                </a:rPr>
                <a:t>ắ</a:t>
              </a:r>
              <a:r>
                <a:rPr lang="vi-VN" sz="4000" spc="83" dirty="0">
                  <a:solidFill>
                    <a:srgbClr val="FEF3EA"/>
                  </a:solidFill>
                  <a:latin typeface="Calibri" panose="020F0502020204030204" pitchFamily="34" charset="0"/>
                  <a:cs typeface="Calibri" panose="020F0502020204030204" pitchFamily="34" charset="0"/>
                </a:rPr>
                <a:t>k. Đây là một trong những lễ hội cổ truyền độc đáo của đồng bào các dân tộc ở Tây Nguyên nhằm tôn vinh tinh thần thượng võ và tài nghệ thuần dưỡng voi.</a:t>
              </a:r>
              <a:endParaRPr lang="en-US" sz="4000" spc="83" dirty="0">
                <a:solidFill>
                  <a:srgbClr val="FEF3EA"/>
                </a:solidFill>
                <a:latin typeface="Calibri" panose="020F0502020204030204" pitchFamily="34" charset="0"/>
                <a:cs typeface="Calibri" panose="020F0502020204030204" pitchFamily="34" charset="0"/>
              </a:endParaRPr>
            </a:p>
          </p:txBody>
        </p:sp>
        <p:sp>
          <p:nvSpPr>
            <p:cNvPr id="7" name="TextBox 7"/>
            <p:cNvSpPr txBox="1"/>
            <p:nvPr/>
          </p:nvSpPr>
          <p:spPr>
            <a:xfrm>
              <a:off x="1469703" y="474160"/>
              <a:ext cx="11178892" cy="1249147"/>
            </a:xfrm>
            <a:prstGeom prst="rect">
              <a:avLst/>
            </a:prstGeom>
          </p:spPr>
          <p:txBody>
            <a:bodyPr lIns="0" tIns="0" rIns="0" bIns="0" rtlCol="0" anchor="t">
              <a:spAutoFit/>
            </a:bodyPr>
            <a:lstStyle/>
            <a:p>
              <a:pPr algn="ctr">
                <a:lnSpc>
                  <a:spcPts val="7945"/>
                </a:lnSpc>
              </a:pPr>
              <a:r>
                <a:rPr lang="vi-VN" sz="5675" spc="113" dirty="0">
                  <a:solidFill>
                    <a:srgbClr val="FEF3EA"/>
                  </a:solidFill>
                  <a:latin typeface="Paytone One"/>
                </a:rPr>
                <a:t>LỄ HỘI ĐUA VOI</a:t>
              </a:r>
              <a:endParaRPr lang="en-US" sz="5675" spc="113" dirty="0">
                <a:solidFill>
                  <a:srgbClr val="FEF3EA"/>
                </a:solidFill>
                <a:latin typeface="Paytone One"/>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358</TotalTime>
  <Words>550</Words>
  <Application>Microsoft Office PowerPoint</Application>
  <PresentationFormat>Custom</PresentationFormat>
  <Paragraphs>19</Paragraphs>
  <Slides>10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Paytone One Bold</vt:lpstr>
      <vt:lpstr>#9Slide07 HoneyCream</vt:lpstr>
      <vt:lpstr>Cambria</vt:lpstr>
      <vt:lpstr>Paytone One</vt:lpstr>
      <vt:lpstr>SVN-Newton</vt:lpstr>
      <vt:lpstr>Arial</vt:lpstr>
      <vt:lpstr>Calibri</vt:lpstr>
      <vt:lpstr>#9Slide05 Aphrodite Pro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T26_LSDL_NETVANHOATAYNGUYENTIET1_MNT_KNTT.pptx</dc:title>
  <dc:creator>MANG NON</dc:creator>
  <cp:lastModifiedBy>Administrator</cp:lastModifiedBy>
  <cp:revision>27</cp:revision>
  <dcterms:created xsi:type="dcterms:W3CDTF">2006-08-16T00:00:00Z</dcterms:created>
  <dcterms:modified xsi:type="dcterms:W3CDTF">2025-03-18T05:22:58Z</dcterms:modified>
  <dc:identifier>DAF9gNw6Zcg</dc:identifier>
</cp:coreProperties>
</file>