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73" r:id="rId7"/>
    <p:sldId id="271" r:id="rId8"/>
    <p:sldId id="272" r:id="rId9"/>
    <p:sldId id="274" r:id="rId10"/>
    <p:sldId id="265" r:id="rId11"/>
    <p:sldId id="275" r:id="rId12"/>
    <p:sldId id="276" r:id="rId13"/>
    <p:sldId id="277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35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6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2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0933" y="254000"/>
            <a:ext cx="11616267" cy="638386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26DE-7C4B-4B69-8939-B49753CD459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96282-DCE9-4795-BDA7-BD3D7D084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26DE-7C4B-4B69-8939-B49753CD459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96282-DCE9-4795-BDA7-BD3D7D084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26DE-7C4B-4B69-8939-B49753CD459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96282-DCE9-4795-BDA7-BD3D7D084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26DE-7C4B-4B69-8939-B49753CD459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96282-DCE9-4795-BDA7-BD3D7D084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8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"/>
            <a:ext cx="12192000" cy="684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CE2A4-87F2-5B73-4F14-038B746E8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" y="-53526"/>
            <a:ext cx="1361866" cy="1361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43760-C26D-E1D0-486D-502F30643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832" y="161401"/>
            <a:ext cx="4858933" cy="12254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71" y="1367218"/>
            <a:ext cx="10955462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CF9F6F1-5515-4329-B122-27F4C097D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91" y="0"/>
            <a:ext cx="8050005" cy="7052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75" y="1904727"/>
            <a:ext cx="6413548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013" y="300447"/>
            <a:ext cx="659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000" b="1" dirty="0" err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endParaRPr lang="en-US" sz="40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8375" y="1246818"/>
            <a:ext cx="10725496" cy="809703"/>
            <a:chOff x="891092" y="916590"/>
            <a:chExt cx="10531413" cy="1548922"/>
          </a:xfrm>
        </p:grpSpPr>
        <p:sp>
          <p:nvSpPr>
            <p:cNvPr id="4" name="Rounded Rectangle 3"/>
            <p:cNvSpPr/>
            <p:nvPr/>
          </p:nvSpPr>
          <p:spPr>
            <a:xfrm>
              <a:off x="891092" y="916590"/>
              <a:ext cx="10531413" cy="1548922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3460" y="1071399"/>
              <a:ext cx="10257401" cy="123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thông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quan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sát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4, 5,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</a:t>
              </a:r>
              <a:endPara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001" y="2399508"/>
            <a:ext cx="10795975" cy="2590501"/>
            <a:chOff x="749449" y="875642"/>
            <a:chExt cx="10691167" cy="1547954"/>
          </a:xfrm>
        </p:grpSpPr>
        <p:sp>
          <p:nvSpPr>
            <p:cNvPr id="7" name="Rounded Rectangle 6"/>
            <p:cNvSpPr/>
            <p:nvPr/>
          </p:nvSpPr>
          <p:spPr>
            <a:xfrm>
              <a:off x="749449" y="875642"/>
              <a:ext cx="10691167" cy="15479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84651" y="968133"/>
              <a:ext cx="10257401" cy="1351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4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Kể tên các loại cây công nghiệp được trồng nhiều ở vùng Tây Nguyên.</a:t>
              </a:r>
            </a:p>
            <a:p>
              <a:pPr algn="just">
                <a:spcBef>
                  <a:spcPts val="600"/>
                </a:spcBef>
              </a:pPr>
              <a:r>
                <a:rPr lang="vi-VN" sz="34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Xác định trên lược đồ những nơi trồng nhiều các loại cây đó.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4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355" y="317021"/>
            <a:ext cx="5926815" cy="6212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7684" y="342828"/>
            <a:ext cx="52375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ta.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817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6" y="283352"/>
            <a:ext cx="4673522" cy="627420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98572" y="315323"/>
            <a:ext cx="6831875" cy="1239157"/>
            <a:chOff x="891092" y="916590"/>
            <a:chExt cx="10981467" cy="2370447"/>
          </a:xfrm>
        </p:grpSpPr>
        <p:sp>
          <p:nvSpPr>
            <p:cNvPr id="5" name="Rounded Rectangle 4"/>
            <p:cNvSpPr/>
            <p:nvPr/>
          </p:nvSpPr>
          <p:spPr>
            <a:xfrm>
              <a:off x="891092" y="916590"/>
              <a:ext cx="10981465" cy="2370447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094" y="1071399"/>
              <a:ext cx="10981465" cy="200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spcBef>
                  <a:spcPct val="50000"/>
                </a:spcBef>
              </a:pPr>
              <a:r>
                <a:rPr lang="vi-VN" sz="3100" b="1" dirty="0">
                  <a:latin typeface="Cambria" panose="02040503050406030204" pitchFamily="18" charset="0"/>
                  <a:ea typeface="Cambria" panose="02040503050406030204" pitchFamily="18" charset="0"/>
                </a:rPr>
                <a:t>Xác định trên lược đồ những nơi trồng nhiều các loại cây </a:t>
              </a:r>
              <a:r>
                <a:rPr lang="en-US" sz="31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1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nghiệp</a:t>
              </a:r>
              <a:r>
                <a:rPr lang="vi-VN" sz="31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98572" y="1828800"/>
            <a:ext cx="6884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bố: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Cà phê: </a:t>
            </a: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tất cả các tỉnh trong vùng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Điều: </a:t>
            </a: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Gia Lai, Đăk Lăk, Đăk Nông, Lâm Đồng.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Hồ tiêu: </a:t>
            </a: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Gia Lai, Đăk lăk, Đăk Nông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Chè: </a:t>
            </a: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Gia Lai, Lâm Đồng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Cao su: </a:t>
            </a: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Kon Tum, Gia Lai, Đăk Lăk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28" y="953125"/>
            <a:ext cx="4712616" cy="15241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58906" y="2385422"/>
            <a:ext cx="10231460" cy="3037478"/>
            <a:chOff x="858906" y="1750422"/>
            <a:chExt cx="10231460" cy="3037478"/>
          </a:xfrm>
        </p:grpSpPr>
        <p:sp>
          <p:nvSpPr>
            <p:cNvPr id="2" name="圆角矩形 53"/>
            <p:cNvSpPr/>
            <p:nvPr/>
          </p:nvSpPr>
          <p:spPr>
            <a:xfrm>
              <a:off x="858906" y="1750422"/>
              <a:ext cx="10231460" cy="3037478"/>
            </a:xfrm>
            <a:prstGeom prst="roundRect">
              <a:avLst>
                <a:gd name="adj" fmla="val 10653"/>
              </a:avLst>
            </a:prstGeom>
            <a:solidFill>
              <a:schemeClr val="bg1"/>
            </a:solidFill>
            <a:ln w="38100">
              <a:solidFill>
                <a:srgbClr val="91F0FD"/>
              </a:solidFill>
            </a:ln>
            <a:effectLst>
              <a:outerShdw blurRad="1651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4100" y="2037806"/>
              <a:ext cx="99187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pt-BR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Tây Nguyên là vùng trồng cây công nghiệp lâu năm nhất nước ta. Các cây có giá trị xuất khẩu cao là: cao su, cà phê, hồ tiêu, điều, chè.</a:t>
              </a:r>
              <a:endPara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CF9F6F1-5515-4329-B122-27F4C097D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91" y="0"/>
            <a:ext cx="8050005" cy="7052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112" y="2045057"/>
            <a:ext cx="5511262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0753" y="672053"/>
            <a:ext cx="10931856" cy="1393663"/>
            <a:chOff x="891092" y="916590"/>
            <a:chExt cx="10531413" cy="2393336"/>
          </a:xfrm>
        </p:grpSpPr>
        <p:sp>
          <p:nvSpPr>
            <p:cNvPr id="3" name="Rounded Rectangle 2"/>
            <p:cNvSpPr/>
            <p:nvPr/>
          </p:nvSpPr>
          <p:spPr>
            <a:xfrm>
              <a:off x="891092" y="916590"/>
              <a:ext cx="10531413" cy="2390270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3460" y="1013755"/>
              <a:ext cx="10257401" cy="2296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ct val="50000"/>
                </a:spcBef>
              </a:pP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1. Đọc thông tin và quan sát hình 3, em hãy kể tên một số dân tộc ở vùng Tây Nguyên.</a:t>
              </a:r>
              <a:endParaRPr lang="en-US" sz="36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093" y="2821002"/>
            <a:ext cx="10795975" cy="1722534"/>
            <a:chOff x="749449" y="875643"/>
            <a:chExt cx="10691167" cy="1029300"/>
          </a:xfrm>
        </p:grpSpPr>
        <p:sp>
          <p:nvSpPr>
            <p:cNvPr id="6" name="Rounded Rectangle 5"/>
            <p:cNvSpPr/>
            <p:nvPr/>
          </p:nvSpPr>
          <p:spPr>
            <a:xfrm>
              <a:off x="749449" y="875643"/>
              <a:ext cx="10691167" cy="10293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84651" y="968133"/>
              <a:ext cx="10257401" cy="717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bảng thông tin, em hãy so sánh mật độ dân số của vùng Tây Nguyên với các vùng khác.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5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97" y="640919"/>
            <a:ext cx="6410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2020),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;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Gia Rai, Ê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Ba Na,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,…;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buôn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Dao,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pic>
        <p:nvPicPr>
          <p:cNvPr id="1026" name="Picture 2" descr="Lịch Sử và Địa Lí lớp 4 Kết nối tri thức Bài 21: Dân cư và hoạt động sản xuất ở vùng Tây Ng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7" y="1610183"/>
            <a:ext cx="4994780" cy="37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628" y="345481"/>
            <a:ext cx="10931856" cy="1133798"/>
            <a:chOff x="891092" y="916590"/>
            <a:chExt cx="10531413" cy="1947070"/>
          </a:xfrm>
        </p:grpSpPr>
        <p:sp>
          <p:nvSpPr>
            <p:cNvPr id="3" name="Rounded Rectangle 2"/>
            <p:cNvSpPr/>
            <p:nvPr/>
          </p:nvSpPr>
          <p:spPr>
            <a:xfrm>
              <a:off x="891092" y="916590"/>
              <a:ext cx="10531413" cy="1947070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3460" y="946456"/>
              <a:ext cx="10257401" cy="184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quan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sát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3,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dân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tộc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vùng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Tây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Nguyên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.</a:t>
              </a:r>
              <a:endPara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2426" y="1547366"/>
            <a:ext cx="11066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Tây Nguyên là nơi sinh sống của các dân tộc Gia Rai, Ê Đê, Ba Na, 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ạ,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Xơ Đăng,...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26" y="2692671"/>
            <a:ext cx="5299452" cy="3540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2557" y="4040341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598" y="910056"/>
            <a:ext cx="4665775" cy="606550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349930" y="596547"/>
            <a:ext cx="7171509" cy="2616915"/>
          </a:xfrm>
          <a:prstGeom prst="wedgeRoundRectCallout">
            <a:avLst>
              <a:gd name="adj1" fmla="val -52891"/>
              <a:gd name="adj2" fmla="val 654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 các dân tộc đã sống lâu đời ở Tây Nguyên còn có các dân tộc nào khác đến định cư?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矩形: 圆角 11">
            <a:extLst>
              <a:ext uri="{FF2B5EF4-FFF2-40B4-BE49-F238E27FC236}">
                <a16:creationId xmlns:a16="http://schemas.microsoft.com/office/drawing/2014/main" id="{3ACF7974-899B-4EB0-B7ED-143926AC71B9}"/>
              </a:ext>
            </a:extLst>
          </p:cNvPr>
          <p:cNvSpPr/>
          <p:nvPr/>
        </p:nvSpPr>
        <p:spPr>
          <a:xfrm>
            <a:off x="5540376" y="3735979"/>
            <a:ext cx="5628367" cy="2704010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-1" fmla="*/ 0 w 2514916"/>
              <a:gd name="connsiteY0-2" fmla="*/ 326637 h 3797040"/>
              <a:gd name="connsiteX1-3" fmla="*/ 326637 w 2514916"/>
              <a:gd name="connsiteY1-4" fmla="*/ 0 h 3797040"/>
              <a:gd name="connsiteX2-5" fmla="*/ 2188279 w 2514916"/>
              <a:gd name="connsiteY2-6" fmla="*/ 0 h 3797040"/>
              <a:gd name="connsiteX3-7" fmla="*/ 2514916 w 2514916"/>
              <a:gd name="connsiteY3-8" fmla="*/ 326637 h 3797040"/>
              <a:gd name="connsiteX4-9" fmla="*/ 2514916 w 2514916"/>
              <a:gd name="connsiteY4-10" fmla="*/ 3470403 h 3797040"/>
              <a:gd name="connsiteX5-11" fmla="*/ 2188279 w 2514916"/>
              <a:gd name="connsiteY5-12" fmla="*/ 3797040 h 3797040"/>
              <a:gd name="connsiteX6-13" fmla="*/ 326637 w 2514916"/>
              <a:gd name="connsiteY6-14" fmla="*/ 3797040 h 3797040"/>
              <a:gd name="connsiteX7-15" fmla="*/ 0 w 2514916"/>
              <a:gd name="connsiteY7-16" fmla="*/ 3470403 h 3797040"/>
              <a:gd name="connsiteX8-17" fmla="*/ 0 w 2514916"/>
              <a:gd name="connsiteY8-18" fmla="*/ 326637 h 3797040"/>
              <a:gd name="connsiteX0-19" fmla="*/ 0 w 2514916"/>
              <a:gd name="connsiteY0-20" fmla="*/ 381167 h 3851570"/>
              <a:gd name="connsiteX1-21" fmla="*/ 2188279 w 2514916"/>
              <a:gd name="connsiteY1-22" fmla="*/ 54530 h 3851570"/>
              <a:gd name="connsiteX2-23" fmla="*/ 2514916 w 2514916"/>
              <a:gd name="connsiteY2-24" fmla="*/ 381167 h 3851570"/>
              <a:gd name="connsiteX3-25" fmla="*/ 2514916 w 2514916"/>
              <a:gd name="connsiteY3-26" fmla="*/ 3524933 h 3851570"/>
              <a:gd name="connsiteX4-27" fmla="*/ 2188279 w 2514916"/>
              <a:gd name="connsiteY4-28" fmla="*/ 3851570 h 3851570"/>
              <a:gd name="connsiteX5-29" fmla="*/ 326637 w 2514916"/>
              <a:gd name="connsiteY5-30" fmla="*/ 3851570 h 3851570"/>
              <a:gd name="connsiteX6-31" fmla="*/ 0 w 2514916"/>
              <a:gd name="connsiteY6-32" fmla="*/ 3524933 h 3851570"/>
              <a:gd name="connsiteX7-33" fmla="*/ 0 w 2514916"/>
              <a:gd name="connsiteY7-34" fmla="*/ 381167 h 3851570"/>
              <a:gd name="connsiteX0-35" fmla="*/ 0 w 2523593"/>
              <a:gd name="connsiteY0-36" fmla="*/ 381167 h 3851570"/>
              <a:gd name="connsiteX1-37" fmla="*/ 2188279 w 2523593"/>
              <a:gd name="connsiteY1-38" fmla="*/ 54530 h 3851570"/>
              <a:gd name="connsiteX2-39" fmla="*/ 2514916 w 2523593"/>
              <a:gd name="connsiteY2-40" fmla="*/ 3524933 h 3851570"/>
              <a:gd name="connsiteX3-41" fmla="*/ 2188279 w 2523593"/>
              <a:gd name="connsiteY3-42" fmla="*/ 3851570 h 3851570"/>
              <a:gd name="connsiteX4-43" fmla="*/ 326637 w 2523593"/>
              <a:gd name="connsiteY4-44" fmla="*/ 3851570 h 3851570"/>
              <a:gd name="connsiteX5-45" fmla="*/ 0 w 2523593"/>
              <a:gd name="connsiteY5-46" fmla="*/ 3524933 h 3851570"/>
              <a:gd name="connsiteX6-47" fmla="*/ 0 w 2523593"/>
              <a:gd name="connsiteY6-48" fmla="*/ 381167 h 3851570"/>
              <a:gd name="connsiteX0-49" fmla="*/ 0 w 2441809"/>
              <a:gd name="connsiteY0-50" fmla="*/ 381167 h 3851570"/>
              <a:gd name="connsiteX1-51" fmla="*/ 2188279 w 2441809"/>
              <a:gd name="connsiteY1-52" fmla="*/ 54530 h 3851570"/>
              <a:gd name="connsiteX2-53" fmla="*/ 2188279 w 2441809"/>
              <a:gd name="connsiteY2-54" fmla="*/ 3851570 h 3851570"/>
              <a:gd name="connsiteX3-55" fmla="*/ 326637 w 2441809"/>
              <a:gd name="connsiteY3-56" fmla="*/ 3851570 h 3851570"/>
              <a:gd name="connsiteX4-57" fmla="*/ 0 w 2441809"/>
              <a:gd name="connsiteY4-58" fmla="*/ 3524933 h 3851570"/>
              <a:gd name="connsiteX5-59" fmla="*/ 0 w 2441809"/>
              <a:gd name="connsiteY5-60" fmla="*/ 381167 h 3851570"/>
              <a:gd name="connsiteX0-61" fmla="*/ 0 w 2441809"/>
              <a:gd name="connsiteY0-62" fmla="*/ 381167 h 3851570"/>
              <a:gd name="connsiteX1-63" fmla="*/ 2188279 w 2441809"/>
              <a:gd name="connsiteY1-64" fmla="*/ 54530 h 3851570"/>
              <a:gd name="connsiteX2-65" fmla="*/ 2188279 w 2441809"/>
              <a:gd name="connsiteY2-66" fmla="*/ 3851570 h 3851570"/>
              <a:gd name="connsiteX3-67" fmla="*/ 0 w 2441809"/>
              <a:gd name="connsiteY3-68" fmla="*/ 3524933 h 3851570"/>
              <a:gd name="connsiteX4-69" fmla="*/ 0 w 2441809"/>
              <a:gd name="connsiteY4-70" fmla="*/ 381167 h 3851570"/>
              <a:gd name="connsiteX0-71" fmla="*/ 421134 w 2862943"/>
              <a:gd name="connsiteY0-72" fmla="*/ 381167 h 3851570"/>
              <a:gd name="connsiteX1-73" fmla="*/ 2609413 w 2862943"/>
              <a:gd name="connsiteY1-74" fmla="*/ 54530 h 3851570"/>
              <a:gd name="connsiteX2-75" fmla="*/ 2609413 w 2862943"/>
              <a:gd name="connsiteY2-76" fmla="*/ 3851570 h 3851570"/>
              <a:gd name="connsiteX3-77" fmla="*/ 421134 w 2862943"/>
              <a:gd name="connsiteY3-78" fmla="*/ 3524933 h 3851570"/>
              <a:gd name="connsiteX4-79" fmla="*/ 421134 w 2862943"/>
              <a:gd name="connsiteY4-80" fmla="*/ 381167 h 3851570"/>
              <a:gd name="connsiteX0-81" fmla="*/ 334408 w 2776217"/>
              <a:gd name="connsiteY0-82" fmla="*/ 381167 h 3851570"/>
              <a:gd name="connsiteX1-83" fmla="*/ 2522687 w 2776217"/>
              <a:gd name="connsiteY1-84" fmla="*/ 54530 h 3851570"/>
              <a:gd name="connsiteX2-85" fmla="*/ 2522687 w 2776217"/>
              <a:gd name="connsiteY2-86" fmla="*/ 3851570 h 3851570"/>
              <a:gd name="connsiteX3-87" fmla="*/ 486808 w 2776217"/>
              <a:gd name="connsiteY3-88" fmla="*/ 3829733 h 3851570"/>
              <a:gd name="connsiteX4-89" fmla="*/ 334408 w 2776217"/>
              <a:gd name="connsiteY4-90" fmla="*/ 381167 h 3851570"/>
              <a:gd name="connsiteX0-91" fmla="*/ 334408 w 2922428"/>
              <a:gd name="connsiteY0-92" fmla="*/ 381167 h 3851582"/>
              <a:gd name="connsiteX1-93" fmla="*/ 2522687 w 2922428"/>
              <a:gd name="connsiteY1-94" fmla="*/ 54530 h 3851582"/>
              <a:gd name="connsiteX2-95" fmla="*/ 2522687 w 2922428"/>
              <a:gd name="connsiteY2-96" fmla="*/ 3851570 h 3851582"/>
              <a:gd name="connsiteX3-97" fmla="*/ 486808 w 2922428"/>
              <a:gd name="connsiteY3-98" fmla="*/ 3829733 h 3851582"/>
              <a:gd name="connsiteX4-99" fmla="*/ 334408 w 2922428"/>
              <a:gd name="connsiteY4-100" fmla="*/ 381167 h 3851582"/>
              <a:gd name="connsiteX0-101" fmla="*/ 334408 w 2922428"/>
              <a:gd name="connsiteY0-102" fmla="*/ 381167 h 3912279"/>
              <a:gd name="connsiteX1-103" fmla="*/ 2522687 w 2922428"/>
              <a:gd name="connsiteY1-104" fmla="*/ 54530 h 3912279"/>
              <a:gd name="connsiteX2-105" fmla="*/ 2522687 w 2922428"/>
              <a:gd name="connsiteY2-106" fmla="*/ 3851570 h 3912279"/>
              <a:gd name="connsiteX3-107" fmla="*/ 486808 w 2922428"/>
              <a:gd name="connsiteY3-108" fmla="*/ 3829733 h 3912279"/>
              <a:gd name="connsiteX4-109" fmla="*/ 334408 w 2922428"/>
              <a:gd name="connsiteY4-110" fmla="*/ 381167 h 3912279"/>
              <a:gd name="connsiteX0-111" fmla="*/ 334408 w 2906499"/>
              <a:gd name="connsiteY0-112" fmla="*/ 381167 h 3934794"/>
              <a:gd name="connsiteX1-113" fmla="*/ 2522687 w 2906499"/>
              <a:gd name="connsiteY1-114" fmla="*/ 54530 h 3934794"/>
              <a:gd name="connsiteX2-115" fmla="*/ 2522687 w 2906499"/>
              <a:gd name="connsiteY2-116" fmla="*/ 3851570 h 3934794"/>
              <a:gd name="connsiteX3-117" fmla="*/ 486808 w 2906499"/>
              <a:gd name="connsiteY3-118" fmla="*/ 3829733 h 3934794"/>
              <a:gd name="connsiteX4-119" fmla="*/ 334408 w 2906499"/>
              <a:gd name="connsiteY4-120" fmla="*/ 381167 h 3934794"/>
              <a:gd name="connsiteX0-121" fmla="*/ 334408 w 2906499"/>
              <a:gd name="connsiteY0-122" fmla="*/ 630057 h 4183684"/>
              <a:gd name="connsiteX1-123" fmla="*/ 2522687 w 2906499"/>
              <a:gd name="connsiteY1-124" fmla="*/ 303420 h 4183684"/>
              <a:gd name="connsiteX2-125" fmla="*/ 2522687 w 2906499"/>
              <a:gd name="connsiteY2-126" fmla="*/ 4100460 h 4183684"/>
              <a:gd name="connsiteX3-127" fmla="*/ 486808 w 2906499"/>
              <a:gd name="connsiteY3-128" fmla="*/ 4078623 h 4183684"/>
              <a:gd name="connsiteX4-129" fmla="*/ 334408 w 2906499"/>
              <a:gd name="connsiteY4-130" fmla="*/ 630057 h 4183684"/>
              <a:gd name="connsiteX0-131" fmla="*/ 334408 w 2801667"/>
              <a:gd name="connsiteY0-132" fmla="*/ 432024 h 4153636"/>
              <a:gd name="connsiteX1-133" fmla="*/ 2548087 w 2801667"/>
              <a:gd name="connsiteY1-134" fmla="*/ 435587 h 4153636"/>
              <a:gd name="connsiteX2-135" fmla="*/ 2522687 w 2801667"/>
              <a:gd name="connsiteY2-136" fmla="*/ 3902427 h 4153636"/>
              <a:gd name="connsiteX3-137" fmla="*/ 486808 w 2801667"/>
              <a:gd name="connsiteY3-138" fmla="*/ 3880590 h 4153636"/>
              <a:gd name="connsiteX4-139" fmla="*/ 334408 w 2801667"/>
              <a:gd name="connsiteY4-140" fmla="*/ 432024 h 4153636"/>
              <a:gd name="connsiteX0-141" fmla="*/ 334408 w 2825033"/>
              <a:gd name="connsiteY0-142" fmla="*/ 444873 h 4168366"/>
              <a:gd name="connsiteX1-143" fmla="*/ 2586187 w 2825033"/>
              <a:gd name="connsiteY1-144" fmla="*/ 423036 h 4168366"/>
              <a:gd name="connsiteX2-145" fmla="*/ 2522687 w 2825033"/>
              <a:gd name="connsiteY2-146" fmla="*/ 3915276 h 4168366"/>
              <a:gd name="connsiteX3-147" fmla="*/ 486808 w 2825033"/>
              <a:gd name="connsiteY3-148" fmla="*/ 3893439 h 4168366"/>
              <a:gd name="connsiteX4-149" fmla="*/ 334408 w 2825033"/>
              <a:gd name="connsiteY4-150" fmla="*/ 444873 h 4168366"/>
              <a:gd name="connsiteX0-151" fmla="*/ 334408 w 2856500"/>
              <a:gd name="connsiteY0-152" fmla="*/ 379748 h 4103241"/>
              <a:gd name="connsiteX1-153" fmla="*/ 2586187 w 2856500"/>
              <a:gd name="connsiteY1-154" fmla="*/ 357911 h 4103241"/>
              <a:gd name="connsiteX2-155" fmla="*/ 2522687 w 2856500"/>
              <a:gd name="connsiteY2-156" fmla="*/ 3850151 h 4103241"/>
              <a:gd name="connsiteX3-157" fmla="*/ 486808 w 2856500"/>
              <a:gd name="connsiteY3-158" fmla="*/ 3828314 h 4103241"/>
              <a:gd name="connsiteX4-159" fmla="*/ 334408 w 2856500"/>
              <a:gd name="connsiteY4-160" fmla="*/ 379748 h 4103241"/>
              <a:gd name="connsiteX0-161" fmla="*/ 334408 w 2881728"/>
              <a:gd name="connsiteY0-162" fmla="*/ 379748 h 4001684"/>
              <a:gd name="connsiteX1-163" fmla="*/ 2586187 w 2881728"/>
              <a:gd name="connsiteY1-164" fmla="*/ 357911 h 4001684"/>
              <a:gd name="connsiteX2-165" fmla="*/ 2522687 w 2881728"/>
              <a:gd name="connsiteY2-166" fmla="*/ 3850151 h 4001684"/>
              <a:gd name="connsiteX3-167" fmla="*/ 486808 w 2881728"/>
              <a:gd name="connsiteY3-168" fmla="*/ 3828314 h 4001684"/>
              <a:gd name="connsiteX4-169" fmla="*/ 334408 w 2881728"/>
              <a:gd name="connsiteY4-170" fmla="*/ 379748 h 40016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81728" h="4001684">
                <a:moveTo>
                  <a:pt x="334408" y="379748"/>
                </a:moveTo>
                <a:cubicBezTo>
                  <a:pt x="699121" y="-198653"/>
                  <a:pt x="2145274" y="-42690"/>
                  <a:pt x="2586187" y="357911"/>
                </a:cubicBezTo>
                <a:cubicBezTo>
                  <a:pt x="3027100" y="758512"/>
                  <a:pt x="2948783" y="3500350"/>
                  <a:pt x="2522687" y="3850151"/>
                </a:cubicBezTo>
                <a:cubicBezTo>
                  <a:pt x="2096591" y="4199952"/>
                  <a:pt x="1165434" y="3835593"/>
                  <a:pt x="486808" y="3828314"/>
                </a:cubicBezTo>
                <a:cubicBezTo>
                  <a:pt x="-242618" y="3719435"/>
                  <a:pt x="-30305" y="958149"/>
                  <a:pt x="334408" y="37974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Mường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Dao,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zh-CN" altLang="en-US" sz="5400" b="1" dirty="0">
              <a:solidFill>
                <a:srgbClr val="C00000"/>
              </a:solidFill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28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470" y="508877"/>
            <a:ext cx="10795975" cy="1215422"/>
            <a:chOff x="749449" y="875643"/>
            <a:chExt cx="10691167" cy="726275"/>
          </a:xfrm>
        </p:grpSpPr>
        <p:sp>
          <p:nvSpPr>
            <p:cNvPr id="3" name="Rounded Rectangle 2"/>
            <p:cNvSpPr/>
            <p:nvPr/>
          </p:nvSpPr>
          <p:spPr>
            <a:xfrm>
              <a:off x="749449" y="875643"/>
              <a:ext cx="10691167" cy="7262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66331" y="875643"/>
              <a:ext cx="10257401" cy="643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tin,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mật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vùng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Tây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vùng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8283" y="1947204"/>
            <a:ext cx="11486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trấn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ven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7" y="3247327"/>
            <a:ext cx="10512169" cy="32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24" y="425750"/>
            <a:ext cx="10512169" cy="3271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418" y="3971110"/>
            <a:ext cx="11054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Mật độ dân số ở Tây Nguyên thấp nhất so với các vùng khác trong cả nước.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Ở Tây Nguyên, năm 2021, mật độ dân số chỉ đạt 109 người/ km</a:t>
            </a:r>
            <a:r>
              <a:rPr lang="vi-VN" sz="3600" b="1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9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28" y="420123"/>
            <a:ext cx="4712616" cy="15241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58906" y="1750422"/>
            <a:ext cx="10231460" cy="4402184"/>
            <a:chOff x="858906" y="1750422"/>
            <a:chExt cx="10231460" cy="4402184"/>
          </a:xfrm>
        </p:grpSpPr>
        <p:sp>
          <p:nvSpPr>
            <p:cNvPr id="2" name="圆角矩形 53"/>
            <p:cNvSpPr/>
            <p:nvPr/>
          </p:nvSpPr>
          <p:spPr>
            <a:xfrm>
              <a:off x="858906" y="1750422"/>
              <a:ext cx="10231460" cy="4402184"/>
            </a:xfrm>
            <a:prstGeom prst="roundRect">
              <a:avLst>
                <a:gd name="adj" fmla="val 10653"/>
              </a:avLst>
            </a:prstGeom>
            <a:solidFill>
              <a:schemeClr val="bg1"/>
            </a:solidFill>
            <a:ln w="38100">
              <a:solidFill>
                <a:srgbClr val="91F0FD"/>
              </a:solidFill>
            </a:ln>
            <a:effectLst>
              <a:outerShdw blurRad="1651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6651" y="2037806"/>
              <a:ext cx="10006149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pt-BR" sz="32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 dân tộc sinh sống lâu đời ở Tây Nguyên là: Ê Đê, Ba Na, Mạ, Xơ đăng, Gia rai,... Hiện nay có một số dân tộc đến sinh sống để xây dựng kinh tế như: Kinh, Mường, Dao, Mông,...</a:t>
              </a:r>
            </a:p>
            <a:p>
              <a:pPr marL="285750" indent="-285750" algn="just">
                <a:buFontTx/>
                <a:buChar char="-"/>
              </a:pPr>
              <a:r>
                <a:rPr lang="pt-BR" sz="32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Mật độ dân cư ở Tây Nguyên thưa thớt, mật độ thấp nhất trong các vùng ở nước ta. Dân cư chủ yếu tập trung ở thị trấn, thị xã, thành phố ven các trục đường giao thông,...</a:t>
              </a:r>
              <a:endParaRPr lang="en-US" sz="32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7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603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#9Slide07 HoneyCream</vt:lpstr>
      <vt:lpstr>Arial</vt:lpstr>
      <vt:lpstr>Cambria</vt:lpstr>
      <vt:lpstr>inpin heiti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Administrator</cp:lastModifiedBy>
  <cp:revision>36</cp:revision>
  <dcterms:created xsi:type="dcterms:W3CDTF">2024-01-17T12:39:58Z</dcterms:created>
  <dcterms:modified xsi:type="dcterms:W3CDTF">2025-03-13T06:47:45Z</dcterms:modified>
</cp:coreProperties>
</file>