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354" r:id="rId3"/>
    <p:sldId id="382" r:id="rId4"/>
    <p:sldId id="383" r:id="rId5"/>
    <p:sldId id="374" r:id="rId6"/>
    <p:sldId id="370" r:id="rId7"/>
    <p:sldId id="371" r:id="rId8"/>
    <p:sldId id="372" r:id="rId9"/>
    <p:sldId id="384" r:id="rId10"/>
    <p:sldId id="385" r:id="rId11"/>
  </p:sldIdLst>
  <p:sldSz cx="18288000" cy="10287000"/>
  <p:notesSz cx="6858000" cy="9144000"/>
  <p:embeddedFontLst>
    <p:embeddedFont>
      <p:font typeface="#9Slide03 Bebas Neue Bold" panose="020B0604020202020204" charset="0"/>
      <p:bold r:id="rId13"/>
    </p:embeddedFont>
    <p:embeddedFont>
      <p:font typeface="#9Slide07 HoneyCream" panose="020B0604020202020204" charset="0"/>
      <p:regular r:id="rId14"/>
    </p:embeddedFont>
    <p:embeddedFont>
      <p:font typeface="Cambria" panose="02040503050406030204" pitchFamily="18"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502E"/>
    <a:srgbClr val="EBCB7E"/>
    <a:srgbClr val="5D5548"/>
    <a:srgbClr val="584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01" autoAdjust="0"/>
    <p:restoredTop sz="94689" autoAdjust="0"/>
  </p:normalViewPr>
  <p:slideViewPr>
    <p:cSldViewPr>
      <p:cViewPr varScale="1">
        <p:scale>
          <a:sx n="41" d="100"/>
          <a:sy n="41" d="100"/>
        </p:scale>
        <p:origin x="15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0F626-7F69-3C4A-8485-45FCDF2958F2}" type="datetimeFigureOut">
              <a:rPr lang="en-VN" smtClean="0"/>
              <a:t>02/25/2025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B5DCD-69F6-654D-A8DD-CDC7B1EBC5D1}" type="slidenum">
              <a:rPr lang="en-VN" smtClean="0"/>
              <a:t>‹#›</a:t>
            </a:fld>
            <a:endParaRPr lang="en-VN"/>
          </a:p>
        </p:txBody>
      </p:sp>
    </p:spTree>
    <p:extLst>
      <p:ext uri="{BB962C8B-B14F-4D97-AF65-F5344CB8AC3E}">
        <p14:creationId xmlns:p14="http://schemas.microsoft.com/office/powerpoint/2010/main" val="332239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2</a:t>
            </a:fld>
            <a:endParaRPr lang="en-VN"/>
          </a:p>
        </p:txBody>
      </p:sp>
    </p:spTree>
    <p:extLst>
      <p:ext uri="{BB962C8B-B14F-4D97-AF65-F5344CB8AC3E}">
        <p14:creationId xmlns:p14="http://schemas.microsoft.com/office/powerpoint/2010/main" val="2946876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3</a:t>
            </a:fld>
            <a:endParaRPr lang="en-VN"/>
          </a:p>
        </p:txBody>
      </p:sp>
    </p:spTree>
    <p:extLst>
      <p:ext uri="{BB962C8B-B14F-4D97-AF65-F5344CB8AC3E}">
        <p14:creationId xmlns:p14="http://schemas.microsoft.com/office/powerpoint/2010/main" val="179863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1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2950AB6-B07C-3943-8BC3-F50F7A923AB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43A0CB88-FC49-CF4E-A3F5-A1465D57138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BEEED968-E7E7-6E43-BD07-1F5CC6385230}"/>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63C79C0-B705-2545-89C7-ED46676A427C}"/>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988651E7-5EF9-4545-B73A-C9E7BFE40653}"/>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0CD39C8-7A25-7D4F-9DCB-DC12CB964674}"/>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7" name="Freeform 3">
            <a:extLst>
              <a:ext uri="{FF2B5EF4-FFF2-40B4-BE49-F238E27FC236}">
                <a16:creationId xmlns:a16="http://schemas.microsoft.com/office/drawing/2014/main" id="{D1EE2AD4-BAA5-9447-82BD-31DC613BDD13}"/>
              </a:ext>
            </a:extLst>
          </p:cNvPr>
          <p:cNvSpPr/>
          <p:nvPr/>
        </p:nvSpPr>
        <p:spPr>
          <a:xfrm>
            <a:off x="-54881" y="-181939"/>
            <a:ext cx="18612974" cy="4153991"/>
          </a:xfrm>
          <a:prstGeom prst="rect">
            <a:avLst/>
          </a:prstGeom>
          <a:blipFill>
            <a:blip r:embed="rId3"/>
            <a:stretch>
              <a:fillRect t="-139239" b="1"/>
            </a:stretch>
          </a:blipFill>
        </p:spPr>
      </p:sp>
      <p:sp>
        <p:nvSpPr>
          <p:cNvPr id="21" name="Rectangle 20">
            <a:extLst>
              <a:ext uri="{FF2B5EF4-FFF2-40B4-BE49-F238E27FC236}">
                <a16:creationId xmlns:a16="http://schemas.microsoft.com/office/drawing/2014/main" id="{9387318E-B36F-3746-969A-28FEC46CD02D}"/>
              </a:ext>
            </a:extLst>
          </p:cNvPr>
          <p:cNvSpPr/>
          <p:nvPr/>
        </p:nvSpPr>
        <p:spPr>
          <a:xfrm>
            <a:off x="-71628" y="4174763"/>
            <a:ext cx="18823930" cy="5354859"/>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Freeform 3">
            <a:extLst>
              <a:ext uri="{FF2B5EF4-FFF2-40B4-BE49-F238E27FC236}">
                <a16:creationId xmlns:a16="http://schemas.microsoft.com/office/drawing/2014/main" id="{CC89A05F-7682-5146-83BF-38077B330424}"/>
              </a:ext>
            </a:extLst>
          </p:cNvPr>
          <p:cNvSpPr/>
          <p:nvPr/>
        </p:nvSpPr>
        <p:spPr>
          <a:xfrm>
            <a:off x="11049001" y="2247900"/>
            <a:ext cx="7467600" cy="8302437"/>
          </a:xfrm>
          <a:custGeom>
            <a:avLst/>
            <a:gdLst/>
            <a:ahLst/>
            <a:cxnLst/>
            <a:rect l="l" t="t" r="r" b="b"/>
            <a:pathLst>
              <a:path w="6605119" h="7083237">
                <a:moveTo>
                  <a:pt x="0" y="0"/>
                </a:moveTo>
                <a:lnTo>
                  <a:pt x="6605119" y="0"/>
                </a:lnTo>
                <a:lnTo>
                  <a:pt x="6605119" y="7083238"/>
                </a:lnTo>
                <a:lnTo>
                  <a:pt x="0" y="7083238"/>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id="{28667097-D097-424E-987F-7CEC71383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741876"/>
            <a:ext cx="2226575" cy="2226575"/>
          </a:xfrm>
          <a:prstGeom prst="rect">
            <a:avLst/>
          </a:prstGeom>
        </p:spPr>
      </p:pic>
      <p:pic>
        <p:nvPicPr>
          <p:cNvPr id="25" name="Picture 24">
            <a:extLst>
              <a:ext uri="{FF2B5EF4-FFF2-40B4-BE49-F238E27FC236}">
                <a16:creationId xmlns:a16="http://schemas.microsoft.com/office/drawing/2014/main" id="{0A639FFE-05B8-DA49-8D16-018A6F3D0E32}"/>
              </a:ext>
            </a:extLst>
          </p:cNvPr>
          <p:cNvPicPr>
            <a:picLocks noChangeAspect="1"/>
          </p:cNvPicPr>
          <p:nvPr/>
        </p:nvPicPr>
        <p:blipFill>
          <a:blip r:embed="rId6"/>
          <a:stretch>
            <a:fillRect/>
          </a:stretch>
        </p:blipFill>
        <p:spPr>
          <a:xfrm>
            <a:off x="1295400" y="4153991"/>
            <a:ext cx="10947400" cy="596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6C84ABA-5CAB-1C4B-8496-47835C21BC98}"/>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621046" y="647700"/>
            <a:ext cx="10498987" cy="4827154"/>
            <a:chOff x="457200" y="876300"/>
            <a:chExt cx="9829800" cy="5138583"/>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5138583"/>
            </a:xfrm>
            <a:prstGeom prst="wedgeRoundRectCallout">
              <a:avLst>
                <a:gd name="adj1" fmla="val -22510"/>
                <a:gd name="adj2" fmla="val 6155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866621" y="1261559"/>
              <a:ext cx="9420379" cy="4472807"/>
            </a:xfrm>
            <a:prstGeom prst="rect">
              <a:avLst/>
            </a:prstGeom>
          </p:spPr>
          <p:txBody>
            <a:bodyPr wrap="square" lIns="0" tIns="0" rIns="0" bIns="0" rtlCol="0" anchor="t">
              <a:spAutoFit/>
            </a:bodyPr>
            <a:lstStyle/>
            <a:p>
              <a:pPr>
                <a:lnSpc>
                  <a:spcPct val="115000"/>
                </a:lnSpc>
                <a:spcAft>
                  <a:spcPts val="800"/>
                </a:spcAft>
              </a:pPr>
              <a:r>
                <a:rPr lang="pt-BR" sz="4000" dirty="0" err="1">
                  <a:effectLst/>
                  <a:latin typeface="Cambria" panose="02040503050406030204" pitchFamily="18" charset="0"/>
                  <a:ea typeface="Times New Roman" panose="02020603050405020304" pitchFamily="18" charset="0"/>
                </a:rPr>
                <a:t>Lịch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sử</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hình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thành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phố</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Hội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An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gắn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liền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với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phong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cách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kiến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trúc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truyền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thống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kính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đầy</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ấn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tượng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Trải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qua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những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tác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động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từ</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lịch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sử</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ảnh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hưởng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bởi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nhiều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văn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hóa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khác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nhau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phố</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Hội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An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là</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nơi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giao</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hòa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của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nhiều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kiểu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kiến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trúc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độc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đáo</a:t>
              </a:r>
              <a:r>
                <a:rPr lang="pt-BR" sz="4000" dirty="0">
                  <a:effectLst/>
                  <a:latin typeface="Cambria" panose="02040503050406030204" pitchFamily="18" charset="0"/>
                  <a:ea typeface="Times New Roman" panose="02020603050405020304" pitchFamily="18" charset="0"/>
                </a:rPr>
                <a:t>.</a:t>
              </a:r>
              <a:r>
                <a:rPr lang="en-VN" sz="4000" dirty="0">
                  <a:effectLst/>
                  <a:latin typeface="Cambria" panose="02040503050406030204" pitchFamily="18" charset="0"/>
                </a:rPr>
                <a:t> </a:t>
              </a:r>
              <a:endParaRPr lang="en-VN" sz="4000" dirty="0">
                <a:effectLst/>
                <a:latin typeface="Cambria" panose="02040503050406030204" pitchFamily="18" charset="0"/>
                <a:ea typeface="Times New Roman" panose="02020603050405020304" pitchFamily="18" charset="0"/>
              </a:endParaRPr>
            </a:p>
          </p:txBody>
        </p:sp>
      </p:grpSp>
      <p:sp>
        <p:nvSpPr>
          <p:cNvPr id="9" name="Freeform 5">
            <a:extLst>
              <a:ext uri="{FF2B5EF4-FFF2-40B4-BE49-F238E27FC236}">
                <a16:creationId xmlns:a16="http://schemas.microsoft.com/office/drawing/2014/main" id="{FA0D0EA0-207D-C244-A950-CD9881151F23}"/>
              </a:ext>
            </a:extLst>
          </p:cNvPr>
          <p:cNvSpPr/>
          <p:nvPr/>
        </p:nvSpPr>
        <p:spPr>
          <a:xfrm>
            <a:off x="11801821" y="5474854"/>
            <a:ext cx="5945345" cy="4008708"/>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id="{D3309D18-DAD1-EF4C-81FA-E1627A5FF8F9}"/>
              </a:ext>
            </a:extLst>
          </p:cNvPr>
          <p:cNvSpPr/>
          <p:nvPr/>
        </p:nvSpPr>
        <p:spPr>
          <a:xfrm>
            <a:off x="11801821" y="1179267"/>
            <a:ext cx="5945345" cy="4174213"/>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E4BBD72F-6ADE-2E49-8646-89B80AE99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17" y="5413384"/>
            <a:ext cx="3533955" cy="4994990"/>
          </a:xfrm>
          <a:prstGeom prst="rect">
            <a:avLst/>
          </a:prstGeom>
        </p:spPr>
      </p:pic>
      <p:sp>
        <p:nvSpPr>
          <p:cNvPr id="15" name="Freeform 4">
            <a:extLst>
              <a:ext uri="{FF2B5EF4-FFF2-40B4-BE49-F238E27FC236}">
                <a16:creationId xmlns:a16="http://schemas.microsoft.com/office/drawing/2014/main" id="{76D98D40-7CDA-BF4D-9283-D9B07FDBE95B}"/>
              </a:ext>
            </a:extLst>
          </p:cNvPr>
          <p:cNvSpPr/>
          <p:nvPr/>
        </p:nvSpPr>
        <p:spPr>
          <a:xfrm>
            <a:off x="5515582" y="5676900"/>
            <a:ext cx="5945345" cy="3806662"/>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6"/>
            <a:stretch>
              <a:fillRect/>
            </a:stretch>
          </a:blipFill>
        </p:spPr>
      </p:sp>
    </p:spTree>
    <p:extLst>
      <p:ext uri="{BB962C8B-B14F-4D97-AF65-F5344CB8AC3E}">
        <p14:creationId xmlns:p14="http://schemas.microsoft.com/office/powerpoint/2010/main" val="1987761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4418242" y="1484662"/>
              <a:ext cx="7172157" cy="2934137"/>
            </a:xfrm>
            <a:prstGeom prst="rect">
              <a:avLst/>
            </a:prstGeom>
            <a:noFill/>
          </p:spPr>
          <p:txBody>
            <a:bodyPr wrap="square" rtlCol="0">
              <a:spAutoFit/>
            </a:bodyPr>
            <a:lstStyle/>
            <a:p>
              <a:pPr algn="just"/>
              <a:r>
                <a:rPr lang="vi-VN" sz="4000" dirty="0">
                  <a:latin typeface="Cambria" panose="02040503050406030204" pitchFamily="18" charset="0"/>
                </a:rPr>
                <a:t>Phố cổ Hội An là một đô thị nằm ở hạ lưu sông Thu Bồn, thuộc thành phố Hội An, tỉnh Quảng Nam. Nơi đây lưu giữ được gần như nguyên vẹn những công trình kiến trúc cổ như: nhà cổ, hội quán của người Hoa, Chùa Cầu,…</a:t>
              </a:r>
              <a:endParaRPr lang="en-VN" sz="88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10028274" y="1510407"/>
            <a:ext cx="6126126" cy="1015663"/>
          </a:xfrm>
          <a:prstGeom prst="rect">
            <a:avLst/>
          </a:prstGeom>
          <a:noFill/>
        </p:spPr>
        <p:txBody>
          <a:bodyPr wrap="square" rtlCol="0">
            <a:spAutoFit/>
          </a:bodyPr>
          <a:lstStyle/>
          <a:p>
            <a:pPr algn="ctr"/>
            <a:r>
              <a:rPr lang="en-VN" sz="6000" b="1" dirty="0">
                <a:solidFill>
                  <a:srgbClr val="C00000"/>
                </a:solidFill>
                <a:latin typeface="Cambria" panose="02040503050406030204" pitchFamily="18" charset="0"/>
              </a:rPr>
              <a:t>1. </a:t>
            </a:r>
            <a:r>
              <a:rPr lang="en-US" sz="6000" b="1" dirty="0">
                <a:solidFill>
                  <a:srgbClr val="C00000"/>
                </a:solidFill>
                <a:latin typeface="Cambria" panose="02040503050406030204" pitchFamily="18" charset="0"/>
              </a:rPr>
              <a:t>V</a:t>
            </a:r>
            <a:r>
              <a:rPr lang="en-VN" sz="6000" b="1" dirty="0">
                <a:solidFill>
                  <a:srgbClr val="C00000"/>
                </a:solidFill>
                <a:latin typeface="Cambria" panose="02040503050406030204" pitchFamily="18" charset="0"/>
              </a:rPr>
              <a:t>ị trí địa lí</a:t>
            </a:r>
          </a:p>
        </p:txBody>
      </p:sp>
      <p:pic>
        <p:nvPicPr>
          <p:cNvPr id="11" name="Picture 10">
            <a:extLst>
              <a:ext uri="{FF2B5EF4-FFF2-40B4-BE49-F238E27FC236}">
                <a16:creationId xmlns:a16="http://schemas.microsoft.com/office/drawing/2014/main" id="{487547C2-F7A7-104A-9E2A-C04379C42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7800" y="6404273"/>
            <a:ext cx="5410200" cy="4436364"/>
          </a:xfrm>
          <a:prstGeom prst="rect">
            <a:avLst/>
          </a:prstGeom>
        </p:spPr>
      </p:pic>
      <p:pic>
        <p:nvPicPr>
          <p:cNvPr id="6" name="Picture 5">
            <a:extLst>
              <a:ext uri="{FF2B5EF4-FFF2-40B4-BE49-F238E27FC236}">
                <a16:creationId xmlns:a16="http://schemas.microsoft.com/office/drawing/2014/main" id="{D90868BC-1DD5-B443-9712-AFA331F88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759" y="2197206"/>
            <a:ext cx="8294241" cy="6428037"/>
          </a:xfrm>
          <a:prstGeom prst="rect">
            <a:avLst/>
          </a:prstGeom>
        </p:spPr>
      </p:pic>
    </p:spTree>
    <p:extLst>
      <p:ext uri="{BB962C8B-B14F-4D97-AF65-F5344CB8AC3E}">
        <p14:creationId xmlns:p14="http://schemas.microsoft.com/office/powerpoint/2010/main" val="331249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22730" y="1085343"/>
            <a:ext cx="17368595" cy="81163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9527472" y="4368320"/>
            <a:ext cx="7618410" cy="1550361"/>
          </a:xfrm>
          <a:prstGeom prst="rect">
            <a:avLst/>
          </a:prstGeom>
          <a:noFill/>
        </p:spPr>
        <p:txBody>
          <a:bodyPr wrap="square" rtlCol="0">
            <a:spAutoFit/>
          </a:bodyPr>
          <a:lstStyle/>
          <a:p>
            <a:pPr marL="571500" indent="-571500">
              <a:lnSpc>
                <a:spcPct val="115000"/>
              </a:lnSpc>
              <a:spcAft>
                <a:spcPts val="800"/>
              </a:spcAft>
              <a:buFont typeface="Arial" panose="020B0604020202020204" pitchFamily="34" charset="0"/>
              <a:buChar char="•"/>
            </a:pPr>
            <a:r>
              <a:rPr lang="en-US" sz="4000" dirty="0" err="1">
                <a:solidFill>
                  <a:srgbClr val="000000"/>
                </a:solidFill>
                <a:effectLst/>
                <a:latin typeface="Cambria" panose="02040503050406030204" pitchFamily="18" charset="0"/>
                <a:ea typeface="Times New Roman" panose="02020603050405020304" pitchFamily="18" charset="0"/>
              </a:rPr>
              <a:t>Phố</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cổ</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Hội</a:t>
            </a:r>
            <a:r>
              <a:rPr lang="en-US" sz="4000" dirty="0">
                <a:solidFill>
                  <a:srgbClr val="000000"/>
                </a:solidFill>
                <a:effectLst/>
                <a:latin typeface="Cambria" panose="02040503050406030204" pitchFamily="18" charset="0"/>
                <a:ea typeface="Times New Roman" panose="02020603050405020304" pitchFamily="18" charset="0"/>
              </a:rPr>
              <a:t> An </a:t>
            </a:r>
            <a:r>
              <a:rPr lang="en-US" sz="4000" dirty="0" err="1">
                <a:solidFill>
                  <a:srgbClr val="000000"/>
                </a:solidFill>
                <a:effectLst/>
                <a:latin typeface="Cambria" panose="02040503050406030204" pitchFamily="18" charset="0"/>
                <a:ea typeface="Times New Roman" panose="02020603050405020304" pitchFamily="18" charset="0"/>
              </a:rPr>
              <a:t>thuộc</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tỉnh</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nào</a:t>
            </a:r>
            <a:r>
              <a:rPr lang="en-US" sz="4000" dirty="0">
                <a:solidFill>
                  <a:srgbClr val="000000"/>
                </a:solidFill>
                <a:latin typeface="Cambria" panose="02040503050406030204" pitchFamily="18" charset="0"/>
                <a:ea typeface="Times New Roman" panose="02020603050405020304" pitchFamily="18" charset="0"/>
              </a:rPr>
              <a:t>?</a:t>
            </a:r>
            <a:r>
              <a:rPr lang="en-US" sz="4000" dirty="0">
                <a:solidFill>
                  <a:srgbClr val="000000"/>
                </a:solidFill>
                <a:effectLst/>
                <a:latin typeface="Cambria" panose="02040503050406030204" pitchFamily="18" charset="0"/>
                <a:ea typeface="Times New Roman" panose="02020603050405020304" pitchFamily="18" charset="0"/>
              </a:rPr>
              <a:t> </a:t>
            </a:r>
          </a:p>
          <a:p>
            <a:pPr marL="571500" indent="-571500">
              <a:lnSpc>
                <a:spcPct val="115000"/>
              </a:lnSpc>
              <a:spcAft>
                <a:spcPts val="800"/>
              </a:spcAft>
              <a:buFont typeface="Arial" panose="020B0604020202020204" pitchFamily="34" charset="0"/>
              <a:buChar char="•"/>
            </a:pPr>
            <a:r>
              <a:rPr lang="en-US" sz="4000" dirty="0" err="1">
                <a:solidFill>
                  <a:srgbClr val="000000"/>
                </a:solidFill>
                <a:effectLst/>
                <a:latin typeface="Cambria" panose="02040503050406030204" pitchFamily="18" charset="0"/>
                <a:ea typeface="Times New Roman" panose="02020603050405020304" pitchFamily="18" charset="0"/>
              </a:rPr>
              <a:t>Có</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đặc</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điểm</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gì</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về</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mặt</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địa</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hình</a:t>
            </a:r>
            <a:r>
              <a:rPr lang="en-US" sz="4000" dirty="0">
                <a:solidFill>
                  <a:srgbClr val="000000"/>
                </a:solidFill>
                <a:latin typeface="Cambria" panose="02040503050406030204" pitchFamily="18" charset="0"/>
                <a:ea typeface="Times New Roman" panose="02020603050405020304" pitchFamily="18" charset="0"/>
              </a:rPr>
              <a:t>?</a:t>
            </a:r>
            <a:endParaRPr lang="en-VN" sz="4000" dirty="0">
              <a:effectLst/>
              <a:latin typeface="Cambria" panose="020405030504060302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D90868BC-1DD5-B443-9712-AFA331F88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759" y="2197206"/>
            <a:ext cx="8294241" cy="6428037"/>
          </a:xfrm>
          <a:prstGeom prst="rect">
            <a:avLst/>
          </a:prstGeom>
        </p:spPr>
      </p:pic>
      <p:pic>
        <p:nvPicPr>
          <p:cNvPr id="1028" name="Picture 4" descr="Thảo luận nhóm">
            <a:extLst>
              <a:ext uri="{FF2B5EF4-FFF2-40B4-BE49-F238E27FC236}">
                <a16:creationId xmlns:a16="http://schemas.microsoft.com/office/drawing/2014/main" id="{4B15E3EC-4E49-7F4E-A4DD-7AA8D84CFBE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9497273" y="5091127"/>
            <a:ext cx="7909373" cy="4146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9A7EC6-16FF-BC42-B324-83E1A688DCDA}"/>
              </a:ext>
            </a:extLst>
          </p:cNvPr>
          <p:cNvSpPr txBox="1"/>
          <p:nvPr/>
        </p:nvSpPr>
        <p:spPr>
          <a:xfrm>
            <a:off x="9671029" y="2814077"/>
            <a:ext cx="7273646" cy="1323439"/>
          </a:xfrm>
          <a:prstGeom prst="rect">
            <a:avLst/>
          </a:prstGeom>
          <a:noFill/>
        </p:spPr>
        <p:txBody>
          <a:bodyPr wrap="square" rtlCol="0">
            <a:spAutoFit/>
          </a:bodyPr>
          <a:lstStyle/>
          <a:p>
            <a:r>
              <a:rPr lang="en-VN" sz="4000" i="1" dirty="0">
                <a:latin typeface="Cambria" panose="02040503050406030204" pitchFamily="18" charset="0"/>
              </a:rPr>
              <a:t>Thảo luận theo nhóm 4 và trả lời câu hỏi sau:</a:t>
            </a:r>
          </a:p>
        </p:txBody>
      </p:sp>
      <p:sp>
        <p:nvSpPr>
          <p:cNvPr id="16" name="TextBox 15">
            <a:extLst>
              <a:ext uri="{FF2B5EF4-FFF2-40B4-BE49-F238E27FC236}">
                <a16:creationId xmlns:a16="http://schemas.microsoft.com/office/drawing/2014/main" id="{97A7E436-FEC6-B446-90C5-C88B7453A479}"/>
              </a:ext>
            </a:extLst>
          </p:cNvPr>
          <p:cNvSpPr txBox="1"/>
          <p:nvPr/>
        </p:nvSpPr>
        <p:spPr>
          <a:xfrm>
            <a:off x="10028274" y="1510407"/>
            <a:ext cx="6126126" cy="1015663"/>
          </a:xfrm>
          <a:prstGeom prst="rect">
            <a:avLst/>
          </a:prstGeom>
          <a:noFill/>
        </p:spPr>
        <p:txBody>
          <a:bodyPr wrap="square" rtlCol="0">
            <a:spAutoFit/>
          </a:bodyPr>
          <a:lstStyle/>
          <a:p>
            <a:pPr algn="ctr"/>
            <a:r>
              <a:rPr lang="en-VN" sz="6000" b="1" dirty="0">
                <a:solidFill>
                  <a:srgbClr val="C00000"/>
                </a:solidFill>
                <a:latin typeface="Cambria" panose="02040503050406030204" pitchFamily="18" charset="0"/>
              </a:rPr>
              <a:t>1. </a:t>
            </a:r>
            <a:r>
              <a:rPr lang="en-US" sz="6000" b="1" dirty="0">
                <a:solidFill>
                  <a:srgbClr val="C00000"/>
                </a:solidFill>
                <a:latin typeface="Cambria" panose="02040503050406030204" pitchFamily="18" charset="0"/>
              </a:rPr>
              <a:t>V</a:t>
            </a:r>
            <a:r>
              <a:rPr lang="en-VN" sz="6000" b="1" dirty="0">
                <a:solidFill>
                  <a:srgbClr val="C00000"/>
                </a:solidFill>
                <a:latin typeface="Cambria" panose="02040503050406030204" pitchFamily="18" charset="0"/>
              </a:rPr>
              <a:t>ị trí địa lí</a:t>
            </a:r>
          </a:p>
        </p:txBody>
      </p:sp>
    </p:spTree>
    <p:extLst>
      <p:ext uri="{BB962C8B-B14F-4D97-AF65-F5344CB8AC3E}">
        <p14:creationId xmlns:p14="http://schemas.microsoft.com/office/powerpoint/2010/main" val="1314531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6C84ABA-5CAB-1C4B-8496-47835C21BC98}"/>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621046" y="647700"/>
            <a:ext cx="10498987" cy="4827154"/>
            <a:chOff x="457200" y="876300"/>
            <a:chExt cx="9829800" cy="5138583"/>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5138583"/>
            </a:xfrm>
            <a:prstGeom prst="wedgeRoundRectCallout">
              <a:avLst>
                <a:gd name="adj1" fmla="val -22510"/>
                <a:gd name="adj2" fmla="val 6155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661910" y="1478951"/>
              <a:ext cx="9420379" cy="3845156"/>
            </a:xfrm>
            <a:prstGeom prst="rect">
              <a:avLst/>
            </a:prstGeom>
          </p:spPr>
          <p:txBody>
            <a:bodyPr wrap="square" lIns="0" tIns="0" rIns="0" bIns="0" rtlCol="0" anchor="t">
              <a:spAutoFit/>
            </a:bodyPr>
            <a:lstStyle/>
            <a:p>
              <a:pPr marL="571500" indent="-571500">
                <a:lnSpc>
                  <a:spcPct val="115000"/>
                </a:lnSpc>
                <a:spcAft>
                  <a:spcPts val="800"/>
                </a:spcAft>
                <a:buFont typeface="Arial" panose="020B0604020202020204" pitchFamily="34" charset="0"/>
                <a:buChar char="•"/>
              </a:pP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một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đô</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thị</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nằm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ở</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hạ</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lưu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sông</a:t>
              </a:r>
              <a:r>
                <a:rPr lang="en-US" sz="3200" dirty="0">
                  <a:solidFill>
                    <a:srgbClr val="000000"/>
                  </a:solidFill>
                  <a:effectLst/>
                  <a:latin typeface="Cambria" panose="02040503050406030204" pitchFamily="18" charset="0"/>
                  <a:ea typeface="Times New Roman" panose="02020603050405020304" pitchFamily="18" charset="0"/>
                </a:rPr>
                <a:t> Thu </a:t>
              </a:r>
              <a:r>
                <a:rPr lang="en-US" sz="3200" dirty="0" err="1">
                  <a:solidFill>
                    <a:srgbClr val="000000"/>
                  </a:solidFill>
                  <a:effectLst/>
                  <a:latin typeface="Cambria" panose="02040503050406030204" pitchFamily="18" charset="0"/>
                  <a:ea typeface="Times New Roman" panose="02020603050405020304" pitchFamily="18" charset="0"/>
                </a:rPr>
                <a:t>Bồn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thuộc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vùng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đồng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ven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biển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tỉnh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Quảng</a:t>
              </a:r>
              <a:r>
                <a:rPr lang="en-US" sz="3200" dirty="0">
                  <a:solidFill>
                    <a:srgbClr val="000000"/>
                  </a:solidFill>
                  <a:effectLst/>
                  <a:latin typeface="Cambria" panose="02040503050406030204" pitchFamily="18" charset="0"/>
                  <a:ea typeface="Times New Roman" panose="02020603050405020304" pitchFamily="18" charset="0"/>
                </a:rPr>
                <a:t> Nam, </a:t>
              </a:r>
              <a:r>
                <a:rPr lang="en-US" sz="3200" dirty="0" err="1">
                  <a:solidFill>
                    <a:srgbClr val="000000"/>
                  </a:solidFill>
                  <a:effectLst/>
                  <a:latin typeface="Cambria" panose="02040503050406030204" pitchFamily="18" charset="0"/>
                  <a:ea typeface="Times New Roman" panose="02020603050405020304" pitchFamily="18" charset="0"/>
                </a:rPr>
                <a:t>Việt</a:t>
              </a:r>
              <a:r>
                <a:rPr lang="en-US" sz="3200" dirty="0">
                  <a:solidFill>
                    <a:srgbClr val="000000"/>
                  </a:solidFill>
                  <a:effectLst/>
                  <a:latin typeface="Cambria" panose="02040503050406030204" pitchFamily="18" charset="0"/>
                  <a:ea typeface="Times New Roman" panose="02020603050405020304" pitchFamily="18" charset="0"/>
                </a:rPr>
                <a:t> Nam, </a:t>
              </a:r>
              <a:r>
                <a:rPr lang="en-US" sz="3200" dirty="0" err="1">
                  <a:solidFill>
                    <a:srgbClr val="000000"/>
                  </a:solidFill>
                  <a:effectLst/>
                  <a:latin typeface="Cambria" panose="02040503050406030204" pitchFamily="18" charset="0"/>
                  <a:ea typeface="Times New Roman" panose="02020603050405020304" pitchFamily="18" charset="0"/>
                </a:rPr>
                <a:t>cách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thành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Nẵng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khoảng</a:t>
              </a:r>
              <a:r>
                <a:rPr lang="en-US" sz="3200" dirty="0">
                  <a:solidFill>
                    <a:srgbClr val="000000"/>
                  </a:solidFill>
                  <a:effectLst/>
                  <a:latin typeface="Cambria" panose="02040503050406030204" pitchFamily="18" charset="0"/>
                  <a:ea typeface="Times New Roman" panose="02020603050405020304" pitchFamily="18" charset="0"/>
                </a:rPr>
                <a:t> 30km </a:t>
              </a:r>
              <a:r>
                <a:rPr lang="en-US" sz="3200" dirty="0" err="1">
                  <a:solidFill>
                    <a:srgbClr val="000000"/>
                  </a:solidFill>
                  <a:effectLst/>
                  <a:latin typeface="Cambria" panose="02040503050406030204" pitchFamily="18" charset="0"/>
                  <a:ea typeface="Times New Roman" panose="02020603050405020304" pitchFamily="18" charset="0"/>
                </a:rPr>
                <a:t>về</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phía</a:t>
              </a:r>
              <a:r>
                <a:rPr lang="en-US" sz="3200" dirty="0">
                  <a:solidFill>
                    <a:srgbClr val="000000"/>
                  </a:solidFill>
                  <a:effectLst/>
                  <a:latin typeface="Cambria" panose="02040503050406030204" pitchFamily="18" charset="0"/>
                  <a:ea typeface="Times New Roman" panose="02020603050405020304" pitchFamily="18" charset="0"/>
                </a:rPr>
                <a:t> Nam. </a:t>
              </a:r>
              <a:endParaRPr lang="en-VN" sz="3200" dirty="0">
                <a:effectLst/>
                <a:latin typeface="Cambria" panose="02040503050406030204" pitchFamily="18" charset="0"/>
                <a:ea typeface="Calibri" panose="020F0502020204030204" pitchFamily="34" charset="0"/>
              </a:endParaRPr>
            </a:p>
            <a:p>
              <a:pPr marL="571500" indent="-571500">
                <a:buFont typeface="Arial" panose="020B0604020202020204" pitchFamily="34" charset="0"/>
                <a:buChar char="•"/>
              </a:pP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công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nhận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một</a:t>
              </a:r>
              <a:r>
                <a:rPr lang="en-US" sz="3200" dirty="0">
                  <a:solidFill>
                    <a:srgbClr val="000000"/>
                  </a:solidFill>
                  <a:effectLst/>
                  <a:latin typeface="Cambria" panose="02040503050406030204" pitchFamily="18" charset="0"/>
                  <a:ea typeface="Times New Roman" panose="02020603050405020304" pitchFamily="18" charset="0"/>
                </a:rPr>
                <a:t> di </a:t>
              </a:r>
              <a:r>
                <a:rPr lang="en-US" sz="3200" dirty="0" err="1">
                  <a:solidFill>
                    <a:srgbClr val="000000"/>
                  </a:solidFill>
                  <a:effectLst/>
                  <a:latin typeface="Cambria" panose="02040503050406030204" pitchFamily="18" charset="0"/>
                  <a:ea typeface="Times New Roman" panose="02020603050405020304" pitchFamily="18" charset="0"/>
                </a:rPr>
                <a:t>sản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giới</a:t>
              </a:r>
              <a:r>
                <a:rPr lang="en-US" sz="3200" dirty="0">
                  <a:solidFill>
                    <a:srgbClr val="000000"/>
                  </a:solidFill>
                  <a:effectLst/>
                  <a:latin typeface="Cambria" panose="02040503050406030204" pitchFamily="18" charset="0"/>
                  <a:ea typeface="Times New Roman" panose="02020603050405020304" pitchFamily="18" charset="0"/>
                </a:rPr>
                <a:t> UNESCO </a:t>
              </a:r>
              <a:r>
                <a:rPr lang="en-US" sz="3200" dirty="0" err="1">
                  <a:solidFill>
                    <a:srgbClr val="000000"/>
                  </a:solidFill>
                  <a:effectLst/>
                  <a:latin typeface="Cambria" panose="02040503050406030204" pitchFamily="18" charset="0"/>
                  <a:ea typeface="Times New Roman" panose="02020603050405020304" pitchFamily="18" charset="0"/>
                </a:rPr>
                <a:t>từ</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năm</a:t>
              </a:r>
              <a:r>
                <a:rPr lang="en-US" sz="3200" dirty="0">
                  <a:solidFill>
                    <a:srgbClr val="000000"/>
                  </a:solidFill>
                  <a:effectLst/>
                  <a:latin typeface="Cambria" panose="02040503050406030204" pitchFamily="18" charset="0"/>
                  <a:ea typeface="Times New Roman" panose="02020603050405020304" pitchFamily="18" charset="0"/>
                </a:rPr>
                <a:t> 1999. </a:t>
              </a:r>
              <a:r>
                <a:rPr lang="en-US" sz="3200" dirty="0" err="1">
                  <a:solidFill>
                    <a:srgbClr val="000000"/>
                  </a:solidFill>
                  <a:effectLst/>
                  <a:latin typeface="Cambria" panose="02040503050406030204" pitchFamily="18" charset="0"/>
                  <a:ea typeface="Times New Roman" panose="02020603050405020304" pitchFamily="18" charset="0"/>
                </a:rPr>
                <a:t>Đây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địa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điểm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hút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rất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khách</a:t>
              </a:r>
              <a:r>
                <a:rPr lang="en-US" sz="3200" dirty="0">
                  <a:solidFill>
                    <a:srgbClr val="000000"/>
                  </a:solidFill>
                  <a:effectLst/>
                  <a:latin typeface="Cambria" panose="02040503050406030204" pitchFamily="18" charset="0"/>
                  <a:ea typeface="Times New Roman" panose="02020603050405020304" pitchFamily="18" charset="0"/>
                </a:rPr>
                <a:t> du </a:t>
              </a:r>
              <a:r>
                <a:rPr lang="en-US" sz="3200" dirty="0" err="1">
                  <a:solidFill>
                    <a:srgbClr val="000000"/>
                  </a:solidFill>
                  <a:effectLst/>
                  <a:latin typeface="Cambria" panose="02040503050406030204" pitchFamily="18" charset="0"/>
                  <a:ea typeface="Times New Roman" panose="02020603050405020304" pitchFamily="18" charset="0"/>
                </a:rPr>
                <a:t>lịch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Nẵng</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a:t>
              </a:r>
              <a:r>
                <a:rPr lang="en-VN" sz="3200" dirty="0">
                  <a:effectLst/>
                  <a:latin typeface="Cambria" panose="02040503050406030204" pitchFamily="18" charset="0"/>
                </a:rPr>
                <a:t> </a:t>
              </a:r>
              <a:endParaRPr lang="en-VN" sz="3200" dirty="0">
                <a:effectLst/>
                <a:latin typeface="Cambria" panose="02040503050406030204" pitchFamily="18" charset="0"/>
                <a:ea typeface="Times New Roman" panose="02020603050405020304" pitchFamily="18" charset="0"/>
              </a:endParaRPr>
            </a:p>
          </p:txBody>
        </p:sp>
      </p:grpSp>
      <p:sp>
        <p:nvSpPr>
          <p:cNvPr id="9" name="Freeform 5">
            <a:extLst>
              <a:ext uri="{FF2B5EF4-FFF2-40B4-BE49-F238E27FC236}">
                <a16:creationId xmlns:a16="http://schemas.microsoft.com/office/drawing/2014/main" id="{FA0D0EA0-207D-C244-A950-CD9881151F23}"/>
              </a:ext>
            </a:extLst>
          </p:cNvPr>
          <p:cNvSpPr/>
          <p:nvPr/>
        </p:nvSpPr>
        <p:spPr>
          <a:xfrm>
            <a:off x="11801821" y="5474854"/>
            <a:ext cx="5945345" cy="4008708"/>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id="{D3309D18-DAD1-EF4C-81FA-E1627A5FF8F9}"/>
              </a:ext>
            </a:extLst>
          </p:cNvPr>
          <p:cNvSpPr/>
          <p:nvPr/>
        </p:nvSpPr>
        <p:spPr>
          <a:xfrm>
            <a:off x="11801821" y="1179267"/>
            <a:ext cx="5945345" cy="4174213"/>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E4BBD72F-6ADE-2E49-8646-89B80AE99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17" y="5413384"/>
            <a:ext cx="3533955" cy="4994990"/>
          </a:xfrm>
          <a:prstGeom prst="rect">
            <a:avLst/>
          </a:prstGeom>
        </p:spPr>
      </p:pic>
      <p:sp>
        <p:nvSpPr>
          <p:cNvPr id="15" name="Freeform 4">
            <a:extLst>
              <a:ext uri="{FF2B5EF4-FFF2-40B4-BE49-F238E27FC236}">
                <a16:creationId xmlns:a16="http://schemas.microsoft.com/office/drawing/2014/main" id="{76D98D40-7CDA-BF4D-9283-D9B07FDBE95B}"/>
              </a:ext>
            </a:extLst>
          </p:cNvPr>
          <p:cNvSpPr/>
          <p:nvPr/>
        </p:nvSpPr>
        <p:spPr>
          <a:xfrm>
            <a:off x="5515582" y="5676900"/>
            <a:ext cx="5945345" cy="3806662"/>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6"/>
            <a:stretch>
              <a:fillRect/>
            </a:stretch>
          </a:blipFill>
        </p:spPr>
      </p:sp>
    </p:spTree>
    <p:extLst>
      <p:ext uri="{BB962C8B-B14F-4D97-AF65-F5344CB8AC3E}">
        <p14:creationId xmlns:p14="http://schemas.microsoft.com/office/powerpoint/2010/main" val="97746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B76951FC-633F-9643-A9A9-D228FD219654}"/>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id="{3096F6E3-7569-544B-81B6-88AE49017749}"/>
              </a:ext>
            </a:extLst>
          </p:cNvPr>
          <p:cNvSpPr/>
          <p:nvPr/>
        </p:nvSpPr>
        <p:spPr>
          <a:xfrm>
            <a:off x="1391188" y="799540"/>
            <a:ext cx="15505624" cy="868792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2185410" y="2143794"/>
            <a:ext cx="13961783" cy="2401619"/>
          </a:xfrm>
          <a:prstGeom prst="rect">
            <a:avLst/>
          </a:prstGeom>
          <a:noFill/>
        </p:spPr>
        <p:txBody>
          <a:bodyPr wrap="square" rtlCol="0">
            <a:spAutoFit/>
          </a:bodyPr>
          <a:lstStyle/>
          <a:p>
            <a:pPr algn="just">
              <a:lnSpc>
                <a:spcPct val="120000"/>
              </a:lnSpc>
            </a:pPr>
            <a:r>
              <a:rPr lang="en-US" sz="3200" b="1" dirty="0" err="1">
                <a:effectLst/>
                <a:latin typeface="Cambria" panose="02040503050406030204" pitchFamily="18" charset="0"/>
                <a:ea typeface="Times New Roman" panose="02020603050405020304" pitchFamily="18" charset="0"/>
              </a:rPr>
              <a:t>Phân</a:t>
            </a:r>
            <a:r>
              <a:rPr lang="en-US" sz="3200" b="1" dirty="0">
                <a:effectLst/>
                <a:latin typeface="Cambria" panose="02040503050406030204" pitchFamily="18" charset="0"/>
                <a:ea typeface="Times New Roman" panose="02020603050405020304" pitchFamily="18" charset="0"/>
              </a:rPr>
              <a:t> chia </a:t>
            </a:r>
            <a:r>
              <a:rPr lang="en-US" sz="3200" b="1" dirty="0" err="1">
                <a:effectLst/>
                <a:latin typeface="Cambria" panose="02040503050406030204" pitchFamily="18" charset="0"/>
                <a:ea typeface="Times New Roman" panose="02020603050405020304" pitchFamily="18" charset="0"/>
              </a:rPr>
              <a:t>nhiệm</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vụ</a:t>
            </a:r>
            <a:r>
              <a:rPr lang="en-US" sz="3200" b="1" dirty="0">
                <a:effectLst/>
                <a:latin typeface="Cambria" panose="02040503050406030204" pitchFamily="18" charset="0"/>
                <a:ea typeface="Times New Roman" panose="02020603050405020304" pitchFamily="18" charset="0"/>
              </a:rPr>
              <a:t>: </a:t>
            </a:r>
            <a:endParaRPr lang="en-VN" sz="3200" b="1"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Nhóm</a:t>
            </a:r>
            <a:r>
              <a:rPr lang="en-US" sz="3200" dirty="0">
                <a:effectLst/>
                <a:latin typeface="Cambria" panose="02040503050406030204" pitchFamily="18" charset="0"/>
                <a:ea typeface="Times New Roman" panose="02020603050405020304" pitchFamily="18" charset="0"/>
              </a:rPr>
              <a:t> 1: </a:t>
            </a:r>
            <a:r>
              <a:rPr lang="en-US" sz="3200" dirty="0" err="1">
                <a:effectLst/>
                <a:latin typeface="Cambria" panose="02040503050406030204" pitchFamily="18" charset="0"/>
                <a:ea typeface="Times New Roman" panose="02020603050405020304" pitchFamily="18" charset="0"/>
              </a:rPr>
              <a:t>Nhà</a:t>
            </a:r>
            <a:r>
              <a:rPr lang="en-US" sz="3200" dirty="0">
                <a:effectLst/>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c</a:t>
            </a:r>
            <a:r>
              <a:rPr lang="en-US" sz="3200" dirty="0" err="1">
                <a:effectLst/>
                <a:latin typeface="Cambria" panose="02040503050406030204" pitchFamily="18" charset="0"/>
                <a:ea typeface="Times New Roman" panose="02020603050405020304" pitchFamily="18" charset="0"/>
              </a:rPr>
              <a:t>ổ</a:t>
            </a:r>
            <a:endParaRPr lang="en-VN" sz="3200"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Nhóm</a:t>
            </a:r>
            <a:r>
              <a:rPr lang="en-US" sz="3200" dirty="0">
                <a:effectLst/>
                <a:latin typeface="Cambria" panose="02040503050406030204" pitchFamily="18" charset="0"/>
                <a:ea typeface="Times New Roman" panose="02020603050405020304" pitchFamily="18" charset="0"/>
              </a:rPr>
              <a:t> 2: </a:t>
            </a:r>
            <a:r>
              <a:rPr lang="en-US" sz="3200" dirty="0" err="1">
                <a:effectLst/>
                <a:latin typeface="Cambria" panose="02040503050406030204" pitchFamily="18" charset="0"/>
                <a:ea typeface="Times New Roman" panose="02020603050405020304" pitchFamily="18" charset="0"/>
              </a:rPr>
              <a:t>Hội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quán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người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Hoa</a:t>
            </a:r>
            <a:endParaRPr lang="en-VN" sz="3200"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Nhóm</a:t>
            </a:r>
            <a:r>
              <a:rPr lang="en-US" sz="3200" dirty="0">
                <a:effectLst/>
                <a:latin typeface="Cambria" panose="02040503050406030204" pitchFamily="18" charset="0"/>
                <a:ea typeface="Times New Roman" panose="02020603050405020304" pitchFamily="18" charset="0"/>
              </a:rPr>
              <a:t> 3: </a:t>
            </a:r>
            <a:r>
              <a:rPr lang="en-US" sz="3200" dirty="0" err="1">
                <a:effectLst/>
                <a:latin typeface="Cambria" panose="02040503050406030204" pitchFamily="18" charset="0"/>
                <a:ea typeface="Times New Roman" panose="02020603050405020304" pitchFamily="18" charset="0"/>
              </a:rPr>
              <a:t>Chùa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Cầu</a:t>
            </a:r>
            <a:endParaRPr lang="en-VN" sz="3200" dirty="0">
              <a:effectLst/>
              <a:latin typeface="Cambria" panose="020405030504060302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9E94929-2E30-0348-8998-E2F0EC8052C8}"/>
              </a:ext>
            </a:extLst>
          </p:cNvPr>
          <p:cNvSpPr txBox="1"/>
          <p:nvPr/>
        </p:nvSpPr>
        <p:spPr>
          <a:xfrm>
            <a:off x="2185410" y="4783931"/>
            <a:ext cx="7971492" cy="4174412"/>
          </a:xfrm>
          <a:prstGeom prst="rect">
            <a:avLst/>
          </a:prstGeom>
          <a:noFill/>
        </p:spPr>
        <p:txBody>
          <a:bodyPr wrap="square" rtlCol="0">
            <a:spAutoFit/>
          </a:bodyPr>
          <a:lstStyle/>
          <a:p>
            <a:pPr algn="just">
              <a:lnSpc>
                <a:spcPct val="120000"/>
              </a:lnSpc>
            </a:pPr>
            <a:r>
              <a:rPr lang="en-US" sz="3200" b="1" dirty="0" err="1">
                <a:latin typeface="Cambria" panose="02040503050406030204" pitchFamily="18" charset="0"/>
                <a:ea typeface="Times New Roman" panose="02020603050405020304" pitchFamily="18" charset="0"/>
              </a:rPr>
              <a:t>Đọc</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và</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trình</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bày</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những</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thông</a:t>
            </a:r>
            <a:r>
              <a:rPr lang="en-US" sz="3200" b="1" dirty="0">
                <a:latin typeface="Cambria" panose="02040503050406030204" pitchFamily="18" charset="0"/>
                <a:ea typeface="Times New Roman" panose="02020603050405020304" pitchFamily="18" charset="0"/>
              </a:rPr>
              <a:t> tin </a:t>
            </a:r>
            <a:r>
              <a:rPr lang="en-US" sz="3200" b="1" dirty="0" err="1">
                <a:latin typeface="Cambria" panose="02040503050406030204" pitchFamily="18" charset="0"/>
                <a:ea typeface="Times New Roman" panose="02020603050405020304" pitchFamily="18" charset="0"/>
              </a:rPr>
              <a:t>sau</a:t>
            </a:r>
            <a:r>
              <a:rPr lang="en-US" sz="3200" b="1" dirty="0">
                <a:latin typeface="Cambria" panose="02040503050406030204" pitchFamily="18" charset="0"/>
                <a:ea typeface="Times New Roman" panose="02020603050405020304" pitchFamily="18" charset="0"/>
              </a:rPr>
              <a:t>:</a:t>
            </a:r>
            <a:endParaRPr lang="en-VN" sz="3200" b="1"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Tên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trình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hoặc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danh</a:t>
            </a:r>
            <a:r>
              <a:rPr lang="en-US" sz="3200" dirty="0">
                <a:effectLst/>
                <a:latin typeface="Cambria" panose="02040503050406030204" pitchFamily="18" charset="0"/>
                <a:ea typeface="Times New Roman" panose="02020603050405020304" pitchFamily="18" charset="0"/>
              </a:rPr>
              <a:t> lam </a:t>
            </a:r>
            <a:r>
              <a:rPr lang="en-US" sz="3200" dirty="0" err="1">
                <a:effectLst/>
                <a:latin typeface="Cambria" panose="02040503050406030204" pitchFamily="18" charset="0"/>
                <a:ea typeface="Times New Roman" panose="02020603050405020304" pitchFamily="18" charset="0"/>
              </a:rPr>
              <a:t>thắng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cảnh</a:t>
            </a:r>
            <a:endParaRPr lang="en-VN" sz="3200"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trí</a:t>
            </a:r>
            <a:endParaRPr lang="en-VN" sz="3200"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Thời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gian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xây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dựng</a:t>
            </a:r>
            <a:endParaRPr lang="en-VN" sz="3200"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Đặc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điểm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nổi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bật</a:t>
            </a:r>
            <a:r>
              <a:rPr lang="en-US" sz="3200" dirty="0">
                <a:effectLst/>
                <a:latin typeface="Cambria" panose="02040503050406030204" pitchFamily="18" charset="0"/>
                <a:ea typeface="Times New Roman" panose="02020603050405020304" pitchFamily="18" charset="0"/>
              </a:rPr>
              <a:t> </a:t>
            </a:r>
            <a:endParaRPr lang="en-VN" sz="3200"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Giá</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ý</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nghĩa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của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trình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hoặc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danh</a:t>
            </a:r>
            <a:r>
              <a:rPr lang="en-US" sz="3200" dirty="0">
                <a:effectLst/>
                <a:latin typeface="Cambria" panose="02040503050406030204" pitchFamily="18" charset="0"/>
                <a:ea typeface="Times New Roman" panose="02020603050405020304" pitchFamily="18" charset="0"/>
              </a:rPr>
              <a:t> lam </a:t>
            </a:r>
            <a:r>
              <a:rPr lang="en-US" sz="3200" dirty="0" err="1">
                <a:effectLst/>
                <a:latin typeface="Cambria" panose="02040503050406030204" pitchFamily="18" charset="0"/>
                <a:ea typeface="Times New Roman" panose="02020603050405020304" pitchFamily="18" charset="0"/>
              </a:rPr>
              <a:t>thắng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cảnh</a:t>
            </a:r>
            <a:r>
              <a:rPr lang="en-US" sz="3200" dirty="0">
                <a:effectLst/>
                <a:latin typeface="Cambria" panose="02040503050406030204" pitchFamily="18" charset="0"/>
                <a:ea typeface="Times New Roman" panose="02020603050405020304" pitchFamily="18" charset="0"/>
              </a:rPr>
              <a:t>)</a:t>
            </a:r>
            <a:endParaRPr lang="en-VN" sz="3200" dirty="0">
              <a:effectLst/>
              <a:latin typeface="Cambria" panose="020405030504060302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E6214CE-EB64-C64C-BCDF-10F8874EC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3093" y="3021736"/>
            <a:ext cx="7057757" cy="5787361"/>
          </a:xfrm>
          <a:prstGeom prst="rect">
            <a:avLst/>
          </a:prstGeom>
        </p:spPr>
      </p:pic>
      <p:sp>
        <p:nvSpPr>
          <p:cNvPr id="9" name="TextBox 8">
            <a:extLst>
              <a:ext uri="{FF2B5EF4-FFF2-40B4-BE49-F238E27FC236}">
                <a16:creationId xmlns:a16="http://schemas.microsoft.com/office/drawing/2014/main" id="{5B8993AB-132D-744A-A83C-34A0C48951FE}"/>
              </a:ext>
            </a:extLst>
          </p:cNvPr>
          <p:cNvSpPr txBox="1"/>
          <p:nvPr/>
        </p:nvSpPr>
        <p:spPr>
          <a:xfrm>
            <a:off x="8189021" y="1555220"/>
            <a:ext cx="8128850" cy="1938992"/>
          </a:xfrm>
          <a:prstGeom prst="rect">
            <a:avLst/>
          </a:prstGeom>
          <a:noFill/>
        </p:spPr>
        <p:txBody>
          <a:bodyPr wrap="square" rtlCol="0">
            <a:spAutoFit/>
          </a:bodyPr>
          <a:lstStyle/>
          <a:p>
            <a:pPr algn="ctr"/>
            <a:r>
              <a:rPr lang="en-US" sz="6000" b="1" dirty="0">
                <a:solidFill>
                  <a:srgbClr val="C00000"/>
                </a:solidFill>
                <a:latin typeface="Cambria" panose="02040503050406030204" pitchFamily="18" charset="0"/>
              </a:rPr>
              <a:t>2. </a:t>
            </a:r>
            <a:r>
              <a:rPr lang="en-US" sz="6000" b="1" dirty="0" err="1">
                <a:solidFill>
                  <a:srgbClr val="C00000"/>
                </a:solidFill>
                <a:latin typeface="Cambria" panose="02040503050406030204" pitchFamily="18" charset="0"/>
              </a:rPr>
              <a:t>Công</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trình</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kiến</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trúc</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tiêu</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biểu</a:t>
            </a:r>
            <a:endParaRPr lang="en-VN" sz="60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25760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60DFBD81-A00E-CB45-BE9B-6F2515D1E363}"/>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661049" y="1970418"/>
              <a:ext cx="8487190" cy="3077765"/>
            </a:xfrm>
            <a:prstGeom prst="rect">
              <a:avLst/>
            </a:prstGeom>
            <a:noFill/>
          </p:spPr>
          <p:txBody>
            <a:bodyPr wrap="square" rtlCol="0">
              <a:spAutoFit/>
            </a:bodyPr>
            <a:lstStyle/>
            <a:p>
              <a:pPr algn="just"/>
              <a:r>
                <a:rPr lang="vi-VN" sz="4200" dirty="0">
                  <a:latin typeface="Cambria" panose="02040503050406030204" pitchFamily="18" charset="0"/>
                </a:rPr>
                <a:t>Các nhà cổ ở phố cổ Hội An được xây dựng từ thế kỉ XVII đến thế kỉ XIX, phổ biến là nhà một tầng hoặc hai tầng. Chiều ngang nhà thường hẹp nhưng chiều sâu tương đối dài. Không gian kiến trúc nhà gồm: nơi buôn bán, nơi sinh hoạt và nơi thờ tự.</a:t>
              </a:r>
              <a:endParaRPr lang="en-VN" sz="2400" dirty="0">
                <a:latin typeface="Cambria" panose="02040503050406030204" pitchFamily="18" charset="0"/>
                <a:ea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1226016" y="1810880"/>
            <a:ext cx="9015265" cy="1254264"/>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a) Nhà cổ</a:t>
              </a:r>
              <a:endParaRPr lang="en-VN" sz="9000" dirty="0">
                <a:latin typeface="Cambria" panose="02040503050406030204" pitchFamily="18" charset="0"/>
              </a:endParaRPr>
            </a:p>
          </p:txBody>
        </p:sp>
      </p:grpSp>
      <p:pic>
        <p:nvPicPr>
          <p:cNvPr id="13" name="Picture 12">
            <a:extLst>
              <a:ext uri="{FF2B5EF4-FFF2-40B4-BE49-F238E27FC236}">
                <a16:creationId xmlns:a16="http://schemas.microsoft.com/office/drawing/2014/main" id="{3A7D27A4-AEF3-1E4F-8539-ABACA5010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1284" y="1810880"/>
            <a:ext cx="4871353" cy="4798283"/>
          </a:xfrm>
          <a:prstGeom prst="rect">
            <a:avLst/>
          </a:prstGeom>
        </p:spPr>
      </p:pic>
      <p:pic>
        <p:nvPicPr>
          <p:cNvPr id="15" name="Picture 14">
            <a:extLst>
              <a:ext uri="{FF2B5EF4-FFF2-40B4-BE49-F238E27FC236}">
                <a16:creationId xmlns:a16="http://schemas.microsoft.com/office/drawing/2014/main" id="{49533658-4630-8445-A5D3-4083F949E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2526" y="5692470"/>
            <a:ext cx="4594530" cy="4594530"/>
          </a:xfrm>
          <a:prstGeom prst="rect">
            <a:avLst/>
          </a:prstGeom>
        </p:spPr>
      </p:pic>
    </p:spTree>
    <p:extLst>
      <p:ext uri="{BB962C8B-B14F-4D97-AF65-F5344CB8AC3E}">
        <p14:creationId xmlns:p14="http://schemas.microsoft.com/office/powerpoint/2010/main" val="368487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C1A2AC3B-5768-BE46-8ED6-1B11F83FF656}"/>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360389" y="2039958"/>
              <a:ext cx="9417712" cy="3077765"/>
            </a:xfrm>
            <a:prstGeom prst="rect">
              <a:avLst/>
            </a:prstGeom>
            <a:noFill/>
          </p:spPr>
          <p:txBody>
            <a:bodyPr wrap="square" rtlCol="0">
              <a:spAutoFit/>
            </a:bodyPr>
            <a:lstStyle/>
            <a:p>
              <a:pPr algn="just"/>
              <a:r>
                <a:rPr lang="vi-VN" sz="4200" dirty="0">
                  <a:latin typeface="Cambria" panose="02040503050406030204" pitchFamily="18" charset="0"/>
                </a:rPr>
                <a:t>Hội quán là nơi sinh hoạt cộng đồng và cũng là nơi thờ các vị thần của người Hoa. Các hội quán ở phố cổ Hội An được xây dựng trên nền đất rộng, cao ráo, quay mặt về hướng nam và mang đậm phong cách kiến trúc Trung Hoa; tiêu biểu là các hội quán: Phúc Kiến, Quảng Đông, Hải Nam,…</a:t>
              </a: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1292833" y="1943100"/>
            <a:ext cx="10508784" cy="1254264"/>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b) Hội quán của người Hoa</a:t>
              </a:r>
              <a:endParaRPr lang="en-VN" sz="9000" dirty="0">
                <a:latin typeface="Cambria" panose="02040503050406030204" pitchFamily="18" charset="0"/>
              </a:endParaRPr>
            </a:p>
          </p:txBody>
        </p:sp>
      </p:grpSp>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2526" y="5692470"/>
            <a:ext cx="4594530" cy="4594530"/>
          </a:xfrm>
          <a:prstGeom prst="rect">
            <a:avLst/>
          </a:prstGeom>
        </p:spPr>
      </p:pic>
      <p:pic>
        <p:nvPicPr>
          <p:cNvPr id="13" name="Picture 12">
            <a:extLst>
              <a:ext uri="{FF2B5EF4-FFF2-40B4-BE49-F238E27FC236}">
                <a16:creationId xmlns:a16="http://schemas.microsoft.com/office/drawing/2014/main" id="{3B74E423-B6F0-1946-B748-EACD2C448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6636" y="1910576"/>
            <a:ext cx="5384800" cy="4334764"/>
          </a:xfrm>
          <a:prstGeom prst="rect">
            <a:avLst/>
          </a:prstGeom>
        </p:spPr>
      </p:pic>
    </p:spTree>
    <p:extLst>
      <p:ext uri="{BB962C8B-B14F-4D97-AF65-F5344CB8AC3E}">
        <p14:creationId xmlns:p14="http://schemas.microsoft.com/office/powerpoint/2010/main" val="1970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A7B9A00-AEE2-E249-95DD-AE07FEECCF7E}"/>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360390" y="2078884"/>
              <a:ext cx="8738196" cy="3077765"/>
            </a:xfrm>
            <a:prstGeom prst="rect">
              <a:avLst/>
            </a:prstGeom>
            <a:noFill/>
          </p:spPr>
          <p:txBody>
            <a:bodyPr wrap="square" rtlCol="0">
              <a:spAutoFit/>
            </a:bodyPr>
            <a:lstStyle/>
            <a:p>
              <a:pPr algn="just"/>
              <a:r>
                <a:rPr lang="vi-VN" sz="4200" dirty="0">
                  <a:latin typeface="Cambria" panose="02040503050406030204" pitchFamily="18" charset="0"/>
                </a:rPr>
                <a:t>Chùa Cầu tương truyền do thương nhân Nhật Bản ở Hội An xây dựng vào khoảng cuối thế kỉ XVI – đầu thế kỉ XVII. Chùa Cầu được làm bằng gỗ, hình vòng cung, mái lợp ngói âm dương, hai bên đều có hành lang cho du khách dừng chân ngắm cảnh,…</a:t>
              </a: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1292833" y="1943100"/>
            <a:ext cx="9534437" cy="1254264"/>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c) Chùa Cầu</a:t>
              </a:r>
              <a:endParaRPr lang="en-VN" sz="9000" dirty="0">
                <a:latin typeface="Cambria" panose="02040503050406030204" pitchFamily="18" charset="0"/>
              </a:endParaRPr>
            </a:p>
          </p:txBody>
        </p:sp>
      </p:grpSp>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1417" y="4963026"/>
            <a:ext cx="4594530" cy="4594530"/>
          </a:xfrm>
          <a:prstGeom prst="rect">
            <a:avLst/>
          </a:prstGeom>
        </p:spPr>
      </p:pic>
      <p:pic>
        <p:nvPicPr>
          <p:cNvPr id="14" name="Picture 13">
            <a:extLst>
              <a:ext uri="{FF2B5EF4-FFF2-40B4-BE49-F238E27FC236}">
                <a16:creationId xmlns:a16="http://schemas.microsoft.com/office/drawing/2014/main" id="{9B6E9B37-BCF3-1F45-ACC6-9B5D5F9F8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0390" y="1518043"/>
            <a:ext cx="4594530" cy="3951296"/>
          </a:xfrm>
          <a:prstGeom prst="rect">
            <a:avLst/>
          </a:prstGeom>
        </p:spPr>
      </p:pic>
    </p:spTree>
    <p:extLst>
      <p:ext uri="{BB962C8B-B14F-4D97-AF65-F5344CB8AC3E}">
        <p14:creationId xmlns:p14="http://schemas.microsoft.com/office/powerpoint/2010/main" val="54240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A7B9A00-AEE2-E249-95DD-AE07FEECCF7E}"/>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pic>
        <p:nvPicPr>
          <p:cNvPr id="3" name="Picture 2">
            <a:extLst>
              <a:ext uri="{FF2B5EF4-FFF2-40B4-BE49-F238E27FC236}">
                <a16:creationId xmlns:a16="http://schemas.microsoft.com/office/drawing/2014/main" id="{2C96DB3C-6A8C-FE4B-919B-4FB8AAC34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868" y="1302063"/>
            <a:ext cx="12265609" cy="8233290"/>
          </a:xfrm>
          <a:prstGeom prst="rect">
            <a:avLst/>
          </a:prstGeom>
        </p:spPr>
      </p:pic>
      <p:pic>
        <p:nvPicPr>
          <p:cNvPr id="13" name="Picture 12">
            <a:extLst>
              <a:ext uri="{FF2B5EF4-FFF2-40B4-BE49-F238E27FC236}">
                <a16:creationId xmlns:a16="http://schemas.microsoft.com/office/drawing/2014/main" id="{FCF07A4E-7BCF-BC47-BC91-789356CF9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2600" y="4317968"/>
            <a:ext cx="6096000" cy="6096000"/>
          </a:xfrm>
          <a:prstGeom prst="rect">
            <a:avLst/>
          </a:prstGeom>
        </p:spPr>
      </p:pic>
    </p:spTree>
    <p:extLst>
      <p:ext uri="{BB962C8B-B14F-4D97-AF65-F5344CB8AC3E}">
        <p14:creationId xmlns:p14="http://schemas.microsoft.com/office/powerpoint/2010/main" val="202856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525</Words>
  <Application>Microsoft Office PowerPoint</Application>
  <PresentationFormat>Custom</PresentationFormat>
  <Paragraphs>35</Paragraphs>
  <Slides>10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Times New Roman</vt:lpstr>
      <vt:lpstr>Cambria</vt:lpstr>
      <vt:lpstr>SVN-Newton</vt:lpstr>
      <vt:lpstr>#9Slide03 Bebas Neue Bold</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hà lan</dc:title>
  <cp:lastModifiedBy>Administrator</cp:lastModifiedBy>
  <cp:revision>15</cp:revision>
  <dcterms:created xsi:type="dcterms:W3CDTF">2006-08-16T00:00:00Z</dcterms:created>
  <dcterms:modified xsi:type="dcterms:W3CDTF">2025-02-25T10:26:27Z</dcterms:modified>
  <dc:identifier>DAFtHD1lFRk</dc:identifier>
</cp:coreProperties>
</file>