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audio2.wav" ContentType="audio/x-wav"/>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3" r:id="rId2"/>
  </p:sldMasterIdLst>
  <p:notesMasterIdLst>
    <p:notesMasterId r:id="rId14"/>
  </p:notesMasterIdLst>
  <p:sldIdLst>
    <p:sldId id="261" r:id="rId3"/>
    <p:sldId id="262" r:id="rId4"/>
    <p:sldId id="263" r:id="rId5"/>
    <p:sldId id="264" r:id="rId6"/>
    <p:sldId id="265" r:id="rId7"/>
    <p:sldId id="266" r:id="rId8"/>
    <p:sldId id="267" r:id="rId9"/>
    <p:sldId id="290" r:id="rId10"/>
    <p:sldId id="268" r:id="rId11"/>
    <p:sldId id="269" r:id="rId12"/>
    <p:sldId id="292" r:id="rId13"/>
  </p:sldIdLst>
  <p:sldSz cx="12192000" cy="6858000"/>
  <p:notesSz cx="6858000" cy="9144000"/>
  <p:embeddedFontLst>
    <p:embeddedFont>
      <p:font typeface="Cambria" panose="02040503050406030204" pitchFamily="18"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1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9EC77-2285-49F5-B2CB-9FF88F73AE52}"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8F176-630A-4EC1-A869-DE34270FDF80}" type="slidenum">
              <a:rPr lang="en-US" smtClean="0"/>
              <a:t>‹#›</a:t>
            </a:fld>
            <a:endParaRPr lang="en-US"/>
          </a:p>
        </p:txBody>
      </p:sp>
    </p:spTree>
    <p:extLst>
      <p:ext uri="{BB962C8B-B14F-4D97-AF65-F5344CB8AC3E}">
        <p14:creationId xmlns:p14="http://schemas.microsoft.com/office/powerpoint/2010/main" val="217975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08F176-630A-4EC1-A869-DE34270FDF80}" type="slidenum">
              <a:rPr lang="en-US" smtClean="0"/>
              <a:t>11</a:t>
            </a:fld>
            <a:endParaRPr lang="en-US"/>
          </a:p>
        </p:txBody>
      </p:sp>
    </p:spTree>
    <p:extLst>
      <p:ext uri="{BB962C8B-B14F-4D97-AF65-F5344CB8AC3E}">
        <p14:creationId xmlns:p14="http://schemas.microsoft.com/office/powerpoint/2010/main" val="148651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823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178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28100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3735783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6725343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90292692"/>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6.sv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99B3-9B54-4071-98F3-1677841E0381}"/>
              </a:ext>
            </a:extLst>
          </p:cNvPr>
          <p:cNvSpPr txBox="1"/>
          <p:nvPr/>
        </p:nvSpPr>
        <p:spPr>
          <a:xfrm>
            <a:off x="1495765" y="230660"/>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prstClr val="white"/>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ĐỊA LÝ 4</a:t>
            </a:r>
          </a:p>
        </p:txBody>
      </p:sp>
      <p:grpSp>
        <p:nvGrpSpPr>
          <p:cNvPr id="6" name="Group 5">
            <a:extLst>
              <a:ext uri="{FF2B5EF4-FFF2-40B4-BE49-F238E27FC236}">
                <a16:creationId xmlns:a16="http://schemas.microsoft.com/office/drawing/2014/main" id="{37FC2D5F-70AE-43C5-A272-0CC174593014}"/>
              </a:ext>
            </a:extLst>
          </p:cNvPr>
          <p:cNvGrpSpPr/>
          <p:nvPr/>
        </p:nvGrpSpPr>
        <p:grpSpPr>
          <a:xfrm>
            <a:off x="1888364" y="1454877"/>
            <a:ext cx="9811048" cy="4247317"/>
            <a:chOff x="2276473" y="1385833"/>
            <a:chExt cx="9811048" cy="4247317"/>
          </a:xfrm>
        </p:grpSpPr>
        <p:sp>
          <p:nvSpPr>
            <p:cNvPr id="5" name="TextBox 4">
              <a:extLst>
                <a:ext uri="{FF2B5EF4-FFF2-40B4-BE49-F238E27FC236}">
                  <a16:creationId xmlns:a16="http://schemas.microsoft.com/office/drawing/2014/main" id="{F2B22426-13AA-4FAE-AA52-361F463BEA81}"/>
                </a:ext>
              </a:extLst>
            </p:cNvPr>
            <p:cNvSpPr txBox="1"/>
            <p:nvPr/>
          </p:nvSpPr>
          <p:spPr>
            <a:xfrm>
              <a:off x="2276474"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sp>
          <p:nvSpPr>
            <p:cNvPr id="15" name="TextBox 14">
              <a:extLst>
                <a:ext uri="{FF2B5EF4-FFF2-40B4-BE49-F238E27FC236}">
                  <a16:creationId xmlns:a16="http://schemas.microsoft.com/office/drawing/2014/main" id="{4D27003F-5B94-4E6F-841F-A74239C04A7D}"/>
                </a:ext>
              </a:extLst>
            </p:cNvPr>
            <p:cNvSpPr txBox="1"/>
            <p:nvPr/>
          </p:nvSpPr>
          <p:spPr>
            <a:xfrm>
              <a:off x="2276473"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grpSp>
      <p:sp>
        <p:nvSpPr>
          <p:cNvPr id="18" name="TextBox 17">
            <a:extLst>
              <a:ext uri="{FF2B5EF4-FFF2-40B4-BE49-F238E27FC236}">
                <a16:creationId xmlns:a16="http://schemas.microsoft.com/office/drawing/2014/main" id="{7D0AF1E0-AB2A-4DA3-9875-7371B9F8C9BA}"/>
              </a:ext>
            </a:extLst>
          </p:cNvPr>
          <p:cNvSpPr txBox="1"/>
          <p:nvPr/>
        </p:nvSpPr>
        <p:spPr>
          <a:xfrm>
            <a:off x="1505001" y="277283"/>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ĐỊA LÝ 4</a:t>
            </a:r>
          </a:p>
        </p:txBody>
      </p:sp>
      <p:pic>
        <p:nvPicPr>
          <p:cNvPr id="8" name="Picture 7" descr="A picture containing text, toy, doll&#10;&#10;Description automatically generated">
            <a:extLst>
              <a:ext uri="{FF2B5EF4-FFF2-40B4-BE49-F238E27FC236}">
                <a16:creationId xmlns:a16="http://schemas.microsoft.com/office/drawing/2014/main" id="{954D4E8F-8113-48EE-8B9F-A5FBE9160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 y="617061"/>
            <a:ext cx="3230911" cy="4577586"/>
          </a:xfrm>
          <a:prstGeom prst="rect">
            <a:avLst/>
          </a:prstGeom>
        </p:spPr>
      </p:pic>
    </p:spTree>
    <p:extLst>
      <p:ext uri="{BB962C8B-B14F-4D97-AF65-F5344CB8AC3E}">
        <p14:creationId xmlns:p14="http://schemas.microsoft.com/office/powerpoint/2010/main" val="42028706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887001" y="1656595"/>
            <a:ext cx="8026090" cy="4910460"/>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rPr>
              <a:t>Có</a:t>
            </a:r>
            <a:r>
              <a:rPr kumimoji="0" lang="vi-VN" sz="4800" b="1" i="0" u="none" strike="noStrike" kern="1200" cap="none" spc="0" normalizeH="0" noProof="0" dirty="0">
                <a:ln>
                  <a:noFill/>
                </a:ln>
                <a:solidFill>
                  <a:srgbClr val="FF9900">
                    <a:lumMod val="50000"/>
                  </a:srgbClr>
                </a:solidFill>
                <a:effectLst/>
                <a:uLnTx/>
                <a:uFillTx/>
                <a:latin typeface="Cambria" panose="02040503050406030204" pitchFamily="18" charset="0"/>
                <a:ea typeface="Cambria" panose="02040503050406030204" pitchFamily="18" charset="0"/>
              </a:rPr>
              <a:t> sự khác biệt từ tây sang đông. Phía tây là địa hình đồi núi; phía đông là dải đồng bằng nhỏ hẹp. Ven biển thường có các cồn cát và đầm phá.</a:t>
            </a:r>
            <a:endParaRPr kumimoji="0" lang="en-US"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8897640" y="2573285"/>
            <a:ext cx="3078844" cy="4308926"/>
          </a:xfrm>
          <a:prstGeom prst="rect">
            <a:avLst/>
          </a:prstGeom>
        </p:spPr>
      </p:pic>
      <p:pic>
        <p:nvPicPr>
          <p:cNvPr id="11" name="Picture 10"/>
          <p:cNvPicPr>
            <a:picLocks noChangeAspect="1"/>
          </p:cNvPicPr>
          <p:nvPr/>
        </p:nvPicPr>
        <p:blipFill>
          <a:blip r:embed="rId6"/>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735741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Những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vùng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thấp</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trũng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ở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sông, nơi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có</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doi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cát</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dài</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chắn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phía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biển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thường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tạo</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nên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các</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đầm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phá</a:t>
            </a:r>
            <a:r>
              <a:rPr kumimoji="0" lang="vi-VN"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6"/>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rotWithShape="1">
          <a:blip r:embed="rId7"/>
          <a:srcRect b="9008"/>
          <a:stretch/>
        </p:blipFill>
        <p:spPr>
          <a:xfrm>
            <a:off x="800208" y="1436471"/>
            <a:ext cx="6576630" cy="4763776"/>
          </a:xfrm>
          <a:prstGeom prst="rect">
            <a:avLst/>
          </a:prstGeom>
        </p:spPr>
      </p:pic>
      <p:pic>
        <p:nvPicPr>
          <p:cNvPr id="13" name="Picture 12"/>
          <p:cNvPicPr>
            <a:picLocks noChangeAspect="1"/>
          </p:cNvPicPr>
          <p:nvPr/>
        </p:nvPicPr>
        <p:blipFill>
          <a:blip r:embed="rId8"/>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286189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a:extLst>
              <a:ext uri="{FF2B5EF4-FFF2-40B4-BE49-F238E27FC236}">
                <a16:creationId xmlns:a16="http://schemas.microsoft.com/office/drawing/2014/main" id="{84F489F6-BB75-4192-87C0-42871C65B983}"/>
              </a:ext>
            </a:extLst>
          </p:cNvPr>
          <p:cNvSpPr/>
          <p:nvPr/>
        </p:nvSpPr>
        <p:spPr>
          <a:xfrm>
            <a:off x="5657197" y="158728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Chỉ trên bản đồ địa lí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vị trí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của dải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đồng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bằng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duyên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hải</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miền</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Trung.</a:t>
            </a:r>
            <a:endParaRPr kumimoji="0" lang="en-US" sz="32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303B68E0-4D42-470A-83BE-B7FA8D841FA2}"/>
              </a:ext>
            </a:extLst>
          </p:cNvPr>
          <p:cNvPicPr>
            <a:picLocks noChangeAspect="1"/>
          </p:cNvPicPr>
          <p:nvPr/>
        </p:nvPicPr>
        <p:blipFill>
          <a:blip r:embed="rId5"/>
          <a:stretch>
            <a:fillRect/>
          </a:stretch>
        </p:blipFill>
        <p:spPr>
          <a:xfrm>
            <a:off x="50821" y="57134"/>
            <a:ext cx="4540634" cy="683397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1024AE06-535C-4D8F-B916-03082BAE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16583" y="3668398"/>
            <a:ext cx="2968610" cy="2934480"/>
          </a:xfrm>
          <a:prstGeom prst="rect">
            <a:avLst/>
          </a:prstGeom>
        </p:spPr>
      </p:pic>
      <p:pic>
        <p:nvPicPr>
          <p:cNvPr id="27" name="Picture 26">
            <a:extLst>
              <a:ext uri="{FF2B5EF4-FFF2-40B4-BE49-F238E27FC236}">
                <a16:creationId xmlns:a16="http://schemas.microsoft.com/office/drawing/2014/main" id="{46405A4D-1407-4778-A2F4-9E893AEDB5E7}"/>
              </a:ext>
            </a:extLst>
          </p:cNvPr>
          <p:cNvPicPr>
            <a:picLocks noChangeAspect="1"/>
          </p:cNvPicPr>
          <p:nvPr/>
        </p:nvPicPr>
        <p:blipFill>
          <a:blip r:embed="rId7"/>
          <a:stretch>
            <a:fillRect/>
          </a:stretch>
        </p:blipFill>
        <p:spPr>
          <a:xfrm>
            <a:off x="987934" y="1563799"/>
            <a:ext cx="2966482" cy="4209198"/>
          </a:xfrm>
          <a:prstGeom prst="rect">
            <a:avLst/>
          </a:prstGeom>
        </p:spPr>
      </p:pic>
      <p:pic>
        <p:nvPicPr>
          <p:cNvPr id="13" name="Picture 12"/>
          <p:cNvPicPr>
            <a:picLocks noChangeAspect="1"/>
          </p:cNvPicPr>
          <p:nvPr/>
        </p:nvPicPr>
        <p:blipFill>
          <a:blip r:embed="rId8"/>
          <a:stretch>
            <a:fillRect/>
          </a:stretch>
        </p:blipFill>
        <p:spPr>
          <a:xfrm>
            <a:off x="4760355" y="292608"/>
            <a:ext cx="7151228" cy="1274174"/>
          </a:xfrm>
          <a:prstGeom prst="rect">
            <a:avLst/>
          </a:prstGeom>
        </p:spPr>
      </p:pic>
    </p:spTree>
    <p:custDataLst>
      <p:tags r:id="rId1"/>
    </p:custDataLst>
    <p:extLst>
      <p:ext uri="{BB962C8B-B14F-4D97-AF65-F5344CB8AC3E}">
        <p14:creationId xmlns:p14="http://schemas.microsoft.com/office/powerpoint/2010/main" val="29802420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500"/>
                            </p:stCondLst>
                            <p:childTnLst>
                              <p:par>
                                <p:cTn id="21" presetID="49" presetClass="path" presetSubtype="0" accel="50000" decel="50000" fill="hold" nodeType="afterEffect">
                                  <p:stCondLst>
                                    <p:cond delay="0"/>
                                  </p:stCondLst>
                                  <p:childTnLst>
                                    <p:animMotion origin="layout" path="M -4.16667E-6 -3.7037E-6 L 0.35834 -3.7037E-6 " pathEditMode="relative" rAng="0" ptsTypes="AA">
                                      <p:cBhvr>
                                        <p:cTn id="22" dur="2000" fill="hold"/>
                                        <p:tgtEl>
                                          <p:spTgt spid="27"/>
                                        </p:tgtEl>
                                        <p:attrNameLst>
                                          <p:attrName>ppt_x</p:attrName>
                                          <p:attrName>ppt_y</p:attrName>
                                        </p:attrNameLst>
                                      </p:cBhvr>
                                      <p:rCtr x="17917" y="0"/>
                                    </p:animMotion>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descr="vietnammap">
            <a:extLst>
              <a:ext uri="{FF2B5EF4-FFF2-40B4-BE49-F238E27FC236}">
                <a16:creationId xmlns:a16="http://schemas.microsoft.com/office/drawing/2014/main" id="{2472B152-65DD-446D-B965-7632EC565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Speech Bubble: Rectangle with Corners Rounded 4">
            <a:extLst>
              <a:ext uri="{FF2B5EF4-FFF2-40B4-BE49-F238E27FC236}">
                <a16:creationId xmlns:a16="http://schemas.microsoft.com/office/drawing/2014/main" id="{13922572-9E8A-49E3-8513-F1B5299938AE}"/>
              </a:ext>
            </a:extLst>
          </p:cNvPr>
          <p:cNvSpPr/>
          <p:nvPr/>
        </p:nvSpPr>
        <p:spPr>
          <a:xfrm>
            <a:off x="5422472" y="189416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Dải đồng bằng duyên hải miền Trung được kéo</a:t>
            </a:r>
            <a:r>
              <a:rPr kumimoji="0" lang="vi-VN" sz="2800" b="1" i="0" u="none" strike="noStrike" kern="1200" cap="none" spc="0" normalizeH="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dài</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từ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Thanh Hóa đến Bình Thuận</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372B4996-CC7E-4A0A-945A-1F9E17DE2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4" name="Picture 3" descr="Map&#10;&#10;Description automatically generated">
            <a:extLst>
              <a:ext uri="{FF2B5EF4-FFF2-40B4-BE49-F238E27FC236}">
                <a16:creationId xmlns:a16="http://schemas.microsoft.com/office/drawing/2014/main" id="{87DBBDFD-E636-4F60-BA83-66FD45D505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pic>
        <p:nvPicPr>
          <p:cNvPr id="13" name="Picture 12"/>
          <p:cNvPicPr>
            <a:picLocks noChangeAspect="1"/>
          </p:cNvPicPr>
          <p:nvPr/>
        </p:nvPicPr>
        <p:blipFill>
          <a:blip r:embed="rId8"/>
          <a:stretch>
            <a:fillRect/>
          </a:stretch>
        </p:blipFill>
        <p:spPr>
          <a:xfrm>
            <a:off x="4900564" y="355360"/>
            <a:ext cx="7151228" cy="1274174"/>
          </a:xfrm>
          <a:prstGeom prst="rect">
            <a:avLst/>
          </a:prstGeom>
        </p:spPr>
      </p:pic>
    </p:spTree>
    <p:custDataLst>
      <p:tags r:id="rId1"/>
    </p:custDataLst>
    <p:extLst>
      <p:ext uri="{BB962C8B-B14F-4D97-AF65-F5344CB8AC3E}">
        <p14:creationId xmlns:p14="http://schemas.microsoft.com/office/powerpoint/2010/main" val="13896334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5">
            <a:extLst>
              <a:ext uri="{FF2B5EF4-FFF2-40B4-BE49-F238E27FC236}">
                <a16:creationId xmlns:a16="http://schemas.microsoft.com/office/drawing/2014/main" id="{FC9D7BB1-2C86-4473-81F9-C188C6DCB1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07650" flipH="1">
            <a:off x="5490079" y="1935899"/>
            <a:ext cx="4423498" cy="2600229"/>
          </a:xfrm>
          <a:prstGeom prst="rect">
            <a:avLst/>
          </a:prstGeom>
        </p:spPr>
      </p:pic>
      <p:sp>
        <p:nvSpPr>
          <p:cNvPr id="21" name="TextBox 20">
            <a:extLst>
              <a:ext uri="{FF2B5EF4-FFF2-40B4-BE49-F238E27FC236}">
                <a16:creationId xmlns:a16="http://schemas.microsoft.com/office/drawing/2014/main" id="{5EF7CD2B-D218-49B1-ABEF-E6F95A085A50}"/>
              </a:ext>
            </a:extLst>
          </p:cNvPr>
          <p:cNvSpPr txBox="1"/>
          <p:nvPr/>
        </p:nvSpPr>
        <p:spPr>
          <a:xfrm rot="20972521">
            <a:off x="5818855" y="2400685"/>
            <a:ext cx="3379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83C466BE-9DD4-4D51-A68C-9C5A7174B031}"/>
              </a:ext>
            </a:extLst>
          </p:cNvPr>
          <p:cNvPicPr>
            <a:picLocks noChangeAspect="1"/>
          </p:cNvPicPr>
          <p:nvPr/>
        </p:nvPicPr>
        <p:blipFill>
          <a:blip r:embed="rId8"/>
          <a:stretch>
            <a:fillRect/>
          </a:stretch>
        </p:blipFill>
        <p:spPr>
          <a:xfrm>
            <a:off x="652915" y="1345096"/>
            <a:ext cx="3761429" cy="533716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3" name="Oval 2">
            <a:extLst>
              <a:ext uri="{FF2B5EF4-FFF2-40B4-BE49-F238E27FC236}">
                <a16:creationId xmlns:a16="http://schemas.microsoft.com/office/drawing/2014/main" id="{34B7A5B1-9F2F-4257-838F-61135E3C8854}"/>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EAD00606-B01B-4349-A745-37129BCC3A13}"/>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76CC82D-8DB3-45A2-9B16-DA77CA4B591E}"/>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25D0AE2A-42C7-4918-BC70-17E5C9BF191D}"/>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873F4FC-E416-48B0-B72F-CCCE3DEC77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10"/>
          <a:stretch>
            <a:fillRect/>
          </a:stretch>
        </p:blipFill>
        <p:spPr>
          <a:xfrm>
            <a:off x="4587349" y="325981"/>
            <a:ext cx="7151228" cy="1274174"/>
          </a:xfrm>
          <a:prstGeom prst="rect">
            <a:avLst/>
          </a:prstGeom>
        </p:spPr>
      </p:pic>
    </p:spTree>
    <p:custDataLst>
      <p:tags r:id="rId1"/>
    </p:custDataLst>
    <p:extLst>
      <p:ext uri="{BB962C8B-B14F-4D97-AF65-F5344CB8AC3E}">
        <p14:creationId xmlns:p14="http://schemas.microsoft.com/office/powerpoint/2010/main" val="297574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871B5C5-47CF-4E03-A003-5DDEB01A0D1C}"/>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6F9DB48F-9531-4EDB-A6E9-BAC903CBA4D1}"/>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92876C50-109C-4809-8DA3-4F34A678569A}"/>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A1FEFE13-784B-407D-AFA7-D332ED0BDF53}"/>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8DEBE342-B9E0-4F01-91DB-82519B7D0347}"/>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D6E33EF-C309-4F0F-9299-17198E693C6C}"/>
              </a:ext>
            </a:extLst>
          </p:cNvPr>
          <p:cNvPicPr>
            <a:picLocks noChangeAspect="1"/>
          </p:cNvPicPr>
          <p:nvPr/>
        </p:nvPicPr>
        <p:blipFill>
          <a:blip r:embed="rId5"/>
          <a:stretch>
            <a:fillRect/>
          </a:stretch>
        </p:blipFill>
        <p:spPr>
          <a:xfrm>
            <a:off x="881753" y="1274557"/>
            <a:ext cx="3761429" cy="5337164"/>
          </a:xfrm>
          <a:prstGeom prst="rect">
            <a:avLst/>
          </a:prstGeom>
        </p:spPr>
      </p:pic>
      <p:pic>
        <p:nvPicPr>
          <p:cNvPr id="15" name="Picture 14"/>
          <p:cNvPicPr>
            <a:picLocks noChangeAspect="1"/>
          </p:cNvPicPr>
          <p:nvPr/>
        </p:nvPicPr>
        <p:blipFill>
          <a:blip r:embed="rId6"/>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2377261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85406CB1-78E4-40A6-9BEB-70AB59213152}"/>
              </a:ext>
            </a:extLst>
          </p:cNvPr>
          <p:cNvPicPr>
            <a:picLocks noChangeAspect="1"/>
          </p:cNvPicPr>
          <p:nvPr/>
        </p:nvPicPr>
        <p:blipFill>
          <a:blip r:embed="rId6"/>
          <a:stretch>
            <a:fillRect/>
          </a:stretch>
        </p:blipFill>
        <p:spPr>
          <a:xfrm>
            <a:off x="652915" y="1345096"/>
            <a:ext cx="3761429" cy="5337164"/>
          </a:xfrm>
          <a:prstGeom prst="rect">
            <a:avLst/>
          </a:prstGeom>
        </p:spPr>
      </p:pic>
      <p:sp>
        <p:nvSpPr>
          <p:cNvPr id="28" name="TextBox 27">
            <a:extLst>
              <a:ext uri="{FF2B5EF4-FFF2-40B4-BE49-F238E27FC236}">
                <a16:creationId xmlns:a16="http://schemas.microsoft.com/office/drawing/2014/main" id="{DBFE787F-4D78-4DE0-A69C-DD51DA92FB9A}"/>
              </a:ext>
            </a:extLst>
          </p:cNvPr>
          <p:cNvSpPr txBox="1"/>
          <p:nvPr/>
        </p:nvSpPr>
        <p:spPr>
          <a:xfrm>
            <a:off x="4786843" y="1468897"/>
            <a:ext cx="6564973" cy="1569660"/>
          </a:xfrm>
          <a:custGeom>
            <a:avLst/>
            <a:gdLst>
              <a:gd name="connsiteX0" fmla="*/ 0 w 6564973"/>
              <a:gd name="connsiteY0" fmla="*/ 0 h 1569660"/>
              <a:gd name="connsiteX1" fmla="*/ 525198 w 6564973"/>
              <a:gd name="connsiteY1" fmla="*/ 0 h 1569660"/>
              <a:gd name="connsiteX2" fmla="*/ 1312995 w 6564973"/>
              <a:gd name="connsiteY2" fmla="*/ 0 h 1569660"/>
              <a:gd name="connsiteX3" fmla="*/ 1903842 w 6564973"/>
              <a:gd name="connsiteY3" fmla="*/ 0 h 1569660"/>
              <a:gd name="connsiteX4" fmla="*/ 2560339 w 6564973"/>
              <a:gd name="connsiteY4" fmla="*/ 0 h 1569660"/>
              <a:gd name="connsiteX5" fmla="*/ 3216837 w 6564973"/>
              <a:gd name="connsiteY5" fmla="*/ 0 h 1569660"/>
              <a:gd name="connsiteX6" fmla="*/ 3807684 w 6564973"/>
              <a:gd name="connsiteY6" fmla="*/ 0 h 1569660"/>
              <a:gd name="connsiteX7" fmla="*/ 4529831 w 6564973"/>
              <a:gd name="connsiteY7" fmla="*/ 0 h 1569660"/>
              <a:gd name="connsiteX8" fmla="*/ 5251978 w 6564973"/>
              <a:gd name="connsiteY8" fmla="*/ 0 h 1569660"/>
              <a:gd name="connsiteX9" fmla="*/ 5974125 w 6564973"/>
              <a:gd name="connsiteY9" fmla="*/ 0 h 1569660"/>
              <a:gd name="connsiteX10" fmla="*/ 6564973 w 6564973"/>
              <a:gd name="connsiteY10" fmla="*/ 0 h 1569660"/>
              <a:gd name="connsiteX11" fmla="*/ 6564973 w 6564973"/>
              <a:gd name="connsiteY11" fmla="*/ 538917 h 1569660"/>
              <a:gd name="connsiteX12" fmla="*/ 6564973 w 6564973"/>
              <a:gd name="connsiteY12" fmla="*/ 1093530 h 1569660"/>
              <a:gd name="connsiteX13" fmla="*/ 6564973 w 6564973"/>
              <a:gd name="connsiteY13" fmla="*/ 1569660 h 1569660"/>
              <a:gd name="connsiteX14" fmla="*/ 5842826 w 6564973"/>
              <a:gd name="connsiteY14" fmla="*/ 1569660 h 1569660"/>
              <a:gd name="connsiteX15" fmla="*/ 5055029 w 6564973"/>
              <a:gd name="connsiteY15" fmla="*/ 1569660 h 1569660"/>
              <a:gd name="connsiteX16" fmla="*/ 4332882 w 6564973"/>
              <a:gd name="connsiteY16" fmla="*/ 1569660 h 1569660"/>
              <a:gd name="connsiteX17" fmla="*/ 3545085 w 6564973"/>
              <a:gd name="connsiteY17" fmla="*/ 1569660 h 1569660"/>
              <a:gd name="connsiteX18" fmla="*/ 2822938 w 6564973"/>
              <a:gd name="connsiteY18" fmla="*/ 1569660 h 1569660"/>
              <a:gd name="connsiteX19" fmla="*/ 2232091 w 6564973"/>
              <a:gd name="connsiteY19" fmla="*/ 1569660 h 1569660"/>
              <a:gd name="connsiteX20" fmla="*/ 1772543 w 6564973"/>
              <a:gd name="connsiteY20" fmla="*/ 1569660 h 1569660"/>
              <a:gd name="connsiteX21" fmla="*/ 1247345 w 6564973"/>
              <a:gd name="connsiteY21" fmla="*/ 1569660 h 1569660"/>
              <a:gd name="connsiteX22" fmla="*/ 722147 w 6564973"/>
              <a:gd name="connsiteY22" fmla="*/ 1569660 h 1569660"/>
              <a:gd name="connsiteX23" fmla="*/ 0 w 6564973"/>
              <a:gd name="connsiteY23" fmla="*/ 1569660 h 1569660"/>
              <a:gd name="connsiteX24" fmla="*/ 0 w 6564973"/>
              <a:gd name="connsiteY24" fmla="*/ 1030743 h 1569660"/>
              <a:gd name="connsiteX25" fmla="*/ 0 w 6564973"/>
              <a:gd name="connsiteY25" fmla="*/ 523220 h 1569660"/>
              <a:gd name="connsiteX26" fmla="*/ 0 w 6564973"/>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64973" h="1569660" fill="none" extrusionOk="0">
                <a:moveTo>
                  <a:pt x="0" y="0"/>
                </a:moveTo>
                <a:cubicBezTo>
                  <a:pt x="163216" y="18907"/>
                  <a:pt x="295062" y="-17577"/>
                  <a:pt x="525198" y="0"/>
                </a:cubicBezTo>
                <a:cubicBezTo>
                  <a:pt x="755334" y="17577"/>
                  <a:pt x="928372" y="-12928"/>
                  <a:pt x="1312995" y="0"/>
                </a:cubicBezTo>
                <a:cubicBezTo>
                  <a:pt x="1697618" y="12928"/>
                  <a:pt x="1744492" y="10764"/>
                  <a:pt x="1903842" y="0"/>
                </a:cubicBezTo>
                <a:cubicBezTo>
                  <a:pt x="2063192" y="-10764"/>
                  <a:pt x="2260116" y="21350"/>
                  <a:pt x="2560339" y="0"/>
                </a:cubicBezTo>
                <a:cubicBezTo>
                  <a:pt x="2860562" y="-21350"/>
                  <a:pt x="3068324" y="-14577"/>
                  <a:pt x="3216837" y="0"/>
                </a:cubicBezTo>
                <a:cubicBezTo>
                  <a:pt x="3365350" y="14577"/>
                  <a:pt x="3618818" y="-2444"/>
                  <a:pt x="3807684" y="0"/>
                </a:cubicBezTo>
                <a:cubicBezTo>
                  <a:pt x="3996550" y="2444"/>
                  <a:pt x="4307881" y="-4156"/>
                  <a:pt x="4529831" y="0"/>
                </a:cubicBezTo>
                <a:cubicBezTo>
                  <a:pt x="4751781" y="4156"/>
                  <a:pt x="4910692" y="-33146"/>
                  <a:pt x="5251978" y="0"/>
                </a:cubicBezTo>
                <a:cubicBezTo>
                  <a:pt x="5593264" y="33146"/>
                  <a:pt x="5656509" y="-16260"/>
                  <a:pt x="5974125" y="0"/>
                </a:cubicBezTo>
                <a:cubicBezTo>
                  <a:pt x="6291741" y="16260"/>
                  <a:pt x="6302199" y="-12728"/>
                  <a:pt x="6564973" y="0"/>
                </a:cubicBezTo>
                <a:cubicBezTo>
                  <a:pt x="6577830" y="217079"/>
                  <a:pt x="6575558" y="427159"/>
                  <a:pt x="6564973" y="538917"/>
                </a:cubicBezTo>
                <a:cubicBezTo>
                  <a:pt x="6554388" y="650675"/>
                  <a:pt x="6573521" y="928961"/>
                  <a:pt x="6564973" y="1093530"/>
                </a:cubicBezTo>
                <a:cubicBezTo>
                  <a:pt x="6556425" y="1258099"/>
                  <a:pt x="6588275" y="1431010"/>
                  <a:pt x="6564973" y="1569660"/>
                </a:cubicBezTo>
                <a:cubicBezTo>
                  <a:pt x="6314480" y="1564902"/>
                  <a:pt x="6108078" y="1557364"/>
                  <a:pt x="5842826" y="1569660"/>
                </a:cubicBezTo>
                <a:cubicBezTo>
                  <a:pt x="5577574" y="1581956"/>
                  <a:pt x="5234541" y="1569738"/>
                  <a:pt x="5055029" y="1569660"/>
                </a:cubicBezTo>
                <a:cubicBezTo>
                  <a:pt x="4875517" y="1569582"/>
                  <a:pt x="4477726" y="1571737"/>
                  <a:pt x="4332882" y="1569660"/>
                </a:cubicBezTo>
                <a:cubicBezTo>
                  <a:pt x="4188038" y="1567583"/>
                  <a:pt x="3759503" y="1571486"/>
                  <a:pt x="3545085" y="1569660"/>
                </a:cubicBezTo>
                <a:cubicBezTo>
                  <a:pt x="3330667" y="1567834"/>
                  <a:pt x="3126990" y="1566115"/>
                  <a:pt x="2822938" y="1569660"/>
                </a:cubicBezTo>
                <a:cubicBezTo>
                  <a:pt x="2518886" y="1573205"/>
                  <a:pt x="2368027" y="1546673"/>
                  <a:pt x="2232091" y="1569660"/>
                </a:cubicBezTo>
                <a:cubicBezTo>
                  <a:pt x="2096155" y="1592647"/>
                  <a:pt x="1994656" y="1572741"/>
                  <a:pt x="1772543" y="1569660"/>
                </a:cubicBezTo>
                <a:cubicBezTo>
                  <a:pt x="1550430" y="1566579"/>
                  <a:pt x="1483421" y="1545751"/>
                  <a:pt x="1247345" y="1569660"/>
                </a:cubicBezTo>
                <a:cubicBezTo>
                  <a:pt x="1011269" y="1593569"/>
                  <a:pt x="969316" y="1582575"/>
                  <a:pt x="722147" y="1569660"/>
                </a:cubicBezTo>
                <a:cubicBezTo>
                  <a:pt x="474978" y="1556745"/>
                  <a:pt x="308537" y="1546859"/>
                  <a:pt x="0" y="1569660"/>
                </a:cubicBezTo>
                <a:cubicBezTo>
                  <a:pt x="9087" y="1369447"/>
                  <a:pt x="18275" y="1161282"/>
                  <a:pt x="0" y="1030743"/>
                </a:cubicBezTo>
                <a:cubicBezTo>
                  <a:pt x="-18275" y="900204"/>
                  <a:pt x="510" y="696948"/>
                  <a:pt x="0" y="523220"/>
                </a:cubicBezTo>
                <a:cubicBezTo>
                  <a:pt x="-510" y="349492"/>
                  <a:pt x="-18995" y="221946"/>
                  <a:pt x="0" y="0"/>
                </a:cubicBezTo>
                <a:close/>
              </a:path>
              <a:path w="6564973" h="1569660" stroke="0" extrusionOk="0">
                <a:moveTo>
                  <a:pt x="0" y="0"/>
                </a:moveTo>
                <a:cubicBezTo>
                  <a:pt x="274283" y="-35962"/>
                  <a:pt x="506583" y="18104"/>
                  <a:pt x="787797" y="0"/>
                </a:cubicBezTo>
                <a:cubicBezTo>
                  <a:pt x="1069011" y="-18104"/>
                  <a:pt x="1175413" y="-31276"/>
                  <a:pt x="1444294" y="0"/>
                </a:cubicBezTo>
                <a:cubicBezTo>
                  <a:pt x="1713175" y="31276"/>
                  <a:pt x="1850082" y="-31397"/>
                  <a:pt x="2100791" y="0"/>
                </a:cubicBezTo>
                <a:cubicBezTo>
                  <a:pt x="2351500" y="31397"/>
                  <a:pt x="2477123" y="-11875"/>
                  <a:pt x="2625989" y="0"/>
                </a:cubicBezTo>
                <a:cubicBezTo>
                  <a:pt x="2774855" y="11875"/>
                  <a:pt x="2985102" y="8997"/>
                  <a:pt x="3151187" y="0"/>
                </a:cubicBezTo>
                <a:cubicBezTo>
                  <a:pt x="3317272" y="-8997"/>
                  <a:pt x="3772441" y="-11939"/>
                  <a:pt x="3938984" y="0"/>
                </a:cubicBezTo>
                <a:cubicBezTo>
                  <a:pt x="4105527" y="11939"/>
                  <a:pt x="4426187" y="-8282"/>
                  <a:pt x="4595481" y="0"/>
                </a:cubicBezTo>
                <a:cubicBezTo>
                  <a:pt x="4764775" y="8282"/>
                  <a:pt x="4959675" y="19194"/>
                  <a:pt x="5186329" y="0"/>
                </a:cubicBezTo>
                <a:cubicBezTo>
                  <a:pt x="5412983" y="-19194"/>
                  <a:pt x="5744999" y="-14081"/>
                  <a:pt x="5908476" y="0"/>
                </a:cubicBezTo>
                <a:cubicBezTo>
                  <a:pt x="6071953" y="14081"/>
                  <a:pt x="6376157" y="24151"/>
                  <a:pt x="6564973" y="0"/>
                </a:cubicBezTo>
                <a:cubicBezTo>
                  <a:pt x="6589499" y="243861"/>
                  <a:pt x="6566732" y="375859"/>
                  <a:pt x="6564973" y="507523"/>
                </a:cubicBezTo>
                <a:cubicBezTo>
                  <a:pt x="6563214" y="639187"/>
                  <a:pt x="6568731" y="892494"/>
                  <a:pt x="6564973" y="1062137"/>
                </a:cubicBezTo>
                <a:cubicBezTo>
                  <a:pt x="6561215" y="1231780"/>
                  <a:pt x="6547712" y="1411030"/>
                  <a:pt x="6564973" y="1569660"/>
                </a:cubicBezTo>
                <a:cubicBezTo>
                  <a:pt x="6210833" y="1599590"/>
                  <a:pt x="6112478" y="1563936"/>
                  <a:pt x="5777176" y="1569660"/>
                </a:cubicBezTo>
                <a:cubicBezTo>
                  <a:pt x="5441874" y="1575384"/>
                  <a:pt x="5479196" y="1589677"/>
                  <a:pt x="5317628" y="1569660"/>
                </a:cubicBezTo>
                <a:cubicBezTo>
                  <a:pt x="5156060" y="1549643"/>
                  <a:pt x="4988128" y="1545003"/>
                  <a:pt x="4661131" y="1569660"/>
                </a:cubicBezTo>
                <a:cubicBezTo>
                  <a:pt x="4334134" y="1594317"/>
                  <a:pt x="4389209" y="1589906"/>
                  <a:pt x="4201583" y="1569660"/>
                </a:cubicBezTo>
                <a:cubicBezTo>
                  <a:pt x="4013957" y="1549414"/>
                  <a:pt x="3887149" y="1552013"/>
                  <a:pt x="3742035" y="1569660"/>
                </a:cubicBezTo>
                <a:cubicBezTo>
                  <a:pt x="3596921" y="1587307"/>
                  <a:pt x="3134011" y="1607939"/>
                  <a:pt x="2954238" y="1569660"/>
                </a:cubicBezTo>
                <a:cubicBezTo>
                  <a:pt x="2774465" y="1531381"/>
                  <a:pt x="2603939" y="1593670"/>
                  <a:pt x="2363390" y="1569660"/>
                </a:cubicBezTo>
                <a:cubicBezTo>
                  <a:pt x="2122841" y="1545650"/>
                  <a:pt x="1964046" y="1557949"/>
                  <a:pt x="1575594" y="1569660"/>
                </a:cubicBezTo>
                <a:cubicBezTo>
                  <a:pt x="1187142" y="1581371"/>
                  <a:pt x="1123573" y="1533935"/>
                  <a:pt x="787797" y="1569660"/>
                </a:cubicBezTo>
                <a:cubicBezTo>
                  <a:pt x="452021" y="1605385"/>
                  <a:pt x="320619" y="1550278"/>
                  <a:pt x="0" y="1569660"/>
                </a:cubicBezTo>
                <a:cubicBezTo>
                  <a:pt x="17360" y="1388925"/>
                  <a:pt x="2319" y="1311870"/>
                  <a:pt x="0" y="1062137"/>
                </a:cubicBezTo>
                <a:cubicBezTo>
                  <a:pt x="-2319" y="812404"/>
                  <a:pt x="-5223" y="764703"/>
                  <a:pt x="0" y="538917"/>
                </a:cubicBezTo>
                <a:cubicBezTo>
                  <a:pt x="5223" y="313131"/>
                  <a:pt x="3817" y="127357"/>
                  <a:pt x="0" y="0"/>
                </a:cubicBezTo>
                <a:close/>
              </a:path>
            </a:pathLst>
          </a:custGeom>
          <a:ln w="28575">
            <a:extLst>
              <a:ext uri="{C807C97D-BFC1-408E-A445-0C87EB9F89A2}">
                <ask:lineSketchStyleProps xmlns:ask="http://schemas.microsoft.com/office/drawing/2018/sketchyshapes" sd="66105824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Quan sát bản đồ em có nhận</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xét</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gì</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về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diện tích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của </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dải đồng bằng duyên hải miền Trung?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Chevron 1">
            <a:extLst>
              <a:ext uri="{FF2B5EF4-FFF2-40B4-BE49-F238E27FC236}">
                <a16:creationId xmlns:a16="http://schemas.microsoft.com/office/drawing/2014/main" id="{400626A3-22FE-4ECD-92D1-236B6A638B77}"/>
              </a:ext>
            </a:extLst>
          </p:cNvPr>
          <p:cNvSpPr/>
          <p:nvPr/>
        </p:nvSpPr>
        <p:spPr>
          <a:xfrm>
            <a:off x="5261542" y="3207103"/>
            <a:ext cx="5674682" cy="830996"/>
          </a:xfrm>
          <a:prstGeom prst="chevron">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rộng lớn</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Chevron 1">
            <a:extLst>
              <a:ext uri="{FF2B5EF4-FFF2-40B4-BE49-F238E27FC236}">
                <a16:creationId xmlns:a16="http://schemas.microsoft.com/office/drawing/2014/main" id="{B7C1E63C-7290-4943-95C8-C17FAFCA4E3C}"/>
              </a:ext>
            </a:extLst>
          </p:cNvPr>
          <p:cNvSpPr/>
          <p:nvPr/>
        </p:nvSpPr>
        <p:spPr>
          <a:xfrm>
            <a:off x="5261542" y="4313650"/>
            <a:ext cx="5674682" cy="830996"/>
          </a:xfrm>
          <a:prstGeom prst="chevron">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nhỏ hẹp</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Chevron 1">
            <a:extLst>
              <a:ext uri="{FF2B5EF4-FFF2-40B4-BE49-F238E27FC236}">
                <a16:creationId xmlns:a16="http://schemas.microsoft.com/office/drawing/2014/main" id="{B05523D2-7F6C-4B49-922D-A96507D860AC}"/>
              </a:ext>
            </a:extLst>
          </p:cNvPr>
          <p:cNvSpPr/>
          <p:nvPr/>
        </p:nvSpPr>
        <p:spPr>
          <a:xfrm>
            <a:off x="5261542" y="5420198"/>
            <a:ext cx="5674682" cy="830996"/>
          </a:xfrm>
          <a:prstGeom prst="chevron">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Đồng bằng</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lớn nhất nước </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1072485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9"/>
                                        </p:tgtEl>
                                        <p:attrNameLst>
                                          <p:attrName>ppt_x</p:attrName>
                                        </p:attrNameLst>
                                      </p:cBhvr>
                                      <p:tavLst>
                                        <p:tav tm="0">
                                          <p:val>
                                            <p:strVal val="ppt_x"/>
                                          </p:val>
                                        </p:tav>
                                        <p:tav tm="100000">
                                          <p:val>
                                            <p:strVal val="ppt_x"/>
                                          </p:val>
                                        </p:tav>
                                      </p:tavLst>
                                    </p:anim>
                                    <p:anim calcmode="lin" valueType="num">
                                      <p:cBhvr additive="base">
                                        <p:cTn id="24" dur="500"/>
                                        <p:tgtEl>
                                          <p:spTgt spid="29"/>
                                        </p:tgtEl>
                                        <p:attrNameLst>
                                          <p:attrName>ppt_y</p:attrName>
                                        </p:attrNameLst>
                                      </p:cBhvr>
                                      <p:tavLst>
                                        <p:tav tm="0">
                                          <p:val>
                                            <p:strVal val="ppt_y"/>
                                          </p:val>
                                        </p:tav>
                                        <p:tav tm="100000">
                                          <p:val>
                                            <p:strVal val="1+ppt_h/2"/>
                                          </p:val>
                                        </p:tav>
                                      </p:tavLst>
                                    </p:anim>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6" presetID="2" presetClass="exit" presetSubtype="4" fill="hold" grpId="1" nodeType="with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1+ppt_h/2"/>
                                          </p:val>
                                        </p:tav>
                                      </p:tavLst>
                                    </p:anim>
                                    <p:set>
                                      <p:cBhvr>
                                        <p:cTn id="2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animBg="1"/>
      <p:bldP spid="29" grpId="1" animBg="1"/>
      <p:bldP spid="30" grpId="0" uiExpand="1" animBg="1"/>
      <p:bldP spid="31" grpId="0" uiExpand="1"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a:extLst>
              <a:ext uri="{FF2B5EF4-FFF2-40B4-BE49-F238E27FC236}">
                <a16:creationId xmlns:a16="http://schemas.microsoft.com/office/drawing/2014/main" id="{D58CC6C8-38A5-4A80-8496-0A627856D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47651" y="3035808"/>
            <a:ext cx="2563932" cy="3675888"/>
          </a:xfrm>
          <a:prstGeom prst="rect">
            <a:avLst/>
          </a:prstGeom>
        </p:spPr>
      </p:pic>
      <p:sp>
        <p:nvSpPr>
          <p:cNvPr id="17" name="Speech Bubble: Rectangle with Corners Rounded 4">
            <a:extLst>
              <a:ext uri="{FF2B5EF4-FFF2-40B4-BE49-F238E27FC236}">
                <a16:creationId xmlns:a16="http://schemas.microsoft.com/office/drawing/2014/main" id="{78772293-2357-4F11-94F6-3B9EFF1F4BCE}"/>
              </a:ext>
            </a:extLst>
          </p:cNvPr>
          <p:cNvSpPr/>
          <p:nvPr/>
        </p:nvSpPr>
        <p:spPr>
          <a:xfrm flipH="1">
            <a:off x="4786841" y="1676554"/>
            <a:ext cx="4753449" cy="4594937"/>
          </a:xfrm>
          <a:prstGeom prst="wedgeRoundRectCallout">
            <a:avLst>
              <a:gd name="adj1" fmla="val -60243"/>
              <a:gd name="adj2" fmla="val -835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black">
                    <a:lumMod val="65000"/>
                    <a:lumOff val="35000"/>
                  </a:prstClr>
                </a:solidFill>
                <a:latin typeface="Arial" panose="020B0604020202020204" pitchFamily="34" charset="0"/>
                <a:ea typeface="Cambria" panose="02040503050406030204" pitchFamily="18" charset="0"/>
                <a:cs typeface="Arial" panose="020B0604020202020204" pitchFamily="34" charset="0"/>
              </a:rPr>
              <a:t>Vùng Duyên hải miền Trung có nhiều đảo, quần đảo, trong đó có quần đảo Hoàng Sa và quần đảo Trường Sa đóng vai trò quan trọng đối với kinh tế và quốc phòng.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0AE55B34-7334-4D50-A2EF-E9690CDB2D80}"/>
              </a:ext>
            </a:extLst>
          </p:cNvPr>
          <p:cNvPicPr>
            <a:picLocks noChangeAspect="1"/>
          </p:cNvPicPr>
          <p:nvPr/>
        </p:nvPicPr>
        <p:blipFill>
          <a:blip r:embed="rId7"/>
          <a:stretch>
            <a:fillRect/>
          </a:stretch>
        </p:blipFill>
        <p:spPr>
          <a:xfrm>
            <a:off x="652915" y="1345096"/>
            <a:ext cx="3761429" cy="5337164"/>
          </a:xfrm>
          <a:prstGeom prst="rect">
            <a:avLst/>
          </a:prstGeom>
        </p:spPr>
      </p:pic>
      <p:pic>
        <p:nvPicPr>
          <p:cNvPr id="3" name="Picture 2"/>
          <p:cNvPicPr>
            <a:picLocks noChangeAspect="1"/>
          </p:cNvPicPr>
          <p:nvPr/>
        </p:nvPicPr>
        <p:blipFill>
          <a:blip r:embed="rId8"/>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8675453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89978" y="1401617"/>
            <a:ext cx="12002022" cy="43396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3800" b="1"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latin typeface="UTM Showcard" panose="02040603050506020204" pitchFamily="18" charset="0"/>
                <a:cs typeface="Times New Roman" panose="02020603050405020304" pitchFamily="18" charset="0"/>
              </a:rPr>
              <a:t>ĐẶC ĐIỂM THIÊN NHIÊN</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511418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1300"/>
                            </p:stCondLst>
                            <p:childTnLst>
                              <p:par>
                                <p:cTn id="17" presetID="34" presetClass="emph" presetSubtype="0" fill="hold" nodeType="afterEffect">
                                  <p:stCondLst>
                                    <p:cond delay="0"/>
                                  </p:stCondLst>
                                  <p:iterate type="lt">
                                    <p:tmPct val="10000"/>
                                  </p:iterate>
                                  <p:childTnLst>
                                    <p:animMotion origin="layout" path="M -2.5E-6 -3.33333E-6 L -2.5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489527" y="1376218"/>
            <a:ext cx="8839199" cy="49968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Đọc thông tin và quan sát hình 2, em hãy: </a:t>
            </a:r>
          </a:p>
          <a:p>
            <a:pPr marL="285750" indent="-285750" algn="just">
              <a:buFontTx/>
              <a:buChar char="-"/>
            </a:pPr>
            <a:r>
              <a:rPr lang="vi-VN" sz="3600" dirty="0">
                <a:latin typeface="Cambria" panose="02040503050406030204" pitchFamily="18" charset="0"/>
                <a:ea typeface="Cambria" panose="02040503050406030204" pitchFamily="18" charset="0"/>
              </a:rPr>
              <a:t>Xác định trên lược đồ: dãy núi Trường Sơn, dãy núi Bạch Mã, đèo Hải Vân, Vườn quốc gia Phong Nha – Kẻ Bàng, quần đảo Hoàng Sa và quần đảo Trường Sa.</a:t>
            </a:r>
          </a:p>
          <a:p>
            <a:pPr marL="285750" indent="-285750" algn="just">
              <a:buFontTx/>
              <a:buChar char="-"/>
            </a:pPr>
            <a:r>
              <a:rPr lang="vi-VN" sz="3600" dirty="0">
                <a:latin typeface="Cambria" panose="02040503050406030204" pitchFamily="18" charset="0"/>
                <a:ea typeface="Cambria" panose="02040503050406030204" pitchFamily="18" charset="0"/>
              </a:rPr>
              <a:t>Nêu đặc điểm của đồng bằng Duyên hải miền Trung.</a:t>
            </a:r>
            <a:endParaRPr lang="en-US" sz="3600" dirty="0">
              <a:latin typeface="Cambria" panose="02040503050406030204" pitchFamily="18" charset="0"/>
              <a:ea typeface="Cambria" panose="020405030504060302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12152" y="3777216"/>
            <a:ext cx="2968610" cy="2934480"/>
          </a:xfrm>
          <a:prstGeom prst="rect">
            <a:avLst/>
          </a:prstGeom>
        </p:spPr>
      </p:pic>
      <p:pic>
        <p:nvPicPr>
          <p:cNvPr id="4" name="Picture 3"/>
          <p:cNvPicPr>
            <a:picLocks noChangeAspect="1"/>
          </p:cNvPicPr>
          <p:nvPr/>
        </p:nvPicPr>
        <p:blipFill>
          <a:blip r:embed="rId4"/>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81930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318</Words>
  <Application>Microsoft Office PowerPoint</Application>
  <PresentationFormat>Widescreen</PresentationFormat>
  <Paragraphs>26</Paragraphs>
  <Slides>11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Cambria</vt:lpstr>
      <vt:lpstr>UVN Ba Le</vt:lpstr>
      <vt:lpstr>Calibri</vt:lpstr>
      <vt:lpstr>Arial</vt:lpstr>
      <vt:lpstr>UTM Showcard</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22</cp:revision>
  <dcterms:created xsi:type="dcterms:W3CDTF">2023-11-16T13:55:23Z</dcterms:created>
  <dcterms:modified xsi:type="dcterms:W3CDTF">2025-01-03T09:50:39Z</dcterms:modified>
</cp:coreProperties>
</file>