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12"/>
  </p:notesMasterIdLst>
  <p:sldIdLst>
    <p:sldId id="256" r:id="rId4"/>
    <p:sldId id="272" r:id="rId5"/>
    <p:sldId id="266" r:id="rId6"/>
    <p:sldId id="269" r:id="rId7"/>
    <p:sldId id="282" r:id="rId8"/>
    <p:sldId id="274" r:id="rId9"/>
    <p:sldId id="275" r:id="rId10"/>
    <p:sldId id="295" r:id="rId1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E79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 y="72"/>
      </p:cViewPr>
      <p:guideLst>
        <p:guide orient="horz" pos="175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3B07C-0D9F-42F9-A6B3-1D818CD0EF33}" type="datetimeFigureOut">
              <a:rPr lang="vi-VN" smtClean="0"/>
              <a:t>18/12/2024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DED8B-DD50-44A0-AAE1-233643F3052F}" type="slidenum">
              <a:rPr lang="vi-VN" smtClean="0"/>
              <a:t>‹#›</a:t>
            </a:fld>
            <a:endParaRPr lang="vi-VN"/>
          </a:p>
        </p:txBody>
      </p:sp>
    </p:spTree>
    <p:extLst>
      <p:ext uri="{BB962C8B-B14F-4D97-AF65-F5344CB8AC3E}">
        <p14:creationId xmlns:p14="http://schemas.microsoft.com/office/powerpoint/2010/main" val="27956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A9DED8B-DD50-44A0-AAE1-233643F3052F}" type="slidenum">
              <a:rPr lang="vi-VN" smtClean="0"/>
              <a:t>2</a:t>
            </a:fld>
            <a:endParaRPr lang="vi-VN"/>
          </a:p>
        </p:txBody>
      </p:sp>
    </p:spTree>
    <p:extLst>
      <p:ext uri="{BB962C8B-B14F-4D97-AF65-F5344CB8AC3E}">
        <p14:creationId xmlns:p14="http://schemas.microsoft.com/office/powerpoint/2010/main" val="239615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5A9DED8B-DD50-44A0-AAE1-233643F3052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3516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1680" y="512578"/>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3779912" y="1779662"/>
            <a:ext cx="5364088" cy="1149022"/>
          </a:xfrm>
          <a:prstGeom prst="rect">
            <a:avLst/>
          </a:prstGeom>
        </p:spPr>
        <p:txBody>
          <a:bodyPr anchor="ctr"/>
          <a:lstStyle>
            <a:lvl1pPr marL="0" indent="0" algn="l">
              <a:lnSpc>
                <a:spcPct val="100000"/>
              </a:lnSpc>
              <a:buNone/>
              <a:defRPr sz="3600" b="1"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b="1" dirty="0"/>
          </a:p>
        </p:txBody>
      </p:sp>
      <p:sp>
        <p:nvSpPr>
          <p:cNvPr id="11" name="Text Placeholder 9"/>
          <p:cNvSpPr>
            <a:spLocks noGrp="1"/>
          </p:cNvSpPr>
          <p:nvPr>
            <p:ph type="body" sz="quarter" idx="11" hasCustomPrompt="1"/>
          </p:nvPr>
        </p:nvSpPr>
        <p:spPr>
          <a:xfrm>
            <a:off x="3779764" y="3069594"/>
            <a:ext cx="5364088" cy="438259"/>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a:spcBef>
                <a:spcPts val="0"/>
              </a:spcBef>
              <a:defRPr/>
            </a:pPr>
            <a:r>
              <a:rPr lang="en-US" altLang="ko-KR" sz="1400" b="1" dirty="0"/>
              <a:t>INSERT THE TITLE </a:t>
            </a:r>
          </a:p>
          <a:p>
            <a:pPr>
              <a:spcBef>
                <a:spcPts val="0"/>
              </a:spcBef>
              <a:defRPr/>
            </a:pPr>
            <a:r>
              <a:rPr lang="en-US" altLang="ko-KR" sz="1400" b="1" dirty="0"/>
              <a:t>OF YOUR PRESENTATION HERE</a:t>
            </a:r>
            <a:endParaRPr lang="en-US" altLang="ko-KR" sz="1400" dirty="0"/>
          </a:p>
        </p:txBody>
      </p:sp>
      <p:pic>
        <p:nvPicPr>
          <p:cNvPr id="1026" name="Picture 2" descr="E:\002-KIMS BUSINESS\007-02-Fullslidesppt-Contents\20161219\02-abs\flower-item0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6525" y="512578"/>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39767" y="-99490"/>
            <a:ext cx="596129" cy="589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08304" y="35094"/>
            <a:ext cx="596129" cy="5899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4408" y="666144"/>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7200" y="4155926"/>
            <a:ext cx="814415" cy="8059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73408" y="4291593"/>
            <a:ext cx="534896" cy="52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418"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 hasCustomPrompt="1"/>
          </p:nvPr>
        </p:nvSpPr>
        <p:spPr>
          <a:xfrm>
            <a:off x="0" y="0"/>
            <a:ext cx="4572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5010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6078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2" hasCustomPrompt="1"/>
          </p:nvPr>
        </p:nvSpPr>
        <p:spPr>
          <a:xfrm>
            <a:off x="0" y="1521683"/>
            <a:ext cx="9144000" cy="210013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621024"/>
            <a:ext cx="4572000" cy="1522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userDrawn="1"/>
        </p:nvSpPr>
        <p:spPr>
          <a:xfrm>
            <a:off x="4572000" y="0"/>
            <a:ext cx="4572000" cy="1522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58606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251520" y="202801"/>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369809" y="202801"/>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369809" y="1787145"/>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5" hasCustomPrompt="1"/>
          </p:nvPr>
        </p:nvSpPr>
        <p:spPr>
          <a:xfrm>
            <a:off x="251520" y="3371153"/>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6" hasCustomPrompt="1"/>
          </p:nvPr>
        </p:nvSpPr>
        <p:spPr>
          <a:xfrm>
            <a:off x="1751068" y="3371153"/>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0529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37457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203848" y="1995686"/>
            <a:ext cx="5940152" cy="1152128"/>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419872" y="2139702"/>
            <a:ext cx="57241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419872" y="2700526"/>
            <a:ext cx="5724128"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6" name="Picture 2" descr="E:\002-KIMS BUSINESS\007-02-Fullslidesppt-Contents\20161219\02-abs\flower-item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584" y="1494735"/>
            <a:ext cx="2232248" cy="215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219822"/>
            <a:ext cx="9144000" cy="576063"/>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379588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grpSp>
        <p:nvGrpSpPr>
          <p:cNvPr id="2" name="Group 1"/>
          <p:cNvGrpSpPr/>
          <p:nvPr userDrawn="1"/>
        </p:nvGrpSpPr>
        <p:grpSpPr>
          <a:xfrm>
            <a:off x="3636217" y="843558"/>
            <a:ext cx="1871566" cy="2060548"/>
            <a:chOff x="539552" y="915566"/>
            <a:chExt cx="2787220" cy="3068660"/>
          </a:xfrm>
        </p:grpSpPr>
        <p:pic>
          <p:nvPicPr>
            <p:cNvPr id="4" name="Picture 2" descr="E:\002-KIMS BUSINESS\007-02-Fullslidesppt-Contents\20161219\02-abs\flower-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29933" y="950884"/>
            <a:ext cx="7518531" cy="385311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Group 2"/>
          <p:cNvGrpSpPr/>
          <p:nvPr userDrawn="1"/>
        </p:nvGrpSpPr>
        <p:grpSpPr>
          <a:xfrm>
            <a:off x="533" y="336506"/>
            <a:ext cx="2339219" cy="4683516"/>
            <a:chOff x="0" y="113767"/>
            <a:chExt cx="2339219" cy="4683516"/>
          </a:xfrm>
        </p:grpSpPr>
        <p:pic>
          <p:nvPicPr>
            <p:cNvPr id="4" name="Picture 3" descr="E:\002-KIMS BUSINESS\007-02-Fullslidesppt-Contents\20161219\02-abs\flower-item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4" y="113767"/>
              <a:ext cx="940763" cy="931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424" y="1044781"/>
              <a:ext cx="732759" cy="707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685" y="158580"/>
              <a:ext cx="1180496" cy="1139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72" y="1510888"/>
              <a:ext cx="499452" cy="481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2-KIMS BUSINESS\007-02-Fullslidesppt-Contents\20161219\02-abs\flower-item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424" y="1992839"/>
              <a:ext cx="369083" cy="356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147" y="656354"/>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36" y="1941171"/>
              <a:ext cx="648072" cy="6413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002-KIMS BUSINESS\007-02-Fullslidesppt-Contents\20161219\02-abs\flower-item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000"/>
            <a:stretch/>
          </p:blipFill>
          <p:spPr bwMode="auto">
            <a:xfrm>
              <a:off x="0" y="1086108"/>
              <a:ext cx="324036" cy="6413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Fullslidesppt-Contents\20161219\02-abs\flower-item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987" y="4155926"/>
              <a:ext cx="648072" cy="641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37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0464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p:cNvSpPr/>
          <p:nvPr userDrawn="1"/>
        </p:nvSpPr>
        <p:spPr>
          <a:xfrm>
            <a:off x="539552" y="1179215"/>
            <a:ext cx="2088232"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3376439" y="1179215"/>
            <a:ext cx="2088232" cy="2304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6213326" y="1179215"/>
            <a:ext cx="2088232" cy="23042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651247" y="1275606"/>
            <a:ext cx="2164432" cy="230425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3485815" y="1275606"/>
            <a:ext cx="2164432" cy="230425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6320383" y="1275606"/>
            <a:ext cx="2164432" cy="230425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655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12291" name="Picture 3" descr="D:\Fullppt\005-PNG이미지\탭.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405444" y="1913769"/>
            <a:ext cx="257246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Fullppt\005-PNG이미지\핸드폰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2160433"/>
            <a:ext cx="2304256" cy="2790410"/>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3347865" y="2282382"/>
            <a:ext cx="1319594" cy="20434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2" hasCustomPrompt="1"/>
          </p:nvPr>
        </p:nvSpPr>
        <p:spPr>
          <a:xfrm>
            <a:off x="423654" y="2571751"/>
            <a:ext cx="2348146" cy="17519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5391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8"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9752" y="1491630"/>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3037461" y="1629778"/>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0714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lIns="648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95824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76" r:id="rId1"/>
    <p:sldLayoutId id="2147483652" r:id="rId2"/>
    <p:sldLayoutId id="2147483660" r:id="rId3"/>
    <p:sldLayoutId id="2147483668" r:id="rId4"/>
    <p:sldLayoutId id="2147483669" r:id="rId5"/>
    <p:sldLayoutId id="2147483670" r:id="rId6"/>
    <p:sldLayoutId id="2147483671" r:id="rId7"/>
    <p:sldLayoutId id="2147483672" r:id="rId8"/>
    <p:sldLayoutId id="2147483673" r:id="rId9"/>
    <p:sldLayoutId id="2147483675" r:id="rId10"/>
    <p:sldLayoutId id="2147483674" r:id="rId11"/>
    <p:sldLayoutId id="2147483677" r:id="rId12"/>
    <p:sldLayoutId id="2147483656" r:id="rId1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red and white pagoda structure&#10;&#10;Description automatically generated">
            <a:extLst>
              <a:ext uri="{FF2B5EF4-FFF2-40B4-BE49-F238E27FC236}">
                <a16:creationId xmlns:a16="http://schemas.microsoft.com/office/drawing/2014/main" id="{6660F074-956C-072D-F489-1D9D323709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13" b="90625" l="2188" r="96250">
                        <a14:foregroundMark x1="5156" y1="87031" x2="26406" y2="90625"/>
                        <a14:foregroundMark x1="26406" y1="90625" x2="92500" y2="84375"/>
                        <a14:foregroundMark x1="33281" y1="7813" x2="35000" y2="8281"/>
                        <a14:foregroundMark x1="47188" y1="5313" x2="48750" y2="6406"/>
                        <a14:foregroundMark x1="89531" y1="88438" x2="96406" y2="85938"/>
                        <a14:foregroundMark x1="2188" y1="85313" x2="6875" y2="85313"/>
                      </a14:backgroundRemoval>
                    </a14:imgEffect>
                  </a14:imgLayer>
                </a14:imgProps>
              </a:ext>
              <a:ext uri="{28A0092B-C50C-407E-A947-70E740481C1C}">
                <a14:useLocalDpi xmlns:a14="http://schemas.microsoft.com/office/drawing/2010/main" val="0"/>
              </a:ext>
            </a:extLst>
          </a:blip>
          <a:stretch>
            <a:fillRect/>
          </a:stretch>
        </p:blipFill>
        <p:spPr>
          <a:xfrm>
            <a:off x="-122335" y="-92546"/>
            <a:ext cx="5143500" cy="5143500"/>
          </a:xfrm>
          <a:prstGeom prst="rect">
            <a:avLst/>
          </a:prstGeom>
        </p:spPr>
      </p:pic>
      <p:grpSp>
        <p:nvGrpSpPr>
          <p:cNvPr id="9" name="Group 8">
            <a:extLst>
              <a:ext uri="{FF2B5EF4-FFF2-40B4-BE49-F238E27FC236}">
                <a16:creationId xmlns:a16="http://schemas.microsoft.com/office/drawing/2014/main" id="{546CE8D8-2002-58B4-749D-D9068E09D062}"/>
              </a:ext>
            </a:extLst>
          </p:cNvPr>
          <p:cNvGrpSpPr/>
          <p:nvPr/>
        </p:nvGrpSpPr>
        <p:grpSpPr>
          <a:xfrm>
            <a:off x="-2967200" y="4011910"/>
            <a:ext cx="14502335" cy="1439832"/>
            <a:chOff x="-306853" y="5418637"/>
            <a:chExt cx="14502335" cy="1439832"/>
          </a:xfrm>
        </p:grpSpPr>
        <p:pic>
          <p:nvPicPr>
            <p:cNvPr id="10" name="Picture 9">
              <a:extLst>
                <a:ext uri="{FF2B5EF4-FFF2-40B4-BE49-F238E27FC236}">
                  <a16:creationId xmlns:a16="http://schemas.microsoft.com/office/drawing/2014/main" id="{226D673B-22A6-08EF-BF53-E55F98EE2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1" name="Picture 10">
              <a:extLst>
                <a:ext uri="{FF2B5EF4-FFF2-40B4-BE49-F238E27FC236}">
                  <a16:creationId xmlns:a16="http://schemas.microsoft.com/office/drawing/2014/main" id="{2088971B-6742-94B9-8126-52D6436FE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2" name="Picture 11">
              <a:extLst>
                <a:ext uri="{FF2B5EF4-FFF2-40B4-BE49-F238E27FC236}">
                  <a16:creationId xmlns:a16="http://schemas.microsoft.com/office/drawing/2014/main" id="{6128E4B9-4188-A978-39C5-2A1839ECD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3" name="Picture 12">
              <a:extLst>
                <a:ext uri="{FF2B5EF4-FFF2-40B4-BE49-F238E27FC236}">
                  <a16:creationId xmlns:a16="http://schemas.microsoft.com/office/drawing/2014/main" id="{C9E39BB3-1A63-774D-2D95-B9BEBE6F7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sp>
        <p:nvSpPr>
          <p:cNvPr id="16" name="Rectangle: Rounded Corners 15">
            <a:extLst>
              <a:ext uri="{FF2B5EF4-FFF2-40B4-BE49-F238E27FC236}">
                <a16:creationId xmlns:a16="http://schemas.microsoft.com/office/drawing/2014/main" id="{0935B035-51FC-D16B-6CED-DFCBEC309E52}"/>
              </a:ext>
            </a:extLst>
          </p:cNvPr>
          <p:cNvSpPr/>
          <p:nvPr/>
        </p:nvSpPr>
        <p:spPr>
          <a:xfrm>
            <a:off x="5034980" y="156294"/>
            <a:ext cx="2993404" cy="471240"/>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latin typeface="Cambria" panose="02040503050406030204" pitchFamily="18" charset="0"/>
                <a:ea typeface="Cambria" panose="02040503050406030204" pitchFamily="18" charset="0"/>
              </a:rPr>
              <a:t>Lịch sử và địa lí 4</a:t>
            </a:r>
          </a:p>
        </p:txBody>
      </p:sp>
      <p:pic>
        <p:nvPicPr>
          <p:cNvPr id="21" name="Picture 20">
            <a:extLst>
              <a:ext uri="{FF2B5EF4-FFF2-40B4-BE49-F238E27FC236}">
                <a16:creationId xmlns:a16="http://schemas.microsoft.com/office/drawing/2014/main" id="{0C78237F-E29B-3882-3915-F143AC40B429}"/>
              </a:ext>
            </a:extLst>
          </p:cNvPr>
          <p:cNvPicPr>
            <a:picLocks noChangeAspect="1"/>
          </p:cNvPicPr>
          <p:nvPr/>
        </p:nvPicPr>
        <p:blipFill>
          <a:blip r:embed="rId5"/>
          <a:stretch>
            <a:fillRect/>
          </a:stretch>
        </p:blipFill>
        <p:spPr>
          <a:xfrm>
            <a:off x="5649658" y="2783766"/>
            <a:ext cx="1735998" cy="1043156"/>
          </a:xfrm>
          <a:prstGeom prst="rect">
            <a:avLst/>
          </a:prstGeom>
        </p:spPr>
      </p:pic>
      <p:pic>
        <p:nvPicPr>
          <p:cNvPr id="22" name="Picture 21">
            <a:extLst>
              <a:ext uri="{FF2B5EF4-FFF2-40B4-BE49-F238E27FC236}">
                <a16:creationId xmlns:a16="http://schemas.microsoft.com/office/drawing/2014/main" id="{A1CF7360-0C66-DB41-35A8-9B7D9E8CEDF2}"/>
              </a:ext>
            </a:extLst>
          </p:cNvPr>
          <p:cNvPicPr>
            <a:picLocks noChangeAspect="1"/>
          </p:cNvPicPr>
          <p:nvPr/>
        </p:nvPicPr>
        <p:blipFill>
          <a:blip r:embed="rId6"/>
          <a:stretch>
            <a:fillRect/>
          </a:stretch>
        </p:blipFill>
        <p:spPr>
          <a:xfrm>
            <a:off x="4211960" y="898231"/>
            <a:ext cx="5553937" cy="2200847"/>
          </a:xfrm>
          <a:prstGeom prst="rect">
            <a:avLst/>
          </a:prstGeom>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9952" y="195486"/>
            <a:ext cx="3386724" cy="4940364"/>
            <a:chOff x="-59952" y="195486"/>
            <a:chExt cx="3386724" cy="4940364"/>
          </a:xfrm>
        </p:grpSpPr>
        <p:pic>
          <p:nvPicPr>
            <p:cNvPr id="4"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flipH="1">
            <a:off x="5771753" y="195486"/>
            <a:ext cx="3386724" cy="4940364"/>
            <a:chOff x="-59952" y="195486"/>
            <a:chExt cx="3386724" cy="4940364"/>
          </a:xfrm>
        </p:grpSpPr>
        <p:pic>
          <p:nvPicPr>
            <p:cNvPr id="13"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237860" y="2433193"/>
            <a:ext cx="649229" cy="6264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27E44D2-4239-C77F-2BDF-47490CD9DC16}"/>
              </a:ext>
            </a:extLst>
          </p:cNvPr>
          <p:cNvPicPr>
            <a:picLocks noChangeAspect="1"/>
          </p:cNvPicPr>
          <p:nvPr/>
        </p:nvPicPr>
        <p:blipFill>
          <a:blip r:embed="rId7"/>
          <a:stretch>
            <a:fillRect/>
          </a:stretch>
        </p:blipFill>
        <p:spPr>
          <a:xfrm>
            <a:off x="2026837" y="1173824"/>
            <a:ext cx="8730945" cy="2427395"/>
          </a:xfrm>
          <a:prstGeom prst="rect">
            <a:avLst/>
          </a:prstGeom>
        </p:spPr>
      </p:pic>
    </p:spTree>
    <p:extLst>
      <p:ext uri="{BB962C8B-B14F-4D97-AF65-F5344CB8AC3E}">
        <p14:creationId xmlns:p14="http://schemas.microsoft.com/office/powerpoint/2010/main" val="135240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1392221-4715-986D-7FA0-7B1E776FD32E}"/>
              </a:ext>
            </a:extLst>
          </p:cNvPr>
          <p:cNvGrpSpPr/>
          <p:nvPr/>
        </p:nvGrpSpPr>
        <p:grpSpPr>
          <a:xfrm>
            <a:off x="417635" y="123478"/>
            <a:ext cx="8308730" cy="657909"/>
            <a:chOff x="3383463" y="1620888"/>
            <a:chExt cx="8308730" cy="657909"/>
          </a:xfrm>
        </p:grpSpPr>
        <p:sp>
          <p:nvSpPr>
            <p:cNvPr id="37" name="Rectangle: Rounded Corners 36">
              <a:extLst>
                <a:ext uri="{FF2B5EF4-FFF2-40B4-BE49-F238E27FC236}">
                  <a16:creationId xmlns:a16="http://schemas.microsoft.com/office/drawing/2014/main" id="{717169D9-9311-5C35-B729-66219AB66ABD}"/>
                </a:ext>
              </a:extLst>
            </p:cNvPr>
            <p:cNvSpPr/>
            <p:nvPr/>
          </p:nvSpPr>
          <p:spPr>
            <a:xfrm>
              <a:off x="3383463" y="1620888"/>
              <a:ext cx="8308730" cy="657909"/>
            </a:xfrm>
            <a:prstGeom prst="roundRect">
              <a:avLst/>
            </a:prstGeom>
            <a:solidFill>
              <a:srgbClr val="FFC8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FDD5C44-D7A1-C088-1B34-79CFFEFC4FEA}"/>
                </a:ext>
              </a:extLst>
            </p:cNvPr>
            <p:cNvSpPr txBox="1"/>
            <p:nvPr/>
          </p:nvSpPr>
          <p:spPr>
            <a:xfrm>
              <a:off x="3383463" y="1662604"/>
              <a:ext cx="8156893" cy="523220"/>
            </a:xfrm>
            <a:prstGeom prst="rect">
              <a:avLst/>
            </a:prstGeom>
            <a:noFill/>
          </p:spPr>
          <p:txBody>
            <a:bodyPr wrap="square">
              <a:spAutoFit/>
            </a:bodyPr>
            <a:lstStyle/>
            <a:p>
              <a:pPr algn="ctr"/>
              <a:r>
                <a:rPr lang="vi-VN" sz="2800" b="1" i="1" dirty="0">
                  <a:solidFill>
                    <a:schemeClr val="tx1"/>
                  </a:solidFill>
                  <a:latin typeface="Cambria" panose="02040503050406030204" pitchFamily="18" charset="0"/>
                  <a:ea typeface="Cambria" panose="02040503050406030204" pitchFamily="18" charset="0"/>
                </a:rPr>
                <a:t>Tìm hiểu về khu di tích, Văn Miếu – Quốc Tử Giám</a:t>
              </a:r>
              <a:endParaRPr lang="en-US" sz="2800" b="1" dirty="0"/>
            </a:p>
          </p:txBody>
        </p:sp>
      </p:grpSp>
      <p:sp>
        <p:nvSpPr>
          <p:cNvPr id="39" name="TextBox 38">
            <a:extLst>
              <a:ext uri="{FF2B5EF4-FFF2-40B4-BE49-F238E27FC236}">
                <a16:creationId xmlns:a16="http://schemas.microsoft.com/office/drawing/2014/main" id="{3A0F7CAD-B19B-B843-9D4A-CA246E4CA0EA}"/>
              </a:ext>
            </a:extLst>
          </p:cNvPr>
          <p:cNvSpPr txBox="1"/>
          <p:nvPr/>
        </p:nvSpPr>
        <p:spPr>
          <a:xfrm>
            <a:off x="1979216" y="1059582"/>
            <a:ext cx="7164784" cy="2785378"/>
          </a:xfrm>
          <a:prstGeom prst="rect">
            <a:avLst/>
          </a:prstGeom>
          <a:noFill/>
        </p:spPr>
        <p:txBody>
          <a:bodyPr wrap="square" rtlCol="0">
            <a:spAutoFit/>
          </a:bodyPr>
          <a:lstStyle/>
          <a:p>
            <a:pPr marL="457200" indent="-457200" algn="just">
              <a:buAutoNum type="arabicPeriod"/>
            </a:pPr>
            <a:r>
              <a:rPr lang="vi-VN" sz="2500" dirty="0">
                <a:latin typeface="Cambria" panose="02040503050406030204" pitchFamily="18" charset="0"/>
                <a:ea typeface="Cambria" panose="02040503050406030204" pitchFamily="18" charset="0"/>
              </a:rPr>
              <a:t>Xác định vị trí một số công trình kiến trúc tiêu </a:t>
            </a:r>
          </a:p>
          <a:p>
            <a:pPr algn="just"/>
            <a:r>
              <a:rPr lang="vi-VN" sz="2500" dirty="0">
                <a:latin typeface="Cambria" panose="02040503050406030204" pitchFamily="18" charset="0"/>
                <a:ea typeface="Cambria" panose="02040503050406030204" pitchFamily="18" charset="0"/>
              </a:rPr>
              <a:t>biểu trong khu di tích Văn Miếu – Quốc Tử Giám </a:t>
            </a:r>
          </a:p>
          <a:p>
            <a:pPr algn="just"/>
            <a:r>
              <a:rPr lang="vi-VN" sz="2500" dirty="0">
                <a:latin typeface="Cambria" panose="02040503050406030204" pitchFamily="18" charset="0"/>
                <a:ea typeface="Cambria" panose="02040503050406030204" pitchFamily="18" charset="0"/>
              </a:rPr>
              <a:t>trên sơ đồ hình 2.</a:t>
            </a:r>
          </a:p>
          <a:p>
            <a:pPr algn="just"/>
            <a:r>
              <a:rPr lang="vi-VN" sz="2500" dirty="0">
                <a:latin typeface="Cambria" panose="02040503050406030204" pitchFamily="18" charset="0"/>
                <a:ea typeface="Cambria" panose="02040503050406030204" pitchFamily="18" charset="0"/>
              </a:rPr>
              <a:t>2. Đọc thông tin, quan sát các hình từ 3 đến 5. </a:t>
            </a:r>
          </a:p>
          <a:p>
            <a:pPr algn="just"/>
            <a:r>
              <a:rPr lang="vi-VN" sz="2500" dirty="0">
                <a:latin typeface="Cambria" panose="02040503050406030204" pitchFamily="18" charset="0"/>
                <a:ea typeface="Cambria" panose="02040503050406030204" pitchFamily="18" charset="0"/>
              </a:rPr>
              <a:t>Em hãy:</a:t>
            </a:r>
          </a:p>
          <a:p>
            <a:pPr algn="just"/>
            <a:r>
              <a:rPr lang="vi-VN" sz="2500" dirty="0">
                <a:latin typeface="Cambria" panose="02040503050406030204" pitchFamily="18" charset="0"/>
                <a:ea typeface="Cambria" panose="02040503050406030204" pitchFamily="18" charset="0"/>
              </a:rPr>
              <a:t>- Mô tả kiến trúc, chức năng của một trong các công trình: Văn Miếu, Quốc Tử Giám, nhà bia Tiến Sĩ. </a:t>
            </a:r>
          </a:p>
        </p:txBody>
      </p:sp>
      <p:pic>
        <p:nvPicPr>
          <p:cNvPr id="41" name="Picture 40" descr="A couple of kids wearing traditional clothing&#10;&#10;Description automatically generated">
            <a:extLst>
              <a:ext uri="{FF2B5EF4-FFF2-40B4-BE49-F238E27FC236}">
                <a16:creationId xmlns:a16="http://schemas.microsoft.com/office/drawing/2014/main" id="{3C480243-81A1-738A-044B-30ED2C72F4B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960" b="97131" l="9933" r="98201">
                        <a14:foregroundMark x1="59633" y1="26020" x2="71664" y2="28162"/>
                        <a14:foregroundMark x1="74138" y1="22222" x2="77624" y2="25697"/>
                        <a14:foregroundMark x1="73201" y1="24687" x2="75937" y2="27152"/>
                        <a14:foregroundMark x1="86319" y1="36040" x2="94565" y2="26020"/>
                        <a14:foregroundMark x1="63268" y1="3960" x2="80397" y2="8404"/>
                        <a14:foregroundMark x1="96552" y1="24364" x2="98238" y2="26182"/>
                        <a14:foregroundMark x1="61282" y1="97131" x2="67391" y2="89859"/>
                        <a14:foregroundMark x1="83883" y1="93010" x2="92429" y2="87394"/>
                        <a14:foregroundMark x1="87106" y1="93010" x2="95202" y2="87717"/>
                      </a14:backgroundRemoval>
                    </a14:imgEffect>
                  </a14:imgLayer>
                </a14:imgProps>
              </a:ext>
              <a:ext uri="{28A0092B-C50C-407E-A947-70E740481C1C}">
                <a14:useLocalDpi xmlns:a14="http://schemas.microsoft.com/office/drawing/2010/main" val="0"/>
              </a:ext>
            </a:extLst>
          </a:blip>
          <a:stretch>
            <a:fillRect/>
          </a:stretch>
        </p:blipFill>
        <p:spPr>
          <a:xfrm>
            <a:off x="-2034437" y="1274297"/>
            <a:ext cx="4068874" cy="3773944"/>
          </a:xfrm>
          <a:prstGeom prst="rect">
            <a:avLst/>
          </a:prstGeom>
        </p:spPr>
      </p:pic>
    </p:spTree>
    <p:extLst>
      <p:ext uri="{BB962C8B-B14F-4D97-AF65-F5344CB8AC3E}">
        <p14:creationId xmlns:p14="http://schemas.microsoft.com/office/powerpoint/2010/main" val="323349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FC3049F2-B9CB-A6D2-928B-F6E5DDD26D3E}"/>
              </a:ext>
            </a:extLst>
          </p:cNvPr>
          <p:cNvPicPr>
            <a:picLocks noChangeAspect="1"/>
          </p:cNvPicPr>
          <p:nvPr/>
        </p:nvPicPr>
        <p:blipFill>
          <a:blip r:embed="rId2"/>
          <a:stretch>
            <a:fillRect/>
          </a:stretch>
        </p:blipFill>
        <p:spPr>
          <a:xfrm>
            <a:off x="21733" y="1910"/>
            <a:ext cx="9100533" cy="4370040"/>
          </a:xfrm>
          <a:prstGeom prst="rect">
            <a:avLst/>
          </a:prstGeom>
        </p:spPr>
      </p:pic>
      <p:sp>
        <p:nvSpPr>
          <p:cNvPr id="42" name="TextBox 41">
            <a:extLst>
              <a:ext uri="{FF2B5EF4-FFF2-40B4-BE49-F238E27FC236}">
                <a16:creationId xmlns:a16="http://schemas.microsoft.com/office/drawing/2014/main" id="{E835A61C-0887-D33D-172A-3D3B51A2E703}"/>
              </a:ext>
            </a:extLst>
          </p:cNvPr>
          <p:cNvSpPr txBox="1"/>
          <p:nvPr/>
        </p:nvSpPr>
        <p:spPr>
          <a:xfrm>
            <a:off x="-54261" y="4443958"/>
            <a:ext cx="9252520" cy="430887"/>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Khu Văn Miếu – Quốc Tử Giám ở Hà Nội được xây dựng từ thời nhà Lý</a:t>
            </a:r>
          </a:p>
        </p:txBody>
      </p:sp>
    </p:spTree>
    <p:extLst>
      <p:ext uri="{BB962C8B-B14F-4D97-AF65-F5344CB8AC3E}">
        <p14:creationId xmlns:p14="http://schemas.microsoft.com/office/powerpoint/2010/main" val="6583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D70B4DD-CA28-4ABB-94F8-23EDF0CD9CFF}"/>
              </a:ext>
            </a:extLst>
          </p:cNvPr>
          <p:cNvSpPr>
            <a:spLocks noGrp="1"/>
          </p:cNvSpPr>
          <p:nvPr>
            <p:ph type="pic" idx="12"/>
          </p:nvPr>
        </p:nvSpPr>
        <p:spPr/>
        <p:txBody>
          <a:bodyPr/>
          <a:lstStyle/>
          <a:p>
            <a:endParaRPr lang="vi-VN"/>
          </a:p>
        </p:txBody>
      </p:sp>
      <p:sp>
        <p:nvSpPr>
          <p:cNvPr id="5" name="그림 개체 틀 4">
            <a:extLst>
              <a:ext uri="{FF2B5EF4-FFF2-40B4-BE49-F238E27FC236}">
                <a16:creationId xmlns:a16="http://schemas.microsoft.com/office/drawing/2014/main" id="{4902AAA5-3558-4890-940D-656F572D883C}"/>
              </a:ext>
            </a:extLst>
          </p:cNvPr>
          <p:cNvSpPr>
            <a:spLocks noGrp="1"/>
          </p:cNvSpPr>
          <p:nvPr>
            <p:ph type="pic" idx="14"/>
          </p:nvPr>
        </p:nvSpPr>
        <p:spPr/>
        <p:txBody>
          <a:bodyPr/>
          <a:lstStyle/>
          <a:p>
            <a:endParaRPr lang="vi-VN"/>
          </a:p>
        </p:txBody>
      </p:sp>
      <p:sp>
        <p:nvSpPr>
          <p:cNvPr id="2" name="TextBox 1">
            <a:extLst>
              <a:ext uri="{FF2B5EF4-FFF2-40B4-BE49-F238E27FC236}">
                <a16:creationId xmlns:a16="http://schemas.microsoft.com/office/drawing/2014/main" id="{33914928-93FC-3689-EBC8-DEB4C3FA566D}"/>
              </a:ext>
            </a:extLst>
          </p:cNvPr>
          <p:cNvSpPr txBox="1"/>
          <p:nvPr/>
        </p:nvSpPr>
        <p:spPr>
          <a:xfrm>
            <a:off x="3275856" y="267494"/>
            <a:ext cx="6067317" cy="2123658"/>
          </a:xfrm>
          <a:prstGeom prst="rect">
            <a:avLst/>
          </a:prstGeom>
          <a:noFill/>
        </p:spPr>
        <p:txBody>
          <a:bodyPr wrap="square" rtlCol="0">
            <a:spAutoFit/>
          </a:bodyPr>
          <a:lstStyle/>
          <a:p>
            <a:pPr algn="just"/>
            <a:r>
              <a:rPr lang="en-US" sz="2600" dirty="0">
                <a:latin typeface="Cambria" panose="02040503050406030204" pitchFamily="18" charset="0"/>
                <a:ea typeface="Cambria" panose="02040503050406030204" pitchFamily="18" charset="0"/>
              </a:rPr>
              <a:t>        Văn Miếu gồm các công trình tiêu </a:t>
            </a:r>
          </a:p>
          <a:p>
            <a:pPr algn="just"/>
            <a:r>
              <a:rPr lang="en-US" sz="2600" dirty="0">
                <a:latin typeface="Cambria" panose="02040503050406030204" pitchFamily="18" charset="0"/>
                <a:ea typeface="Cambria" panose="02040503050406030204" pitchFamily="18" charset="0"/>
              </a:rPr>
              <a:t>biểu: cổng Văn Miếu, Khuê Văn Các, </a:t>
            </a:r>
          </a:p>
          <a:p>
            <a:pPr algn="just"/>
            <a:r>
              <a:rPr lang="en-US" sz="2600" dirty="0">
                <a:latin typeface="Cambria" panose="02040503050406030204" pitchFamily="18" charset="0"/>
                <a:ea typeface="Cambria" panose="02040503050406030204" pitchFamily="18" charset="0"/>
              </a:rPr>
              <a:t>nhà bia Tiến sĩ, khu Đại Thành…Đây là </a:t>
            </a:r>
          </a:p>
          <a:p>
            <a:pPr algn="just"/>
            <a:r>
              <a:rPr lang="en-US" sz="2600" dirty="0">
                <a:latin typeface="Cambria" panose="02040503050406030204" pitchFamily="18" charset="0"/>
                <a:ea typeface="Cambria" panose="02040503050406030204" pitchFamily="18" charset="0"/>
              </a:rPr>
              <a:t>nơi thờ Khổng Tử và các học trò của ông.</a:t>
            </a:r>
          </a:p>
          <a:p>
            <a:pPr algn="just"/>
            <a:endParaRPr lang="vi-VN" sz="28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C6191B6-2ACA-FE16-8196-9385697A042D}"/>
              </a:ext>
            </a:extLst>
          </p:cNvPr>
          <p:cNvSpPr txBox="1"/>
          <p:nvPr/>
        </p:nvSpPr>
        <p:spPr>
          <a:xfrm>
            <a:off x="0" y="2886230"/>
            <a:ext cx="5994164" cy="2246769"/>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     Quốc Tử Giám ở phía sau Văn Miếu </a:t>
            </a:r>
          </a:p>
          <a:p>
            <a:pPr algn="just"/>
            <a:r>
              <a:rPr lang="en-US" sz="2800" dirty="0">
                <a:latin typeface="Cambria" panose="02040503050406030204" pitchFamily="18" charset="0"/>
                <a:ea typeface="Cambria" panose="02040503050406030204" pitchFamily="18" charset="0"/>
              </a:rPr>
              <a:t>là khu thái học gồm nhà Tiền Đường </a:t>
            </a:r>
          </a:p>
          <a:p>
            <a:pPr algn="just"/>
            <a:r>
              <a:rPr lang="en-US" sz="2800" dirty="0">
                <a:latin typeface="Cambria" panose="02040503050406030204" pitchFamily="18" charset="0"/>
                <a:ea typeface="Cambria" panose="02040503050406030204" pitchFamily="18" charset="0"/>
              </a:rPr>
              <a:t>và nhà Hậu Đường. Đây là nơi học tập </a:t>
            </a:r>
          </a:p>
          <a:p>
            <a:pPr algn="just"/>
            <a:r>
              <a:rPr lang="en-US" sz="2800" dirty="0">
                <a:latin typeface="Cambria" panose="02040503050406030204" pitchFamily="18" charset="0"/>
                <a:ea typeface="Cambria" panose="02040503050406030204" pitchFamily="18" charset="0"/>
              </a:rPr>
              <a:t>của các hoàng tử, con gia đình quý tộc.</a:t>
            </a:r>
          </a:p>
          <a:p>
            <a:pPr algn="just"/>
            <a:endParaRPr lang="vi-VN" sz="2800" dirty="0">
              <a:latin typeface="Cambria" panose="02040503050406030204" pitchFamily="18" charset="0"/>
              <a:ea typeface="Cambria" panose="02040503050406030204" pitchFamily="18" charset="0"/>
            </a:endParaRPr>
          </a:p>
        </p:txBody>
      </p:sp>
      <p:grpSp>
        <p:nvGrpSpPr>
          <p:cNvPr id="6" name="Group 4">
            <a:extLst>
              <a:ext uri="{FF2B5EF4-FFF2-40B4-BE49-F238E27FC236}">
                <a16:creationId xmlns:a16="http://schemas.microsoft.com/office/drawing/2014/main" id="{F9128AFC-8C65-1E52-DFB4-DA3BE0A4609D}"/>
              </a:ext>
            </a:extLst>
          </p:cNvPr>
          <p:cNvGrpSpPr>
            <a:grpSpLocks noChangeAspect="1"/>
          </p:cNvGrpSpPr>
          <p:nvPr/>
        </p:nvGrpSpPr>
        <p:grpSpPr>
          <a:xfrm>
            <a:off x="0" y="10502"/>
            <a:ext cx="3059832" cy="2196000"/>
            <a:chOff x="0" y="0"/>
            <a:chExt cx="4828540" cy="4716780"/>
          </a:xfrm>
        </p:grpSpPr>
        <p:sp>
          <p:nvSpPr>
            <p:cNvPr id="7" name="Freeform 5">
              <a:extLst>
                <a:ext uri="{FF2B5EF4-FFF2-40B4-BE49-F238E27FC236}">
                  <a16:creationId xmlns:a16="http://schemas.microsoft.com/office/drawing/2014/main" id="{5928AF96-5587-02B3-14D9-3802DB569F0F}"/>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71" r="-2327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9">
            <a:extLst>
              <a:ext uri="{FF2B5EF4-FFF2-40B4-BE49-F238E27FC236}">
                <a16:creationId xmlns:a16="http://schemas.microsoft.com/office/drawing/2014/main" id="{C7F61E46-457F-A3C1-FC92-101A508A4145}"/>
              </a:ext>
            </a:extLst>
          </p:cNvPr>
          <p:cNvGrpSpPr>
            <a:grpSpLocks noChangeAspect="1"/>
          </p:cNvGrpSpPr>
          <p:nvPr/>
        </p:nvGrpSpPr>
        <p:grpSpPr>
          <a:xfrm>
            <a:off x="6101916" y="2957331"/>
            <a:ext cx="3042084" cy="2195999"/>
            <a:chOff x="0" y="0"/>
            <a:chExt cx="4828540" cy="4716780"/>
          </a:xfrm>
        </p:grpSpPr>
        <p:sp>
          <p:nvSpPr>
            <p:cNvPr id="26" name="Freeform 10">
              <a:extLst>
                <a:ext uri="{FF2B5EF4-FFF2-40B4-BE49-F238E27FC236}">
                  <a16:creationId xmlns:a16="http://schemas.microsoft.com/office/drawing/2014/main" id="{C41B83C7-6161-9B42-EB15-32A905CB9384}"/>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3"/>
              <a:stretch>
                <a:fillRect l="-23133" r="-2313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8591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5D0A4DD-D4A2-8713-6328-363F0A7E5C90}"/>
              </a:ext>
            </a:extLst>
          </p:cNvPr>
          <p:cNvPicPr>
            <a:picLocks noChangeAspect="1"/>
          </p:cNvPicPr>
          <p:nvPr/>
        </p:nvPicPr>
        <p:blipFill rotWithShape="1">
          <a:blip r:embed="rId2"/>
          <a:srcRect l="22235" r="23342"/>
          <a:stretch/>
        </p:blipFill>
        <p:spPr>
          <a:xfrm>
            <a:off x="893871" y="2067694"/>
            <a:ext cx="3778532" cy="3243261"/>
          </a:xfrm>
          <a:prstGeom prst="ellipse">
            <a:avLst/>
          </a:prstGeom>
          <a:ln>
            <a:noFill/>
          </a:ln>
          <a:effectLst>
            <a:softEdge rad="112500"/>
          </a:effectLst>
        </p:spPr>
      </p:pic>
      <p:sp>
        <p:nvSpPr>
          <p:cNvPr id="30" name="Rectangle: Rounded Corners 29">
            <a:extLst>
              <a:ext uri="{FF2B5EF4-FFF2-40B4-BE49-F238E27FC236}">
                <a16:creationId xmlns:a16="http://schemas.microsoft.com/office/drawing/2014/main" id="{D346C1AA-7669-CE14-723F-BE1623DAE514}"/>
              </a:ext>
            </a:extLst>
          </p:cNvPr>
          <p:cNvSpPr/>
          <p:nvPr/>
        </p:nvSpPr>
        <p:spPr>
          <a:xfrm>
            <a:off x="179512" y="51470"/>
            <a:ext cx="8503344" cy="2798043"/>
          </a:xfrm>
          <a:prstGeom prst="roundRect">
            <a:avLst>
              <a:gd name="adj" fmla="val 7576"/>
            </a:avLst>
          </a:prstGeom>
          <a:solidFill>
            <a:srgbClr val="FEE7BA"/>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68325" algn="just"/>
            <a:r>
              <a:rPr lang="vi-VN" sz="2600" dirty="0">
                <a:solidFill>
                  <a:schemeClr val="tx1"/>
                </a:solidFill>
                <a:latin typeface="Cambria" panose="02040503050406030204" pitchFamily="18" charset="0"/>
                <a:ea typeface="Cambria" panose="02040503050406030204" pitchFamily="18" charset="0"/>
              </a:rPr>
              <a:t>Tại khu Văn Miếu Quốc Tử Giám, gác Khuê Văn là một trong những công trình có kiến trúc vô cùng ấn tượng, độc đáo, được xây dựng nhờ sự góp công của Tổng trấn Bắc thành Nguyễn Văn Thành - một vị quan võ vào năm 1805 dưới thời vua Gia Long triều Nguyễn, nhằm đề cao giá trị của tri thức, học vấn. Đây cũng là nơi tổ chức khảo thí học trò vào mỗi mùa xuân và mùa thu hàng năm. </a:t>
            </a:r>
            <a:endParaRPr lang="en-US" sz="2600" dirty="0">
              <a:solidFill>
                <a:schemeClr val="tx1"/>
              </a:solidFill>
              <a:latin typeface="Cambria" panose="02040503050406030204" pitchFamily="18" charset="0"/>
              <a:ea typeface="Cambria" panose="02040503050406030204" pitchFamily="18" charset="0"/>
            </a:endParaRPr>
          </a:p>
        </p:txBody>
      </p:sp>
      <p:pic>
        <p:nvPicPr>
          <p:cNvPr id="34" name="Picture 33">
            <a:extLst>
              <a:ext uri="{FF2B5EF4-FFF2-40B4-BE49-F238E27FC236}">
                <a16:creationId xmlns:a16="http://schemas.microsoft.com/office/drawing/2014/main" id="{75AD3D95-4571-EA9B-5DCB-5B07FA059B33}"/>
              </a:ext>
            </a:extLst>
          </p:cNvPr>
          <p:cNvPicPr>
            <a:picLocks noChangeAspect="1"/>
          </p:cNvPicPr>
          <p:nvPr/>
        </p:nvPicPr>
        <p:blipFill>
          <a:blip r:embed="rId3"/>
          <a:stretch>
            <a:fillRect/>
          </a:stretch>
        </p:blipFill>
        <p:spPr>
          <a:xfrm>
            <a:off x="4713810" y="2787774"/>
            <a:ext cx="3060457" cy="2200847"/>
          </a:xfrm>
          <a:prstGeom prst="ellipse">
            <a:avLst/>
          </a:prstGeom>
          <a:ln>
            <a:noFill/>
          </a:ln>
          <a:effectLst>
            <a:softEdge rad="112500"/>
          </a:effectLst>
        </p:spPr>
      </p:pic>
    </p:spTree>
    <p:extLst>
      <p:ext uri="{BB962C8B-B14F-4D97-AF65-F5344CB8AC3E}">
        <p14:creationId xmlns:p14="http://schemas.microsoft.com/office/powerpoint/2010/main" val="198009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B22057E-A1F8-4330-30EB-7EDB35880DFD}"/>
              </a:ext>
            </a:extLst>
          </p:cNvPr>
          <p:cNvSpPr>
            <a:spLocks noGrp="1"/>
          </p:cNvSpPr>
          <p:nvPr>
            <p:ph type="body" sz="quarter" idx="10"/>
          </p:nvPr>
        </p:nvSpPr>
        <p:spPr/>
        <p:txBody>
          <a:bodyPr/>
          <a:lstStyle/>
          <a:p>
            <a:endParaRPr lang="vi-VN"/>
          </a:p>
        </p:txBody>
      </p:sp>
      <p:sp>
        <p:nvSpPr>
          <p:cNvPr id="12" name="Text Placeholder 11">
            <a:extLst>
              <a:ext uri="{FF2B5EF4-FFF2-40B4-BE49-F238E27FC236}">
                <a16:creationId xmlns:a16="http://schemas.microsoft.com/office/drawing/2014/main" id="{576E6C9A-DA4E-BFC7-2BDD-9E595140C2A0}"/>
              </a:ext>
            </a:extLst>
          </p:cNvPr>
          <p:cNvSpPr>
            <a:spLocks noGrp="1"/>
          </p:cNvSpPr>
          <p:nvPr>
            <p:ph type="body" sz="quarter" idx="11"/>
          </p:nvPr>
        </p:nvSpPr>
        <p:spPr/>
        <p:txBody>
          <a:bodyPr/>
          <a:lstStyle/>
          <a:p>
            <a:endParaRPr lang="vi-VN"/>
          </a:p>
        </p:txBody>
      </p:sp>
      <p:pic>
        <p:nvPicPr>
          <p:cNvPr id="24" name="Picture 23">
            <a:extLst>
              <a:ext uri="{FF2B5EF4-FFF2-40B4-BE49-F238E27FC236}">
                <a16:creationId xmlns:a16="http://schemas.microsoft.com/office/drawing/2014/main" id="{E35E87BD-909E-E7E8-5B73-048B303BC1AA}"/>
              </a:ext>
            </a:extLst>
          </p:cNvPr>
          <p:cNvPicPr>
            <a:picLocks noChangeAspect="1"/>
          </p:cNvPicPr>
          <p:nvPr/>
        </p:nvPicPr>
        <p:blipFill rotWithShape="1">
          <a:blip r:embed="rId2"/>
          <a:srcRect t="11689"/>
          <a:stretch/>
        </p:blipFill>
        <p:spPr>
          <a:xfrm>
            <a:off x="179513" y="123477"/>
            <a:ext cx="4176464"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ectangle: Rounded Corners 32">
            <a:extLst>
              <a:ext uri="{FF2B5EF4-FFF2-40B4-BE49-F238E27FC236}">
                <a16:creationId xmlns:a16="http://schemas.microsoft.com/office/drawing/2014/main" id="{3F9320C3-0F12-794F-EB89-83FDB24EF672}"/>
              </a:ext>
            </a:extLst>
          </p:cNvPr>
          <p:cNvSpPr/>
          <p:nvPr/>
        </p:nvSpPr>
        <p:spPr>
          <a:xfrm>
            <a:off x="1043608" y="4548782"/>
            <a:ext cx="2993404" cy="471240"/>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latin typeface="Cambria" panose="02040503050406030204" pitchFamily="18" charset="0"/>
                <a:ea typeface="Cambria" panose="02040503050406030204" pitchFamily="18" charset="0"/>
              </a:rPr>
              <a:t>Nhà Tiền Đường</a:t>
            </a:r>
          </a:p>
        </p:txBody>
      </p:sp>
      <p:sp>
        <p:nvSpPr>
          <p:cNvPr id="34" name="Rectangle: Rounded Corners 33">
            <a:extLst>
              <a:ext uri="{FF2B5EF4-FFF2-40B4-BE49-F238E27FC236}">
                <a16:creationId xmlns:a16="http://schemas.microsoft.com/office/drawing/2014/main" id="{750BD4EF-6657-8B4C-BC62-6D2C129EA4CE}"/>
              </a:ext>
            </a:extLst>
          </p:cNvPr>
          <p:cNvSpPr/>
          <p:nvPr/>
        </p:nvSpPr>
        <p:spPr>
          <a:xfrm>
            <a:off x="4542575" y="771550"/>
            <a:ext cx="4469761" cy="3600400"/>
          </a:xfrm>
          <a:prstGeom prst="roundRect">
            <a:avLst>
              <a:gd name="adj" fmla="val 7576"/>
            </a:avLst>
          </a:prstGeom>
          <a:solidFill>
            <a:srgbClr val="FEE7BA"/>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31775" algn="just"/>
            <a:r>
              <a:rPr lang="vi-VN" sz="2600" dirty="0">
                <a:solidFill>
                  <a:schemeClr val="tx1"/>
                </a:solidFill>
                <a:latin typeface="Cambria" panose="02040503050406030204" pitchFamily="18" charset="0"/>
                <a:ea typeface="Cambria" panose="02040503050406030204" pitchFamily="18" charset="0"/>
              </a:rPr>
              <a:t>Nhà Tiền Đường là nơi trưng bày các hiện vật liên quan đến truyền thống hiếu học </a:t>
            </a:r>
          </a:p>
          <a:p>
            <a:pPr indent="231775" algn="just"/>
            <a:r>
              <a:rPr lang="vi-VN" sz="2600" dirty="0">
                <a:solidFill>
                  <a:schemeClr val="tx1"/>
                </a:solidFill>
                <a:latin typeface="Cambria" panose="02040503050406030204" pitchFamily="18" charset="0"/>
                <a:ea typeface="Cambria" panose="02040503050406030204" pitchFamily="18" charset="0"/>
              </a:rPr>
              <a:t>của dân tộc Việt Nam. Nhà Hậu Đường có hai tầng: Tầng 1 là nơi thờ Chu Văn, tầng </a:t>
            </a:r>
          </a:p>
          <a:p>
            <a:pPr indent="231775" algn="just"/>
            <a:r>
              <a:rPr lang="vi-VN" sz="2600" dirty="0">
                <a:solidFill>
                  <a:schemeClr val="tx1"/>
                </a:solidFill>
                <a:latin typeface="Cambria" panose="02040503050406030204" pitchFamily="18" charset="0"/>
                <a:ea typeface="Cambria" panose="02040503050406030204" pitchFamily="18" charset="0"/>
              </a:rPr>
              <a:t>hai là nơi thờ vua Lý Thánh Tông, Lý Nhân Tông, Lê </a:t>
            </a:r>
          </a:p>
          <a:p>
            <a:pPr indent="231775" algn="just"/>
            <a:r>
              <a:rPr lang="vi-VN" sz="2600" dirty="0">
                <a:solidFill>
                  <a:schemeClr val="tx1"/>
                </a:solidFill>
                <a:latin typeface="Cambria" panose="02040503050406030204" pitchFamily="18" charset="0"/>
                <a:ea typeface="Cambria" panose="02040503050406030204" pitchFamily="18" charset="0"/>
              </a:rPr>
              <a:t>Thánh Tông </a:t>
            </a:r>
            <a:endParaRPr lang="en-US" sz="2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645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9952" y="195486"/>
            <a:ext cx="3386724" cy="4940364"/>
            <a:chOff x="-59952" y="195486"/>
            <a:chExt cx="3386724" cy="4940364"/>
          </a:xfrm>
        </p:grpSpPr>
        <p:pic>
          <p:nvPicPr>
            <p:cNvPr id="4"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flipH="1">
            <a:off x="5771753" y="195486"/>
            <a:ext cx="3386724" cy="4940364"/>
            <a:chOff x="-59952" y="195486"/>
            <a:chExt cx="3386724" cy="4940364"/>
          </a:xfrm>
        </p:grpSpPr>
        <p:pic>
          <p:nvPicPr>
            <p:cNvPr id="13"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237860" y="2433193"/>
            <a:ext cx="649229" cy="6264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BA10E58-9330-AE7F-C627-F235BFD4A19E}"/>
              </a:ext>
            </a:extLst>
          </p:cNvPr>
          <p:cNvPicPr>
            <a:picLocks noChangeAspect="1"/>
          </p:cNvPicPr>
          <p:nvPr/>
        </p:nvPicPr>
        <p:blipFill>
          <a:blip r:embed="rId7"/>
          <a:stretch>
            <a:fillRect/>
          </a:stretch>
        </p:blipFill>
        <p:spPr>
          <a:xfrm>
            <a:off x="2586682" y="1134134"/>
            <a:ext cx="8602389" cy="2445685"/>
          </a:xfrm>
          <a:prstGeom prst="rect">
            <a:avLst/>
          </a:prstGeom>
        </p:spPr>
      </p:pic>
    </p:spTree>
    <p:extLst>
      <p:ext uri="{BB962C8B-B14F-4D97-AF65-F5344CB8AC3E}">
        <p14:creationId xmlns:p14="http://schemas.microsoft.com/office/powerpoint/2010/main" val="4044440878"/>
      </p:ext>
    </p:extLst>
  </p:cSld>
  <p:clrMapOvr>
    <a:masterClrMapping/>
  </p:clrMapOvr>
</p:sld>
</file>

<file path=ppt/theme/theme1.xml><?xml version="1.0" encoding="utf-8"?>
<a:theme xmlns:a="http://schemas.openxmlformats.org/drawingml/2006/main" name="Cover and End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338</Words>
  <Application>Microsoft Office PowerPoint</Application>
  <PresentationFormat>On-screen Show (16:9)</PresentationFormat>
  <Paragraphs>25</Paragraphs>
  <Slides>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맑은 고딕</vt:lpstr>
      <vt:lpstr>Arial</vt:lpstr>
      <vt:lpstr>Calibri</vt:lpstr>
      <vt:lpstr>Cambria</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Administrator</cp:lastModifiedBy>
  <cp:revision>75</cp:revision>
  <dcterms:created xsi:type="dcterms:W3CDTF">2016-12-05T23:26:54Z</dcterms:created>
  <dcterms:modified xsi:type="dcterms:W3CDTF">2024-12-18T10:17:53Z</dcterms:modified>
</cp:coreProperties>
</file>