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8"/>
  </p:notesMasterIdLst>
  <p:sldIdLst>
    <p:sldId id="431" r:id="rId2"/>
    <p:sldId id="490" r:id="rId3"/>
    <p:sldId id="491" r:id="rId4"/>
    <p:sldId id="458" r:id="rId5"/>
    <p:sldId id="438" r:id="rId6"/>
    <p:sldId id="467" r:id="rId7"/>
  </p:sldIdLst>
  <p:sldSz cx="12192000" cy="6858000"/>
  <p:notesSz cx="6858000" cy="9144000"/>
  <p:embeddedFontLst>
    <p:embeddedFont>
      <p:font typeface="#9Slide07 HoneyCream" panose="020B0604020202020204" charset="0"/>
      <p:regular r:id="rId9"/>
    </p:embeddedFont>
    <p:embeddedFont>
      <p:font typeface="Cambria" panose="02040503050406030204" pitchFamily="18" charset="0"/>
      <p:regular r:id="rId10"/>
      <p:bold r:id="rId11"/>
      <p:italic r:id="rId12"/>
      <p:boldItalic r:id="rId1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E33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7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font" Target="fonts/font5.fntdata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CDFEA3-982B-402D-B906-96F248D99728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CBEC4D-5430-4676-B11E-D2E00B669B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9104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CBEC4D-5430-4676-B11E-D2E00B669B5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0483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2024/12/12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0332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19222988-F7A5-40D8-93C2-FFC76DD6F1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A2CC75-8280-4D50-8556-C2874ADEF926}" type="datetimeFigureOut">
              <a:rPr lang="zh-CN" altLang="en-US" smtClean="0"/>
              <a:t>2024/12/12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09A7AB5-A93E-4BB9-B456-29E36D7D43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06456C9-71B0-4254-B323-89F5CF60FA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190E77-D57C-49F8-ADC2-FB99C50EBC2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0240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0"/>
            <a:ext cx="12204536" cy="6858000"/>
          </a:xfrm>
          <a:prstGeom prst="rect">
            <a:avLst/>
          </a:prstGeom>
        </p:spPr>
      </p:pic>
      <p:sp>
        <p:nvSpPr>
          <p:cNvPr id="11" name="矩形: 圆角 42">
            <a:extLst>
              <a:ext uri="{FF2B5EF4-FFF2-40B4-BE49-F238E27FC236}">
                <a16:creationId xmlns:a16="http://schemas.microsoft.com/office/drawing/2014/main" id="{2F4510A4-EE6C-FA1C-0118-9DD6409015F8}"/>
              </a:ext>
            </a:extLst>
          </p:cNvPr>
          <p:cNvSpPr/>
          <p:nvPr userDrawn="1"/>
        </p:nvSpPr>
        <p:spPr>
          <a:xfrm>
            <a:off x="346841" y="315310"/>
            <a:ext cx="11461530" cy="6243145"/>
          </a:xfrm>
          <a:prstGeom prst="roundRect">
            <a:avLst>
              <a:gd name="adj" fmla="val 10103"/>
            </a:avLst>
          </a:prstGeom>
          <a:solidFill>
            <a:schemeClr val="bg1"/>
          </a:solidFill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CN" panose="020B0500000000000000" pitchFamily="34" charset="-122"/>
              <a:ea typeface="思源黑体 CN" panose="020B0500000000000000" pitchFamily="34" charset="-122"/>
              <a:sym typeface="思源黑体 CN" panose="020B0500000000000000" pitchFamily="34" charset="-12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5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3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0445344" y="6164755"/>
            <a:ext cx="2186247" cy="787400"/>
          </a:xfrm>
          <a:prstGeom prst="rect">
            <a:avLst/>
          </a:prstGeom>
        </p:spPr>
        <p:txBody>
          <a:bodyPr vert="horz" lIns="72563" tIns="36282" rIns="72563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4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902324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9.png"/><Relationship Id="rId5" Type="http://schemas.openxmlformats.org/officeDocument/2006/relationships/image" Target="../media/image5.png"/><Relationship Id="rId10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8D8570F-674F-202E-066F-3591A3A853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546" y="314648"/>
            <a:ext cx="4861130" cy="152392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41DDEA6-66FE-9B27-9DFC-A1F35FDD93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6289" y="719056"/>
            <a:ext cx="1954691" cy="82731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4B14920-BE47-6711-5D85-65942AEA54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35424" y="4918986"/>
            <a:ext cx="2057585" cy="1431041"/>
          </a:xfrm>
          <a:prstGeom prst="rect">
            <a:avLst/>
          </a:prstGeom>
        </p:spPr>
      </p:pic>
      <p:pic>
        <p:nvPicPr>
          <p:cNvPr id="12" name="Picture 4" descr="Premium Vector | Cartoon character of vietnamese girl in traditional costume  walking with bicycle.">
            <a:extLst>
              <a:ext uri="{FF2B5EF4-FFF2-40B4-BE49-F238E27FC236}">
                <a16:creationId xmlns:a16="http://schemas.microsoft.com/office/drawing/2014/main" id="{4D4F8967-6A9A-D2CA-04B7-7D7009F63B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4611" y="3021963"/>
            <a:ext cx="4107997" cy="4014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Diagram&#10;&#10;Description automatically generated">
            <a:extLst>
              <a:ext uri="{FF2B5EF4-FFF2-40B4-BE49-F238E27FC236}">
                <a16:creationId xmlns:a16="http://schemas.microsoft.com/office/drawing/2014/main" id="{F5275F9B-10C5-6C82-6677-854C54F15DA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7596" b="89697" l="63071" r="95879">
                        <a14:foregroundMark x1="68687" y1="49616" x2="71434" y2="53374"/>
                        <a14:foregroundMark x1="66020" y1="50949" x2="66909" y2="50949"/>
                        <a14:foregroundMark x1="66626" y1="49980" x2="71273" y2="50586"/>
                        <a14:foregroundMark x1="67717" y1="48566" x2="69657" y2="50707"/>
                        <a14:foregroundMark x1="70101" y1="48040" x2="69859" y2="50707"/>
                        <a14:foregroundMark x1="71960" y1="48364" x2="69939" y2="50141"/>
                        <a14:foregroundMark x1="80687" y1="48566" x2="83192" y2="48485"/>
                        <a14:foregroundMark x1="77737" y1="47596" x2="77737" y2="48485"/>
                        <a14:foregroundMark x1="74747" y1="89697" x2="78384" y2="87030"/>
                        <a14:foregroundMark x1="70384" y1="71758" x2="72768" y2="72646"/>
                        <a14:foregroundMark x1="73414" y1="70707" x2="73939" y2="73091"/>
                        <a14:foregroundMark x1="76606" y1="71758" x2="73657" y2="730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003" t="44742" b="8325"/>
          <a:stretch/>
        </p:blipFill>
        <p:spPr>
          <a:xfrm>
            <a:off x="0" y="1261050"/>
            <a:ext cx="4670594" cy="5346837"/>
          </a:xfrm>
          <a:prstGeom prst="rect">
            <a:avLst/>
          </a:prstGeom>
        </p:spPr>
      </p:pic>
      <p:pic>
        <p:nvPicPr>
          <p:cNvPr id="5" name="Picture 4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61578557-0AA8-6B53-95B6-9D00556892C0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695" b="95517" l="1777" r="97847">
                        <a14:foregroundMark x1="32468" y1="10380" x2="34894" y2="48183"/>
                        <a14:foregroundMark x1="5195" y1="28837" x2="11962" y2="28393"/>
                        <a14:foregroundMark x1="11381" y1="20153" x2="27751" y2="8845"/>
                        <a14:foregroundMark x1="32092" y1="5735" x2="44293" y2="18174"/>
                        <a14:foregroundMark x1="60663" y1="12399" x2="69310" y2="45275"/>
                        <a14:foregroundMark x1="25666" y1="73708" x2="25974" y2="92286"/>
                        <a14:foregroundMark x1="25974" y1="92286" x2="26623" y2="93498"/>
                        <a14:foregroundMark x1="36979" y1="79483" x2="42618" y2="88813"/>
                        <a14:foregroundMark x1="41285" y1="89257" x2="40362" y2="95073"/>
                        <a14:foregroundMark x1="38107" y1="78393" x2="41661" y2="85057"/>
                        <a14:foregroundMark x1="28298" y1="70396" x2="28127" y2="84370"/>
                        <a14:foregroundMark x1="4614" y1="22819" x2="11005" y2="29927"/>
                        <a14:foregroundMark x1="84552" y1="9935" x2="94908" y2="12157"/>
                        <a14:foregroundMark x1="97915" y1="12157" x2="97915" y2="12157"/>
                        <a14:foregroundMark x1="57656" y1="24596" x2="63295" y2="33279"/>
                        <a14:foregroundMark x1="63295" y1="33279" x2="63295" y2="33279"/>
                        <a14:foregroundMark x1="73445" y1="24838" x2="74573" y2="33481"/>
                        <a14:foregroundMark x1="74573" y1="33481" x2="74573" y2="33481"/>
                        <a14:foregroundMark x1="62167" y1="95517" x2="65926" y2="78393"/>
                        <a14:foregroundMark x1="84381" y1="89943" x2="78537" y2="77948"/>
                        <a14:foregroundMark x1="85133" y1="91922" x2="90943" y2="87924"/>
                        <a14:foregroundMark x1="77409" y1="80372" x2="80212" y2="89499"/>
                        <a14:foregroundMark x1="1777" y1="31260" x2="1777" y2="31260"/>
                        <a14:foregroundMark x1="22659" y1="95517" x2="27170" y2="912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87538" y="3788676"/>
            <a:ext cx="3118806" cy="263979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05" t="1550" r="2619" b="60033"/>
          <a:stretch/>
        </p:blipFill>
        <p:spPr>
          <a:xfrm rot="3185532">
            <a:off x="10305274" y="-200231"/>
            <a:ext cx="2057878" cy="183857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016544" y="1701102"/>
            <a:ext cx="5895343" cy="3353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402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F5275F9B-10C5-6C82-6677-854C54F15DA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7596" b="89697" l="63071" r="95879">
                        <a14:foregroundMark x1="68687" y1="49616" x2="71434" y2="53374"/>
                        <a14:foregroundMark x1="66020" y1="50949" x2="66909" y2="50949"/>
                        <a14:foregroundMark x1="66626" y1="49980" x2="71273" y2="50586"/>
                        <a14:foregroundMark x1="67717" y1="48566" x2="69657" y2="50707"/>
                        <a14:foregroundMark x1="70101" y1="48040" x2="69859" y2="50707"/>
                        <a14:foregroundMark x1="71960" y1="48364" x2="69939" y2="50141"/>
                        <a14:foregroundMark x1="80687" y1="48566" x2="83192" y2="48485"/>
                        <a14:foregroundMark x1="77737" y1="47596" x2="77737" y2="48485"/>
                        <a14:foregroundMark x1="74747" y1="89697" x2="78384" y2="87030"/>
                        <a14:foregroundMark x1="70384" y1="71758" x2="72768" y2="72646"/>
                        <a14:foregroundMark x1="73414" y1="70707" x2="73939" y2="73091"/>
                        <a14:foregroundMark x1="76606" y1="71758" x2="73657" y2="730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003" t="44742" b="8325"/>
          <a:stretch/>
        </p:blipFill>
        <p:spPr>
          <a:xfrm>
            <a:off x="240630" y="0"/>
            <a:ext cx="5919537" cy="6776611"/>
          </a:xfrm>
          <a:prstGeom prst="rect">
            <a:avLst/>
          </a:prstGeom>
        </p:spPr>
      </p:pic>
      <p:sp>
        <p:nvSpPr>
          <p:cNvPr id="9" name="Freeform 4"/>
          <p:cNvSpPr/>
          <p:nvPr/>
        </p:nvSpPr>
        <p:spPr>
          <a:xfrm rot="579663">
            <a:off x="4916276" y="1118964"/>
            <a:ext cx="7156035" cy="5093303"/>
          </a:xfrm>
          <a:custGeom>
            <a:avLst/>
            <a:gdLst/>
            <a:ahLst/>
            <a:cxnLst/>
            <a:rect l="l" t="t" r="r" b="b"/>
            <a:pathLst>
              <a:path w="12295717" h="8268870">
                <a:moveTo>
                  <a:pt x="0" y="0"/>
                </a:moveTo>
                <a:lnTo>
                  <a:pt x="12295717" y="0"/>
                </a:lnTo>
                <a:lnTo>
                  <a:pt x="12295717" y="8268870"/>
                </a:lnTo>
                <a:lnTo>
                  <a:pt x="0" y="82688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68102" y="2126323"/>
            <a:ext cx="6285521" cy="252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287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05" t="1550" r="2619" b="60033"/>
          <a:stretch/>
        </p:blipFill>
        <p:spPr>
          <a:xfrm rot="3185532">
            <a:off x="10309068" y="-195181"/>
            <a:ext cx="2057878" cy="1838574"/>
          </a:xfrm>
          <a:prstGeom prst="rect">
            <a:avLst/>
          </a:prstGeom>
        </p:spPr>
      </p:pic>
      <p:pic>
        <p:nvPicPr>
          <p:cNvPr id="8" name="Picture 4" descr="Premium Vector | Cartoon character of vietnamese girl in traditional costume  walking with bicycle.">
            <a:extLst>
              <a:ext uri="{FF2B5EF4-FFF2-40B4-BE49-F238E27FC236}">
                <a16:creationId xmlns:a16="http://schemas.microsoft.com/office/drawing/2014/main" id="{4D4F8967-6A9A-D2CA-04B7-7D7009F63B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666924" y="0"/>
            <a:ext cx="7404607" cy="7108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peech Bubble: Rectangle with Corners Rounded 2">
            <a:extLst>
              <a:ext uri="{FF2B5EF4-FFF2-40B4-BE49-F238E27FC236}">
                <a16:creationId xmlns:a16="http://schemas.microsoft.com/office/drawing/2014/main" id="{8BCFE8BA-088D-B404-9FC7-A04EA4DCB64B}"/>
              </a:ext>
            </a:extLst>
          </p:cNvPr>
          <p:cNvSpPr/>
          <p:nvPr/>
        </p:nvSpPr>
        <p:spPr>
          <a:xfrm>
            <a:off x="4619743" y="1357515"/>
            <a:ext cx="6570110" cy="2791838"/>
          </a:xfrm>
          <a:prstGeom prst="wedgeRoundRectCallout">
            <a:avLst>
              <a:gd name="adj1" fmla="val -62601"/>
              <a:gd name="adj2" fmla="val 39864"/>
              <a:gd name="adj3" fmla="val 16667"/>
            </a:avLst>
          </a:prstGeom>
          <a:solidFill>
            <a:schemeClr val="bg1"/>
          </a:solidFill>
          <a:ln w="57150">
            <a:solidFill>
              <a:srgbClr val="00B59F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 err="1">
                <a:solidFill>
                  <a:srgbClr val="218063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Vua</a:t>
            </a:r>
            <a:r>
              <a:rPr lang="en-US" sz="4000" b="1" noProof="0" dirty="0">
                <a:solidFill>
                  <a:srgbClr val="218063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noProof="0" dirty="0" err="1">
                <a:solidFill>
                  <a:srgbClr val="218063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Lý</a:t>
            </a:r>
            <a:r>
              <a:rPr lang="en-US" sz="4000" b="1" noProof="0" dirty="0">
                <a:solidFill>
                  <a:srgbClr val="218063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noProof="0" dirty="0" err="1">
                <a:solidFill>
                  <a:srgbClr val="218063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Thái</a:t>
            </a:r>
            <a:r>
              <a:rPr lang="en-US" sz="4000" b="1" noProof="0" dirty="0">
                <a:solidFill>
                  <a:srgbClr val="218063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noProof="0" dirty="0" err="1">
                <a:solidFill>
                  <a:srgbClr val="218063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Tổ</a:t>
            </a:r>
            <a:r>
              <a:rPr lang="en-US" sz="4000" b="1" noProof="0" dirty="0">
                <a:solidFill>
                  <a:srgbClr val="218063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noProof="0" dirty="0" err="1">
                <a:solidFill>
                  <a:srgbClr val="218063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dời</a:t>
            </a:r>
            <a:r>
              <a:rPr lang="en-US" sz="4000" b="1" noProof="0" dirty="0">
                <a:solidFill>
                  <a:srgbClr val="218063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noProof="0" dirty="0" err="1">
                <a:solidFill>
                  <a:srgbClr val="218063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lang="en-US" sz="4000" b="1" noProof="0" dirty="0">
                <a:solidFill>
                  <a:srgbClr val="218063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noProof="0" dirty="0" err="1">
                <a:solidFill>
                  <a:srgbClr val="218063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từ</a:t>
            </a:r>
            <a:r>
              <a:rPr lang="en-US" sz="4000" b="1" noProof="0" dirty="0">
                <a:solidFill>
                  <a:srgbClr val="218063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noProof="0" dirty="0" err="1">
                <a:solidFill>
                  <a:srgbClr val="218063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Hoa</a:t>
            </a:r>
            <a:r>
              <a:rPr lang="en-US" sz="4000" b="1" noProof="0" dirty="0">
                <a:solidFill>
                  <a:srgbClr val="218063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noProof="0" dirty="0" err="1">
                <a:solidFill>
                  <a:srgbClr val="218063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Lư</a:t>
            </a:r>
            <a:r>
              <a:rPr lang="en-US" sz="4000" b="1" noProof="0" dirty="0">
                <a:solidFill>
                  <a:srgbClr val="218063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noProof="0" dirty="0" err="1">
                <a:solidFill>
                  <a:srgbClr val="218063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về</a:t>
            </a:r>
            <a:r>
              <a:rPr lang="en-US" sz="4000" b="1" noProof="0" dirty="0">
                <a:solidFill>
                  <a:srgbClr val="218063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noProof="0" dirty="0" err="1">
                <a:solidFill>
                  <a:srgbClr val="218063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Thăng</a:t>
            </a:r>
            <a:r>
              <a:rPr lang="en-US" sz="4000" b="1" noProof="0" dirty="0">
                <a:solidFill>
                  <a:srgbClr val="218063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Long </a:t>
            </a:r>
            <a:r>
              <a:rPr lang="en-US" sz="4000" b="1" noProof="0" dirty="0" err="1">
                <a:solidFill>
                  <a:srgbClr val="218063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vào</a:t>
            </a:r>
            <a:r>
              <a:rPr lang="en-US" sz="4000" b="1" noProof="0" dirty="0">
                <a:solidFill>
                  <a:srgbClr val="218063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noProof="0" dirty="0" err="1">
                <a:solidFill>
                  <a:srgbClr val="218063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năm</a:t>
            </a:r>
            <a:r>
              <a:rPr lang="en-US" sz="4000" b="1" noProof="0" dirty="0">
                <a:solidFill>
                  <a:srgbClr val="218063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noProof="0" dirty="0" err="1">
                <a:solidFill>
                  <a:srgbClr val="218063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nào</a:t>
            </a:r>
            <a:r>
              <a:rPr lang="en-US" sz="4000" b="1" noProof="0" dirty="0">
                <a:solidFill>
                  <a:srgbClr val="218063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6433952" y="4586209"/>
            <a:ext cx="3865079" cy="1042737"/>
            <a:chOff x="5656878" y="4331367"/>
            <a:chExt cx="2941690" cy="1042737"/>
          </a:xfrm>
        </p:grpSpPr>
        <p:grpSp>
          <p:nvGrpSpPr>
            <p:cNvPr id="5" name="Group 5"/>
            <p:cNvGrpSpPr/>
            <p:nvPr/>
          </p:nvGrpSpPr>
          <p:grpSpPr>
            <a:xfrm>
              <a:off x="5656878" y="4331367"/>
              <a:ext cx="2941690" cy="1042737"/>
              <a:chOff x="0" y="0"/>
              <a:chExt cx="1652957" cy="1315502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1652957" cy="1315502"/>
              </a:xfrm>
              <a:custGeom>
                <a:avLst/>
                <a:gdLst/>
                <a:ahLst/>
                <a:cxnLst/>
                <a:rect l="l" t="t" r="r" b="b"/>
                <a:pathLst>
                  <a:path w="1652957" h="1315502">
                    <a:moveTo>
                      <a:pt x="68050" y="0"/>
                    </a:moveTo>
                    <a:lnTo>
                      <a:pt x="1584907" y="0"/>
                    </a:lnTo>
                    <a:cubicBezTo>
                      <a:pt x="1602955" y="0"/>
                      <a:pt x="1620264" y="7170"/>
                      <a:pt x="1633026" y="19931"/>
                    </a:cubicBezTo>
                    <a:cubicBezTo>
                      <a:pt x="1645788" y="32693"/>
                      <a:pt x="1652957" y="50002"/>
                      <a:pt x="1652957" y="68050"/>
                    </a:cubicBezTo>
                    <a:lnTo>
                      <a:pt x="1652957" y="1247452"/>
                    </a:lnTo>
                    <a:cubicBezTo>
                      <a:pt x="1652957" y="1265500"/>
                      <a:pt x="1645788" y="1282808"/>
                      <a:pt x="1633026" y="1295570"/>
                    </a:cubicBezTo>
                    <a:cubicBezTo>
                      <a:pt x="1620264" y="1308332"/>
                      <a:pt x="1602955" y="1315502"/>
                      <a:pt x="1584907" y="1315502"/>
                    </a:cubicBezTo>
                    <a:lnTo>
                      <a:pt x="68050" y="1315502"/>
                    </a:lnTo>
                    <a:cubicBezTo>
                      <a:pt x="50002" y="1315502"/>
                      <a:pt x="32693" y="1308332"/>
                      <a:pt x="19931" y="1295570"/>
                    </a:cubicBezTo>
                    <a:cubicBezTo>
                      <a:pt x="7170" y="1282808"/>
                      <a:pt x="0" y="1265500"/>
                      <a:pt x="0" y="1247452"/>
                    </a:cubicBezTo>
                    <a:lnTo>
                      <a:pt x="0" y="68050"/>
                    </a:lnTo>
                    <a:cubicBezTo>
                      <a:pt x="0" y="50002"/>
                      <a:pt x="7170" y="32693"/>
                      <a:pt x="19931" y="19931"/>
                    </a:cubicBezTo>
                    <a:cubicBezTo>
                      <a:pt x="32693" y="7170"/>
                      <a:pt x="50002" y="0"/>
                      <a:pt x="68050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rnd">
                <a:solidFill>
                  <a:srgbClr val="4D6E74"/>
                </a:solidFill>
                <a:prstDash val="solid"/>
                <a:round/>
              </a:ln>
            </p:spPr>
          </p:sp>
          <p:sp>
            <p:nvSpPr>
              <p:cNvPr id="10" name="TextBox 7"/>
              <p:cNvSpPr txBox="1"/>
              <p:nvPr/>
            </p:nvSpPr>
            <p:spPr>
              <a:xfrm>
                <a:off x="0" y="-47625"/>
                <a:ext cx="1652957" cy="1363127"/>
              </a:xfrm>
              <a:prstGeom prst="rect">
                <a:avLst/>
              </a:prstGeom>
            </p:spPr>
            <p:txBody>
              <a:bodyPr lIns="55252" tIns="55252" rIns="55252" bIns="55252" rtlCol="0" anchor="ctr"/>
              <a:lstStyle/>
              <a:p>
                <a:pPr algn="ctr">
                  <a:lnSpc>
                    <a:spcPts val="2659"/>
                  </a:lnSpc>
                </a:pPr>
                <a:endParaRPr sz="2800"/>
              </a:p>
            </p:txBody>
          </p:sp>
        </p:grpSp>
        <p:sp>
          <p:nvSpPr>
            <p:cNvPr id="11" name="TextBox 9"/>
            <p:cNvSpPr txBox="1"/>
            <p:nvPr/>
          </p:nvSpPr>
          <p:spPr>
            <a:xfrm>
              <a:off x="6079660" y="4513362"/>
              <a:ext cx="2279927" cy="73866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/>
              <a:r>
                <a:rPr lang="en-US" sz="4800" dirty="0" err="1">
                  <a:solidFill>
                    <a:srgbClr val="4D6E7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Năm</a:t>
              </a:r>
              <a:r>
                <a:rPr lang="en-US" sz="4800" dirty="0">
                  <a:solidFill>
                    <a:srgbClr val="4D6E7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1010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28461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869D9B66-3A8F-DAA8-0239-47A520C001C5}"/>
              </a:ext>
            </a:extLst>
          </p:cNvPr>
          <p:cNvSpPr txBox="1"/>
          <p:nvPr/>
        </p:nvSpPr>
        <p:spPr>
          <a:xfrm>
            <a:off x="1398749" y="1319892"/>
            <a:ext cx="9378462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Thành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Đại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La “ở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giữa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khu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vực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trời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đất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thế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rồng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cuộn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hổ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ngồi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chính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giữa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nam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bắc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đông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tây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tiện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nghi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núi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sông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sau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trước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Vùng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mặt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đất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rộng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mà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bằng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phẳng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thế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đất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cao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mà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sáng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sủa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dân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cư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không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khổ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thấp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trũng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tối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tăm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muôn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vật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hết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sức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tươi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tốt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phồn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thịnh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,…”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D70EEB0-34B1-E466-053B-9C30D49F3DFA}"/>
              </a:ext>
            </a:extLst>
          </p:cNvPr>
          <p:cNvSpPr txBox="1"/>
          <p:nvPr/>
        </p:nvSpPr>
        <p:spPr>
          <a:xfrm>
            <a:off x="1970357" y="5290210"/>
            <a:ext cx="864100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(Theo Ngô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Sỹ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Liên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thần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nhà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Lê,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trích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Chiếu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dời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đô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Đại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Việt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ký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toàn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thư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I, NXB Khoa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học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Xã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hội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1998)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68657" y="351894"/>
            <a:ext cx="5822185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494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0B54B4D-594E-2F88-A777-75D2A07BE95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11" t="33561" r="15753" b="1"/>
          <a:stretch/>
        </p:blipFill>
        <p:spPr>
          <a:xfrm>
            <a:off x="8117306" y="912375"/>
            <a:ext cx="4447323" cy="561627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85477D4-6076-20BF-D6F6-CA6DF1DAC0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89" t="37211" r="70260" b="836"/>
          <a:stretch/>
        </p:blipFill>
        <p:spPr>
          <a:xfrm flipH="1">
            <a:off x="454580" y="2449887"/>
            <a:ext cx="2874774" cy="407876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05599F2-780A-5180-B253-B0140D3BF508}"/>
              </a:ext>
            </a:extLst>
          </p:cNvPr>
          <p:cNvSpPr txBox="1"/>
          <p:nvPr/>
        </p:nvSpPr>
        <p:spPr>
          <a:xfrm>
            <a:off x="454580" y="442249"/>
            <a:ext cx="10192711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457200">
              <a:spcBef>
                <a:spcPct val="50000"/>
              </a:spcBef>
              <a:defRPr/>
            </a:pP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1.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Hãy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nêu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m</a:t>
            </a:r>
            <a:r>
              <a:rPr lang="vi-V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ột số đặc điểm tự</a:t>
            </a:r>
            <a:r>
              <a:rPr lang="en-GB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vi-V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nhiên của Thăng Long qua</a:t>
            </a:r>
            <a:endParaRPr lang="en-US" sz="4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lvl="0" algn="ctr" defTabSz="457200">
              <a:spcBef>
                <a:spcPct val="50000"/>
              </a:spcBef>
              <a:defRPr/>
            </a:pPr>
            <a:r>
              <a:rPr lang="vi-V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endParaRPr lang="vi-VN" sz="4400" b="1" i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7" name="Picture 6" descr="A couple of kids sitting at desks&#10;&#10;Description automatically generated">
            <a:extLst>
              <a:ext uri="{FF2B5EF4-FFF2-40B4-BE49-F238E27FC236}">
                <a16:creationId xmlns:a16="http://schemas.microsoft.com/office/drawing/2014/main" id="{B19AA0F0-E866-B844-B7CE-6B1398D352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1371" y="3781906"/>
            <a:ext cx="4369618" cy="2698882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3703237" y="2131767"/>
            <a:ext cx="4414069" cy="1626319"/>
            <a:chOff x="5656878" y="4331367"/>
            <a:chExt cx="2941690" cy="1626319"/>
          </a:xfrm>
        </p:grpSpPr>
        <p:grpSp>
          <p:nvGrpSpPr>
            <p:cNvPr id="12" name="Group 5"/>
            <p:cNvGrpSpPr/>
            <p:nvPr/>
          </p:nvGrpSpPr>
          <p:grpSpPr>
            <a:xfrm>
              <a:off x="5656878" y="4331367"/>
              <a:ext cx="2941690" cy="1042737"/>
              <a:chOff x="0" y="0"/>
              <a:chExt cx="1652957" cy="1315502"/>
            </a:xfrm>
          </p:grpSpPr>
          <p:sp>
            <p:nvSpPr>
              <p:cNvPr id="14" name="Freeform 6"/>
              <p:cNvSpPr/>
              <p:nvPr/>
            </p:nvSpPr>
            <p:spPr>
              <a:xfrm>
                <a:off x="0" y="0"/>
                <a:ext cx="1652957" cy="1315502"/>
              </a:xfrm>
              <a:custGeom>
                <a:avLst/>
                <a:gdLst/>
                <a:ahLst/>
                <a:cxnLst/>
                <a:rect l="l" t="t" r="r" b="b"/>
                <a:pathLst>
                  <a:path w="1652957" h="1315502">
                    <a:moveTo>
                      <a:pt x="68050" y="0"/>
                    </a:moveTo>
                    <a:lnTo>
                      <a:pt x="1584907" y="0"/>
                    </a:lnTo>
                    <a:cubicBezTo>
                      <a:pt x="1602955" y="0"/>
                      <a:pt x="1620264" y="7170"/>
                      <a:pt x="1633026" y="19931"/>
                    </a:cubicBezTo>
                    <a:cubicBezTo>
                      <a:pt x="1645788" y="32693"/>
                      <a:pt x="1652957" y="50002"/>
                      <a:pt x="1652957" y="68050"/>
                    </a:cubicBezTo>
                    <a:lnTo>
                      <a:pt x="1652957" y="1247452"/>
                    </a:lnTo>
                    <a:cubicBezTo>
                      <a:pt x="1652957" y="1265500"/>
                      <a:pt x="1645788" y="1282808"/>
                      <a:pt x="1633026" y="1295570"/>
                    </a:cubicBezTo>
                    <a:cubicBezTo>
                      <a:pt x="1620264" y="1308332"/>
                      <a:pt x="1602955" y="1315502"/>
                      <a:pt x="1584907" y="1315502"/>
                    </a:cubicBezTo>
                    <a:lnTo>
                      <a:pt x="68050" y="1315502"/>
                    </a:lnTo>
                    <a:cubicBezTo>
                      <a:pt x="50002" y="1315502"/>
                      <a:pt x="32693" y="1308332"/>
                      <a:pt x="19931" y="1295570"/>
                    </a:cubicBezTo>
                    <a:cubicBezTo>
                      <a:pt x="7170" y="1282808"/>
                      <a:pt x="0" y="1265500"/>
                      <a:pt x="0" y="1247452"/>
                    </a:cubicBezTo>
                    <a:lnTo>
                      <a:pt x="0" y="68050"/>
                    </a:lnTo>
                    <a:cubicBezTo>
                      <a:pt x="0" y="50002"/>
                      <a:pt x="7170" y="32693"/>
                      <a:pt x="19931" y="19931"/>
                    </a:cubicBezTo>
                    <a:cubicBezTo>
                      <a:pt x="32693" y="7170"/>
                      <a:pt x="50002" y="0"/>
                      <a:pt x="68050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rnd">
                <a:solidFill>
                  <a:srgbClr val="4D6E74"/>
                </a:solidFill>
                <a:prstDash val="solid"/>
                <a:round/>
              </a:ln>
            </p:spPr>
          </p:sp>
          <p:sp>
            <p:nvSpPr>
              <p:cNvPr id="15" name="TextBox 7"/>
              <p:cNvSpPr txBox="1"/>
              <p:nvPr/>
            </p:nvSpPr>
            <p:spPr>
              <a:xfrm>
                <a:off x="0" y="-47625"/>
                <a:ext cx="1652957" cy="1363127"/>
              </a:xfrm>
              <a:prstGeom prst="rect">
                <a:avLst/>
              </a:prstGeom>
            </p:spPr>
            <p:txBody>
              <a:bodyPr lIns="55252" tIns="55252" rIns="55252" bIns="55252" rtlCol="0" anchor="ctr"/>
              <a:lstStyle/>
              <a:p>
                <a:pPr algn="ctr">
                  <a:lnSpc>
                    <a:spcPts val="2659"/>
                  </a:lnSpc>
                </a:pPr>
                <a:endParaRPr sz="2800" b="1"/>
              </a:p>
            </p:txBody>
          </p:sp>
        </p:grpSp>
        <p:sp>
          <p:nvSpPr>
            <p:cNvPr id="13" name="TextBox 9"/>
            <p:cNvSpPr txBox="1"/>
            <p:nvPr/>
          </p:nvSpPr>
          <p:spPr>
            <a:xfrm>
              <a:off x="5851492" y="4480358"/>
              <a:ext cx="2668975" cy="147732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/>
              <a:r>
                <a:rPr lang="en-US" sz="4800" b="1" dirty="0" err="1">
                  <a:solidFill>
                    <a:srgbClr val="4D6E7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Chiếu</a:t>
              </a:r>
              <a:r>
                <a:rPr lang="en-US" sz="4800" b="1" dirty="0">
                  <a:solidFill>
                    <a:srgbClr val="4D6E7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dirty="0" err="1">
                  <a:solidFill>
                    <a:srgbClr val="4D6E7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dời</a:t>
              </a:r>
              <a:r>
                <a:rPr lang="en-US" sz="4800" b="1" dirty="0">
                  <a:solidFill>
                    <a:srgbClr val="4D6E7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dirty="0" err="1">
                  <a:solidFill>
                    <a:srgbClr val="4D6E7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đô</a:t>
              </a:r>
              <a:endParaRPr lang="en-US" sz="4800" b="1" dirty="0">
                <a:solidFill>
                  <a:srgbClr val="4D6E74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15127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63EC40AA-FA36-EF0D-81AE-5501A423568E}"/>
              </a:ext>
            </a:extLst>
          </p:cNvPr>
          <p:cNvGrpSpPr/>
          <p:nvPr/>
        </p:nvGrpSpPr>
        <p:grpSpPr>
          <a:xfrm>
            <a:off x="1302496" y="1223640"/>
            <a:ext cx="9677833" cy="4801315"/>
            <a:chOff x="2473569" y="790503"/>
            <a:chExt cx="9677833" cy="4801315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69D9B66-3A8F-DAA8-0239-47A520C001C5}"/>
                </a:ext>
              </a:extLst>
            </p:cNvPr>
            <p:cNvSpPr txBox="1"/>
            <p:nvPr/>
          </p:nvSpPr>
          <p:spPr>
            <a:xfrm>
              <a:off x="2473569" y="790503"/>
              <a:ext cx="9378462" cy="39703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	Thành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Đại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La “ở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giữa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khu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vực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trời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đất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,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được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thế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rồng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cuộn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hổ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ngồi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,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chính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giữa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nam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bắc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đông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tây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,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tiện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nghi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núi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sông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sau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trước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.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Vùng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này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mặt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đất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rộng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mà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bằng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phẳng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,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thế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đất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cao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mà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sáng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sủa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,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dân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cư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không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khổ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thấp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trũng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tối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tăm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,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muôn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vật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hết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sức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tươi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tốt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,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phồn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thịnh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,…”</a:t>
              </a:r>
              <a:endPara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D70EEB0-34B1-E466-053B-9C30D49F3DFA}"/>
                </a:ext>
              </a:extLst>
            </p:cNvPr>
            <p:cNvSpPr txBox="1"/>
            <p:nvPr/>
          </p:nvSpPr>
          <p:spPr>
            <a:xfrm>
              <a:off x="3510399" y="4760821"/>
              <a:ext cx="8641003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(Theo Ngô </a:t>
              </a:r>
              <a:r>
                <a:rPr lang="en-US" sz="24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Sỹ</a:t>
              </a:r>
              <a:r>
                <a:rPr lang="en-US" sz="2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Liên </a:t>
              </a:r>
              <a:r>
                <a:rPr lang="en-US" sz="24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và</a:t>
              </a:r>
              <a:r>
                <a:rPr lang="en-US" sz="2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cá</a:t>
              </a:r>
              <a:r>
                <a:rPr lang="en-US" sz="2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sử</a:t>
              </a:r>
              <a:r>
                <a:rPr lang="en-US" sz="2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thần</a:t>
              </a:r>
              <a:r>
                <a:rPr lang="en-US" sz="2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nhà</a:t>
              </a:r>
              <a:r>
                <a:rPr lang="en-US" sz="2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Lê, </a:t>
              </a:r>
              <a:r>
                <a:rPr lang="en-US" sz="24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trích</a:t>
              </a:r>
              <a:r>
                <a:rPr lang="en-US" sz="2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i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Chiếu</a:t>
              </a:r>
              <a:r>
                <a:rPr lang="en-US" sz="2400" i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i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dời</a:t>
              </a:r>
              <a:r>
                <a:rPr lang="en-US" sz="2400" i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i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đô</a:t>
              </a:r>
              <a:r>
                <a:rPr lang="en-US" sz="2400" i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trong</a:t>
              </a:r>
              <a:r>
                <a:rPr lang="en-US" sz="2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Đại</a:t>
              </a:r>
              <a:r>
                <a:rPr lang="en-US" sz="2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Việt</a:t>
              </a:r>
              <a:r>
                <a:rPr lang="en-US" sz="2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sử</a:t>
              </a:r>
              <a:r>
                <a:rPr lang="en-US" sz="2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ký</a:t>
              </a:r>
              <a:r>
                <a:rPr lang="en-US" sz="2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toàn</a:t>
              </a:r>
              <a:r>
                <a:rPr lang="en-US" sz="2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thư</a:t>
              </a:r>
              <a:r>
                <a:rPr lang="en-US" sz="2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, </a:t>
              </a:r>
              <a:r>
                <a:rPr lang="en-US" sz="24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Tập</a:t>
              </a:r>
              <a:r>
                <a:rPr lang="en-US" sz="2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I, NXB Khoa </a:t>
              </a:r>
              <a:r>
                <a:rPr lang="en-US" sz="24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học</a:t>
              </a:r>
              <a:r>
                <a:rPr lang="en-US" sz="2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và</a:t>
              </a:r>
              <a:r>
                <a:rPr lang="en-US" sz="2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Xã</a:t>
              </a:r>
              <a:r>
                <a:rPr lang="en-US" sz="2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hội</a:t>
              </a:r>
              <a:r>
                <a:rPr lang="en-US" sz="2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, 1998)</a:t>
              </a:r>
              <a:endPara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652450D-22AB-9176-8F6D-B8DD38A08CE3}"/>
              </a:ext>
            </a:extLst>
          </p:cNvPr>
          <p:cNvCxnSpPr>
            <a:cxnSpLocks/>
          </p:cNvCxnSpPr>
          <p:nvPr/>
        </p:nvCxnSpPr>
        <p:spPr>
          <a:xfrm>
            <a:off x="5511081" y="1863352"/>
            <a:ext cx="492369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D441A56-0641-84B1-F889-732D52CD5D9A}"/>
              </a:ext>
            </a:extLst>
          </p:cNvPr>
          <p:cNvCxnSpPr>
            <a:cxnSpLocks/>
          </p:cNvCxnSpPr>
          <p:nvPr/>
        </p:nvCxnSpPr>
        <p:spPr>
          <a:xfrm>
            <a:off x="3271973" y="2390891"/>
            <a:ext cx="383344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67F64F0-2701-897C-29B2-B7CF46CC9B82}"/>
              </a:ext>
            </a:extLst>
          </p:cNvPr>
          <p:cNvCxnSpPr>
            <a:cxnSpLocks/>
          </p:cNvCxnSpPr>
          <p:nvPr/>
        </p:nvCxnSpPr>
        <p:spPr>
          <a:xfrm>
            <a:off x="7539173" y="2437783"/>
            <a:ext cx="2895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3E7D12D-E68E-5C3B-1150-15E458F6B8C9}"/>
              </a:ext>
            </a:extLst>
          </p:cNvPr>
          <p:cNvCxnSpPr>
            <a:cxnSpLocks/>
          </p:cNvCxnSpPr>
          <p:nvPr/>
        </p:nvCxnSpPr>
        <p:spPr>
          <a:xfrm>
            <a:off x="1443174" y="2988767"/>
            <a:ext cx="268458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004E4C6-4F3B-06BF-5D2E-06C6024EE37D}"/>
              </a:ext>
            </a:extLst>
          </p:cNvPr>
          <p:cNvCxnSpPr>
            <a:cxnSpLocks/>
          </p:cNvCxnSpPr>
          <p:nvPr/>
        </p:nvCxnSpPr>
        <p:spPr>
          <a:xfrm>
            <a:off x="4420834" y="3000488"/>
            <a:ext cx="601393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92D6EF5-BD60-7FA5-D095-1068B261B770}"/>
              </a:ext>
            </a:extLst>
          </p:cNvPr>
          <p:cNvCxnSpPr>
            <a:cxnSpLocks/>
          </p:cNvCxnSpPr>
          <p:nvPr/>
        </p:nvCxnSpPr>
        <p:spPr>
          <a:xfrm>
            <a:off x="4168788" y="3539752"/>
            <a:ext cx="490610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06A9CAD-EF87-FA65-E76F-36DC961F6D7E}"/>
              </a:ext>
            </a:extLst>
          </p:cNvPr>
          <p:cNvCxnSpPr>
            <a:cxnSpLocks/>
          </p:cNvCxnSpPr>
          <p:nvPr/>
        </p:nvCxnSpPr>
        <p:spPr>
          <a:xfrm>
            <a:off x="9244880" y="3539752"/>
            <a:ext cx="143607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FA00D6CE-44A9-A0AB-717D-81A442E6D5F7}"/>
              </a:ext>
            </a:extLst>
          </p:cNvPr>
          <p:cNvCxnSpPr>
            <a:cxnSpLocks/>
          </p:cNvCxnSpPr>
          <p:nvPr/>
        </p:nvCxnSpPr>
        <p:spPr>
          <a:xfrm>
            <a:off x="1443174" y="4090737"/>
            <a:ext cx="311833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3AAD7BA8-9153-0CD6-4D51-46CB56B73704}"/>
              </a:ext>
            </a:extLst>
          </p:cNvPr>
          <p:cNvCxnSpPr>
            <a:cxnSpLocks/>
          </p:cNvCxnSpPr>
          <p:nvPr/>
        </p:nvCxnSpPr>
        <p:spPr>
          <a:xfrm>
            <a:off x="3365758" y="4641721"/>
            <a:ext cx="706901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07147BBC-4B40-C55A-C71D-66AB4148BFB8}"/>
              </a:ext>
            </a:extLst>
          </p:cNvPr>
          <p:cNvCxnSpPr>
            <a:cxnSpLocks/>
          </p:cNvCxnSpPr>
          <p:nvPr/>
        </p:nvCxnSpPr>
        <p:spPr>
          <a:xfrm>
            <a:off x="1443174" y="5193958"/>
            <a:ext cx="139504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2730" y="-28207"/>
            <a:ext cx="2743438" cy="2133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677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自定义 32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E54D2C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479</TotalTime>
  <Words>247</Words>
  <Application>Microsoft Office PowerPoint</Application>
  <PresentationFormat>Widescreen</PresentationFormat>
  <Paragraphs>10</Paragraphs>
  <Slides>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4" baseType="lpstr">
      <vt:lpstr>Calibri</vt:lpstr>
      <vt:lpstr>Arial</vt:lpstr>
      <vt:lpstr>SVN-Newton</vt:lpstr>
      <vt:lpstr>Cambria</vt:lpstr>
      <vt:lpstr>思源黑体 CN</vt:lpstr>
      <vt:lpstr>Times New Roman</vt:lpstr>
      <vt:lpstr>#9Slide07 HoneyCream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MĂNG NON TEAM</dc:creator>
  <cp:keywords>MANG NON</cp:keywords>
  <cp:lastModifiedBy>Administrator</cp:lastModifiedBy>
  <cp:revision>21</cp:revision>
  <dcterms:created xsi:type="dcterms:W3CDTF">2023-10-24T16:10:24Z</dcterms:created>
  <dcterms:modified xsi:type="dcterms:W3CDTF">2024-12-12T04:49:28Z</dcterms:modified>
</cp:coreProperties>
</file>