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7" r:id="rId2"/>
    <p:sldId id="278" r:id="rId3"/>
    <p:sldId id="282" r:id="rId4"/>
    <p:sldId id="285" r:id="rId5"/>
    <p:sldId id="284" r:id="rId6"/>
    <p:sldId id="289" r:id="rId7"/>
    <p:sldId id="283" r:id="rId8"/>
    <p:sldId id="288" r:id="rId9"/>
    <p:sldId id="290" r:id="rId10"/>
    <p:sldId id="291" r:id="rId11"/>
    <p:sldId id="258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362"/>
    <a:srgbClr val="FB695B"/>
    <a:srgbClr val="F8978A"/>
    <a:srgbClr val="87C99C"/>
    <a:srgbClr val="67A8B5"/>
    <a:srgbClr val="B786BA"/>
    <a:srgbClr val="D2E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6CFA8-BC25-4897-8045-5023421F795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8A04C-80FD-4FCE-B0F5-6B1344646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5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5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1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8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51" y="3822034"/>
            <a:ext cx="2884246" cy="2973854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45" y="409575"/>
            <a:ext cx="6566535" cy="534606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640"/>
            <a:ext cx="12192000" cy="580136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5" y="-24401"/>
            <a:ext cx="12074525" cy="5746115"/>
          </a:xfrm>
          <a:prstGeom prst="rect">
            <a:avLst/>
          </a:prstGeom>
        </p:spPr>
      </p:pic>
      <p:pic>
        <p:nvPicPr>
          <p:cNvPr id="3" name="图片 2" descr="千库网_六一儿童节手绘星星月亮气球组_元素编号122387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3480" y="337185"/>
            <a:ext cx="2861945" cy="2861945"/>
          </a:xfrm>
          <a:prstGeom prst="rect">
            <a:avLst/>
          </a:prstGeom>
          <a:effectLst>
            <a:outerShdw blurRad="177800" dist="139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5741034" y="4646812"/>
            <a:ext cx="3669665" cy="791845"/>
          </a:xfrm>
        </p:spPr>
        <p:txBody>
          <a:bodyPr>
            <a:noAutofit/>
          </a:bodyPr>
          <a:lstStyle/>
          <a:p>
            <a:r>
              <a:rPr lang="en-US" altLang="zh-CN" sz="6000" dirty="0" err="1">
                <a:solidFill>
                  <a:srgbClr val="BB313F"/>
                </a:solidFill>
                <a:latin typeface="UTM Billhead 1910" panose="02040603050506020204" pitchFamily="18" charset="0"/>
                <a:ea typeface="字魂131号-酷乐潮玩体" panose="00000500000000000000" charset="-122"/>
              </a:rPr>
              <a:t>Tiết</a:t>
            </a:r>
            <a:r>
              <a:rPr lang="en-US" altLang="zh-CN" sz="6000" dirty="0">
                <a:solidFill>
                  <a:srgbClr val="BB313F"/>
                </a:solidFill>
                <a:latin typeface="UTM Billhead 1910" panose="02040603050506020204" pitchFamily="18" charset="0"/>
                <a:ea typeface="字魂131号-酷乐潮玩体" panose="00000500000000000000" charset="-122"/>
              </a:rPr>
              <a:t> 1</a:t>
            </a:r>
            <a:endParaRPr lang="zh-CN" altLang="en-US" sz="6000" dirty="0">
              <a:solidFill>
                <a:srgbClr val="BB313F"/>
              </a:solidFill>
              <a:latin typeface="UTM Billhead 1910" panose="02040603050506020204" pitchFamily="18" charset="0"/>
              <a:ea typeface="字魂131号-酷乐潮玩体" panose="00000500000000000000" charset="-122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63347" y="160678"/>
            <a:ext cx="5942198" cy="5988521"/>
            <a:chOff x="7544369" y="-382212"/>
            <a:chExt cx="6420448" cy="6470499"/>
          </a:xfrm>
        </p:grpSpPr>
        <p:sp>
          <p:nvSpPr>
            <p:cNvPr id="16" name="椭圆 11">
              <a:extLst>
                <a:ext uri="{FF2B5EF4-FFF2-40B4-BE49-F238E27FC236}">
                  <a16:creationId xmlns:a16="http://schemas.microsoft.com/office/drawing/2014/main" id="{E1255EF2-17D7-4BDE-AA9D-2BCC39D88DA7}"/>
                </a:ext>
              </a:extLst>
            </p:cNvPr>
            <p:cNvSpPr/>
            <p:nvPr/>
          </p:nvSpPr>
          <p:spPr>
            <a:xfrm>
              <a:off x="7544369" y="2866489"/>
              <a:ext cx="3231686" cy="32217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55043" y="-382212"/>
              <a:ext cx="6209774" cy="6461736"/>
              <a:chOff x="5923901" y="341019"/>
              <a:chExt cx="6209774" cy="646173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458258" y="341019"/>
                <a:ext cx="3675417" cy="3664172"/>
                <a:chOff x="8131834" y="165211"/>
                <a:chExt cx="3857386" cy="3857386"/>
              </a:xfrm>
            </p:grpSpPr>
            <p:sp>
              <p:nvSpPr>
                <p:cNvPr id="13" name="椭圆 8">
                  <a:extLst>
                    <a:ext uri="{FF2B5EF4-FFF2-40B4-BE49-F238E27FC236}">
                      <a16:creationId xmlns:a16="http://schemas.microsoft.com/office/drawing/2014/main" id="{0290669D-F426-4B3F-B8D6-C24A94739CA2}"/>
                    </a:ext>
                  </a:extLst>
                </p:cNvPr>
                <p:cNvSpPr/>
                <p:nvPr/>
              </p:nvSpPr>
              <p:spPr>
                <a:xfrm>
                  <a:off x="8131834" y="165211"/>
                  <a:ext cx="3857386" cy="38573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1032" name="Picture 8" descr="26-9-a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3" b="64642"/>
                <a:stretch/>
              </p:blipFill>
              <p:spPr bwMode="auto">
                <a:xfrm>
                  <a:off x="8499733" y="331265"/>
                  <a:ext cx="3473256" cy="3476989"/>
                </a:xfrm>
                <a:prstGeom prst="ellipse">
                  <a:avLst/>
                </a:prstGeom>
                <a:ln w="190500" cap="rnd">
                  <a:noFill/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0" name="Picture 6" descr="Bài 11: Đồng bằng Bắc Bộ sgk Địa lí 4 Trang 98 | Giải sgk địa lí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3901" y="3671293"/>
                <a:ext cx="3005186" cy="2902334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8653362" y="3580956"/>
                <a:ext cx="3231685" cy="3221799"/>
                <a:chOff x="8653362" y="3580956"/>
                <a:chExt cx="3231685" cy="3221799"/>
              </a:xfrm>
            </p:grpSpPr>
            <p:sp>
              <p:nvSpPr>
                <p:cNvPr id="22" name="椭圆 17">
                  <a:extLst>
                    <a:ext uri="{FF2B5EF4-FFF2-40B4-BE49-F238E27FC236}">
                      <a16:creationId xmlns:a16="http://schemas.microsoft.com/office/drawing/2014/main" id="{7F66E9F3-D1AE-49AB-A314-BD2CC767220F}"/>
                    </a:ext>
                  </a:extLst>
                </p:cNvPr>
                <p:cNvSpPr/>
                <p:nvPr/>
              </p:nvSpPr>
              <p:spPr>
                <a:xfrm>
                  <a:off x="8653362" y="3580956"/>
                  <a:ext cx="3231685" cy="32217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1034" name="Picture 10" descr="Giá trị văn hóa cộng đồng nông thôn vùng đồng bằng Bắc Bộ – Từ văn hóa phi  vật thể đến không gian kiến trúc sinh hoạt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4044" y="3872287"/>
                  <a:ext cx="2931558" cy="2691682"/>
                </a:xfrm>
                <a:prstGeom prst="ellipse">
                  <a:avLst/>
                </a:prstGeom>
                <a:ln w="190500" cap="rnd">
                  <a:solidFill>
                    <a:srgbClr val="C8C6BD"/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7018298" y="2243417"/>
                <a:ext cx="3231686" cy="3221798"/>
                <a:chOff x="7018298" y="2243417"/>
                <a:chExt cx="3231686" cy="3221798"/>
              </a:xfrm>
            </p:grpSpPr>
            <p:sp>
              <p:nvSpPr>
                <p:cNvPr id="19" name="椭圆 14">
                  <a:extLst>
                    <a:ext uri="{FF2B5EF4-FFF2-40B4-BE49-F238E27FC236}">
                      <a16:creationId xmlns:a16="http://schemas.microsoft.com/office/drawing/2014/main" id="{7593F76F-FD53-4E70-92CD-F5C0D1E622D3}"/>
                    </a:ext>
                  </a:extLst>
                </p:cNvPr>
                <p:cNvSpPr/>
                <p:nvPr/>
              </p:nvSpPr>
              <p:spPr>
                <a:xfrm>
                  <a:off x="7018298" y="2243417"/>
                  <a:ext cx="3231686" cy="32217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2896" b="97683" l="6918" r="98952"/>
                          </a14:imgEffect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2590" y="2427777"/>
                  <a:ext cx="2917948" cy="2853078"/>
                </a:xfrm>
                <a:prstGeom prst="ellipse">
                  <a:avLst/>
                </a:prstGeom>
                <a:ln w="190500" cap="rnd">
                  <a:noFill/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</p:grpSp>
      </p:grpSp>
      <p:grpSp>
        <p:nvGrpSpPr>
          <p:cNvPr id="60" name="Group 59"/>
          <p:cNvGrpSpPr/>
          <p:nvPr/>
        </p:nvGrpSpPr>
        <p:grpSpPr>
          <a:xfrm>
            <a:off x="7603331" y="3994930"/>
            <a:ext cx="3210353" cy="2884965"/>
            <a:chOff x="7603331" y="3994930"/>
            <a:chExt cx="3210353" cy="2884965"/>
          </a:xfrm>
        </p:grpSpPr>
        <p:pic>
          <p:nvPicPr>
            <p:cNvPr id="55" name="Picture 2" descr="Free vector vietnamese girl in pink outfi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39" b="98562" l="297" r="98220">
                          <a14:foregroundMark x1="45104" y1="79872" x2="45104" y2="84824"/>
                          <a14:foregroundMark x1="62908" y1="80671" x2="71513" y2="84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03331" y="4028905"/>
              <a:ext cx="1534798" cy="2850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52" b="98198" l="3423" r="89976">
                          <a14:foregroundMark x1="26161" y1="21171" x2="25672" y2="34084"/>
                          <a14:foregroundMark x1="50367" y1="22372" x2="50122" y2="28679"/>
                          <a14:foregroundMark x1="43765" y1="23874" x2="45232" y2="30180"/>
                          <a14:foregroundMark x1="22249" y1="25075" x2="21271" y2="27778"/>
                          <a14:foregroundMark x1="69927" y1="91141" x2="79707" y2="884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55675" y="3994930"/>
              <a:ext cx="1758009" cy="2862675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35" y="194786"/>
            <a:ext cx="7651143" cy="28226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605" y="2750902"/>
            <a:ext cx="6523285" cy="3670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75168" y="2557673"/>
            <a:ext cx="2456901" cy="17801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41871" y="5939837"/>
            <a:ext cx="2402032" cy="11766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87813" y="307656"/>
            <a:ext cx="2078916" cy="16094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1" y="-226085"/>
            <a:ext cx="2048516" cy="20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868" t="3856" r="3579" b="12524"/>
          <a:stretch/>
        </p:blipFill>
        <p:spPr>
          <a:xfrm>
            <a:off x="455295" y="431800"/>
            <a:ext cx="11421474" cy="59937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8534" y="1318031"/>
            <a:ext cx="81329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4000" b="1" dirty="0">
                <a:solidFill>
                  <a:srgbClr val="035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 bằng Bắc Bộ là một trong những khu vực tập trung đông dân cư đông đúc nhất cả nước</a:t>
            </a:r>
            <a:r>
              <a:rPr lang="en-US" sz="4000" b="1" dirty="0">
                <a:solidFill>
                  <a:srgbClr val="035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35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000" b="1" dirty="0">
                <a:solidFill>
                  <a:srgbClr val="035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035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latin typeface="Calibri" panose="020F0502020204030204" pitchFamily="34" charset="0"/>
                <a:cs typeface="Calibri" panose="020F0502020204030204" pitchFamily="34" charset="0"/>
              </a:rPr>
              <a:t>điều kiện tự nhiên thuận lợi, người dân sống ở đây từ lâu đời, có nhiều đô thị và trung tâm công nghiệp.</a:t>
            </a:r>
          </a:p>
        </p:txBody>
      </p:sp>
      <p:pic>
        <p:nvPicPr>
          <p:cNvPr id="4098" name="Picture 2" descr="Free vector vietnamese girl in pink outfi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" b="98562" l="297" r="98220">
                        <a14:foregroundMark x1="45104" y1="79872" x2="45104" y2="84824"/>
                        <a14:foregroundMark x1="62908" y1="80671" x2="71513" y2="84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65" y="2339530"/>
            <a:ext cx="2432467" cy="45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70" y="775401"/>
            <a:ext cx="2396008" cy="14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75" y="3483446"/>
            <a:ext cx="12192000" cy="5801360"/>
          </a:xfrm>
          <a:prstGeom prst="rect">
            <a:avLst/>
          </a:prstGeom>
        </p:spPr>
      </p:pic>
      <p:pic>
        <p:nvPicPr>
          <p:cNvPr id="6" name="图片 5" descr="千库网_六一儿童节手绘星星月亮气球组_元素编号122387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480" y="337185"/>
            <a:ext cx="2861945" cy="2861945"/>
          </a:xfrm>
          <a:prstGeom prst="rect">
            <a:avLst/>
          </a:prstGeom>
          <a:effectLst>
            <a:outerShdw blurRad="177800" dist="1397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664951" y="1229730"/>
            <a:ext cx="8559501" cy="5377710"/>
            <a:chOff x="1447800" y="230505"/>
            <a:chExt cx="8559501" cy="5377710"/>
          </a:xfrm>
        </p:grpSpPr>
        <p:grpSp>
          <p:nvGrpSpPr>
            <p:cNvPr id="11" name="组合 4"/>
            <p:cNvGrpSpPr/>
            <p:nvPr/>
          </p:nvGrpSpPr>
          <p:grpSpPr>
            <a:xfrm>
              <a:off x="1447800" y="230505"/>
              <a:ext cx="8559501" cy="5377710"/>
              <a:chOff x="1393190" y="1597025"/>
              <a:chExt cx="6404610" cy="4377690"/>
            </a:xfrm>
          </p:grpSpPr>
          <p:sp>
            <p:nvSpPr>
              <p:cNvPr id="12" name="任意多边形 7"/>
              <p:cNvSpPr/>
              <p:nvPr/>
            </p:nvSpPr>
            <p:spPr>
              <a:xfrm>
                <a:off x="1393190" y="1597025"/>
                <a:ext cx="6404610" cy="4377690"/>
              </a:xfrm>
              <a:custGeom>
                <a:avLst/>
                <a:gdLst>
                  <a:gd name="connisteX0" fmla="*/ 292182 w 6404819"/>
                  <a:gd name="connsiteY0" fmla="*/ 954417 h 4377608"/>
                  <a:gd name="connisteX1" fmla="*/ 1663782 w 6404819"/>
                  <a:gd name="connsiteY1" fmla="*/ 14617 h 4377608"/>
                  <a:gd name="connisteX2" fmla="*/ 3492582 w 6404819"/>
                  <a:gd name="connsiteY2" fmla="*/ 433717 h 4377608"/>
                  <a:gd name="connisteX3" fmla="*/ 4889582 w 6404819"/>
                  <a:gd name="connsiteY3" fmla="*/ 205117 h 4377608"/>
                  <a:gd name="connisteX4" fmla="*/ 6172282 w 6404819"/>
                  <a:gd name="connsiteY4" fmla="*/ 1106817 h 4377608"/>
                  <a:gd name="connisteX5" fmla="*/ 5880182 w 6404819"/>
                  <a:gd name="connsiteY5" fmla="*/ 2414917 h 4377608"/>
                  <a:gd name="connisteX6" fmla="*/ 6388182 w 6404819"/>
                  <a:gd name="connsiteY6" fmla="*/ 3088017 h 4377608"/>
                  <a:gd name="connisteX7" fmla="*/ 5270582 w 6404819"/>
                  <a:gd name="connsiteY7" fmla="*/ 3875417 h 4377608"/>
                  <a:gd name="connisteX8" fmla="*/ 3467182 w 6404819"/>
                  <a:gd name="connsiteY8" fmla="*/ 3570617 h 4377608"/>
                  <a:gd name="connisteX9" fmla="*/ 2336882 w 6404819"/>
                  <a:gd name="connsiteY9" fmla="*/ 4370717 h 4377608"/>
                  <a:gd name="connisteX10" fmla="*/ 863682 w 6404819"/>
                  <a:gd name="connsiteY10" fmla="*/ 3875417 h 4377608"/>
                  <a:gd name="connisteX11" fmla="*/ 609682 w 6404819"/>
                  <a:gd name="connsiteY11" fmla="*/ 3380117 h 4377608"/>
                  <a:gd name="connisteX12" fmla="*/ 82 w 6404819"/>
                  <a:gd name="connsiteY12" fmla="*/ 2961017 h 4377608"/>
                  <a:gd name="connisteX13" fmla="*/ 571582 w 6404819"/>
                  <a:gd name="connsiteY13" fmla="*/ 1652917 h 4377608"/>
                  <a:gd name="connisteX14" fmla="*/ 292182 w 6404819"/>
                  <a:gd name="connsiteY14" fmla="*/ 954417 h 437760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</a:cxnLst>
                <a:rect l="l" t="t" r="r" b="b"/>
                <a:pathLst>
                  <a:path w="6404819" h="4377609">
                    <a:moveTo>
                      <a:pt x="292183" y="954417"/>
                    </a:moveTo>
                    <a:cubicBezTo>
                      <a:pt x="510623" y="626757"/>
                      <a:pt x="1023703" y="118757"/>
                      <a:pt x="1663783" y="14617"/>
                    </a:cubicBezTo>
                    <a:cubicBezTo>
                      <a:pt x="2303863" y="-89523"/>
                      <a:pt x="2847423" y="395617"/>
                      <a:pt x="3492583" y="433717"/>
                    </a:cubicBezTo>
                    <a:cubicBezTo>
                      <a:pt x="4137743" y="471817"/>
                      <a:pt x="4353643" y="70497"/>
                      <a:pt x="4889583" y="205117"/>
                    </a:cubicBezTo>
                    <a:cubicBezTo>
                      <a:pt x="5425523" y="339737"/>
                      <a:pt x="5974163" y="664857"/>
                      <a:pt x="6172283" y="1106817"/>
                    </a:cubicBezTo>
                    <a:cubicBezTo>
                      <a:pt x="6370403" y="1548777"/>
                      <a:pt x="5837003" y="2018677"/>
                      <a:pt x="5880183" y="2414917"/>
                    </a:cubicBezTo>
                    <a:cubicBezTo>
                      <a:pt x="5923363" y="2811157"/>
                      <a:pt x="6510103" y="2795917"/>
                      <a:pt x="6388183" y="3088017"/>
                    </a:cubicBezTo>
                    <a:cubicBezTo>
                      <a:pt x="6266263" y="3380117"/>
                      <a:pt x="5854783" y="3778897"/>
                      <a:pt x="5270583" y="3875417"/>
                    </a:cubicBezTo>
                    <a:cubicBezTo>
                      <a:pt x="4686383" y="3971937"/>
                      <a:pt x="4053923" y="3471557"/>
                      <a:pt x="3467183" y="3570617"/>
                    </a:cubicBezTo>
                    <a:cubicBezTo>
                      <a:pt x="2880443" y="3669677"/>
                      <a:pt x="2857583" y="4309757"/>
                      <a:pt x="2336883" y="4370717"/>
                    </a:cubicBezTo>
                    <a:cubicBezTo>
                      <a:pt x="1816183" y="4431677"/>
                      <a:pt x="1209123" y="4073537"/>
                      <a:pt x="863683" y="3875417"/>
                    </a:cubicBezTo>
                    <a:cubicBezTo>
                      <a:pt x="518243" y="3677297"/>
                      <a:pt x="782403" y="3562997"/>
                      <a:pt x="609683" y="3380117"/>
                    </a:cubicBezTo>
                    <a:cubicBezTo>
                      <a:pt x="436963" y="3197237"/>
                      <a:pt x="7703" y="3306457"/>
                      <a:pt x="83" y="2961017"/>
                    </a:cubicBezTo>
                    <a:cubicBezTo>
                      <a:pt x="-7537" y="2615577"/>
                      <a:pt x="513163" y="2054237"/>
                      <a:pt x="571583" y="1652917"/>
                    </a:cubicBezTo>
                    <a:cubicBezTo>
                      <a:pt x="630003" y="1251597"/>
                      <a:pt x="73743" y="1282077"/>
                      <a:pt x="292183" y="954417"/>
                    </a:cubicBezTo>
                    <a:close/>
                  </a:path>
                </a:pathLst>
              </a:custGeom>
              <a:noFill/>
              <a:ln w="25400">
                <a:solidFill>
                  <a:srgbClr val="3F8DA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任意多边形 8"/>
              <p:cNvSpPr/>
              <p:nvPr/>
            </p:nvSpPr>
            <p:spPr>
              <a:xfrm>
                <a:off x="1595872" y="1721118"/>
                <a:ext cx="6022890" cy="4071810"/>
              </a:xfrm>
              <a:custGeom>
                <a:avLst/>
                <a:gdLst>
                  <a:gd name="connsiteX0" fmla="*/ 400 w 9484"/>
                  <a:gd name="connsiteY0" fmla="*/ 1361 h 6412"/>
                  <a:gd name="connsiteX1" fmla="*/ 2380 w 9484"/>
                  <a:gd name="connsiteY1" fmla="*/ 21 h 6412"/>
                  <a:gd name="connsiteX2" fmla="*/ 5172 w 9484"/>
                  <a:gd name="connsiteY2" fmla="*/ 660 h 6412"/>
                  <a:gd name="connsiteX3" fmla="*/ 7241 w 9484"/>
                  <a:gd name="connsiteY3" fmla="*/ 324 h 6412"/>
                  <a:gd name="connsiteX4" fmla="*/ 9141 w 9484"/>
                  <a:gd name="connsiteY4" fmla="*/ 1651 h 6412"/>
                  <a:gd name="connsiteX5" fmla="*/ 8708 w 9484"/>
                  <a:gd name="connsiteY5" fmla="*/ 3576 h 6412"/>
                  <a:gd name="connsiteX6" fmla="*/ 9460 w 9484"/>
                  <a:gd name="connsiteY6" fmla="*/ 4722 h 6412"/>
                  <a:gd name="connsiteX7" fmla="*/ 7805 w 9484"/>
                  <a:gd name="connsiteY7" fmla="*/ 5726 h 6412"/>
                  <a:gd name="connsiteX8" fmla="*/ 5161 w 9484"/>
                  <a:gd name="connsiteY8" fmla="*/ 5201 h 6412"/>
                  <a:gd name="connsiteX9" fmla="*/ 3281 w 9484"/>
                  <a:gd name="connsiteY9" fmla="*/ 6401 h 6412"/>
                  <a:gd name="connsiteX10" fmla="*/ 1279 w 9484"/>
                  <a:gd name="connsiteY10" fmla="*/ 5726 h 6412"/>
                  <a:gd name="connsiteX11" fmla="*/ 860 w 9484"/>
                  <a:gd name="connsiteY11" fmla="*/ 5041 h 6412"/>
                  <a:gd name="connsiteX12" fmla="*/ 0 w 9484"/>
                  <a:gd name="connsiteY12" fmla="*/ 4380 h 6412"/>
                  <a:gd name="connsiteX13" fmla="*/ 846 w 9484"/>
                  <a:gd name="connsiteY13" fmla="*/ 2455 h 6412"/>
                  <a:gd name="connsiteX14" fmla="*/ 400 w 9484"/>
                  <a:gd name="connsiteY14" fmla="*/ 1361 h 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85" h="6412">
                    <a:moveTo>
                      <a:pt x="400" y="1361"/>
                    </a:moveTo>
                    <a:cubicBezTo>
                      <a:pt x="723" y="878"/>
                      <a:pt x="1432" y="174"/>
                      <a:pt x="2380" y="21"/>
                    </a:cubicBezTo>
                    <a:cubicBezTo>
                      <a:pt x="3328" y="-133"/>
                      <a:pt x="4217" y="604"/>
                      <a:pt x="5172" y="660"/>
                    </a:cubicBezTo>
                    <a:cubicBezTo>
                      <a:pt x="6128" y="716"/>
                      <a:pt x="6447" y="126"/>
                      <a:pt x="7241" y="324"/>
                    </a:cubicBezTo>
                    <a:cubicBezTo>
                      <a:pt x="8035" y="522"/>
                      <a:pt x="8847" y="1001"/>
                      <a:pt x="9141" y="1651"/>
                    </a:cubicBezTo>
                    <a:cubicBezTo>
                      <a:pt x="9434" y="2302"/>
                      <a:pt x="8644" y="2993"/>
                      <a:pt x="8708" y="3576"/>
                    </a:cubicBezTo>
                    <a:cubicBezTo>
                      <a:pt x="8772" y="4159"/>
                      <a:pt x="9641" y="4292"/>
                      <a:pt x="9460" y="4722"/>
                    </a:cubicBezTo>
                    <a:cubicBezTo>
                      <a:pt x="9280" y="5152"/>
                      <a:pt x="8670" y="5584"/>
                      <a:pt x="7805" y="5726"/>
                    </a:cubicBezTo>
                    <a:cubicBezTo>
                      <a:pt x="6940" y="5868"/>
                      <a:pt x="6030" y="5055"/>
                      <a:pt x="5161" y="5201"/>
                    </a:cubicBezTo>
                    <a:cubicBezTo>
                      <a:pt x="4292" y="5347"/>
                      <a:pt x="4052" y="6311"/>
                      <a:pt x="3281" y="6401"/>
                    </a:cubicBezTo>
                    <a:cubicBezTo>
                      <a:pt x="2510" y="6491"/>
                      <a:pt x="1791" y="6017"/>
                      <a:pt x="1279" y="5726"/>
                    </a:cubicBezTo>
                    <a:cubicBezTo>
                      <a:pt x="767" y="5434"/>
                      <a:pt x="1116" y="5310"/>
                      <a:pt x="860" y="5041"/>
                    </a:cubicBezTo>
                    <a:cubicBezTo>
                      <a:pt x="604" y="4772"/>
                      <a:pt x="11" y="4888"/>
                      <a:pt x="0" y="4380"/>
                    </a:cubicBezTo>
                    <a:cubicBezTo>
                      <a:pt x="-11" y="3872"/>
                      <a:pt x="760" y="3045"/>
                      <a:pt x="846" y="2455"/>
                    </a:cubicBezTo>
                    <a:cubicBezTo>
                      <a:pt x="933" y="1864"/>
                      <a:pt x="76" y="1843"/>
                      <a:pt x="400" y="1361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C6AFD5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06079" y="1056640"/>
              <a:ext cx="687100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3600" b="1" dirty="0" err="1">
                  <a:solidFill>
                    <a:srgbClr val="035362"/>
                  </a:solidFill>
                </a:rPr>
                <a:t>Dân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cư</a:t>
              </a:r>
              <a:r>
                <a:rPr lang="en-US" sz="3600" b="1" dirty="0">
                  <a:solidFill>
                    <a:srgbClr val="035362"/>
                  </a:solidFill>
                </a:rPr>
                <a:t> ở </a:t>
              </a:r>
              <a:r>
                <a:rPr lang="en-US" sz="3600" b="1" dirty="0" err="1">
                  <a:solidFill>
                    <a:srgbClr val="035362"/>
                  </a:solidFill>
                </a:rPr>
                <a:t>vùng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Đồng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bằng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Bắc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Bộ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chủ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yếu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là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người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Kinh</a:t>
              </a:r>
              <a:r>
                <a:rPr lang="en-US" sz="3600" b="1" dirty="0">
                  <a:solidFill>
                    <a:srgbClr val="035362"/>
                  </a:solidFill>
                </a:rPr>
                <a:t>.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3600" b="1" dirty="0" err="1">
                  <a:solidFill>
                    <a:srgbClr val="035362"/>
                  </a:solidFill>
                </a:rPr>
                <a:t>Đây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là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vùng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có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dân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cư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tập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trung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đông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đúc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nhất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cả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nước</a:t>
              </a:r>
              <a:r>
                <a:rPr lang="en-US" sz="3600" b="1" dirty="0">
                  <a:solidFill>
                    <a:srgbClr val="035362"/>
                  </a:solidFill>
                </a:rPr>
                <a:t> do </a:t>
              </a:r>
              <a:r>
                <a:rPr lang="en-US" sz="3600" b="1" dirty="0" err="1">
                  <a:solidFill>
                    <a:srgbClr val="035362"/>
                  </a:solidFill>
                </a:rPr>
                <a:t>có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điều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kiện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tự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nhiên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thuận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lợi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cho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sinh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sống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và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sản</a:t>
              </a:r>
              <a:r>
                <a:rPr lang="en-US" sz="3600" b="1" dirty="0">
                  <a:solidFill>
                    <a:srgbClr val="035362"/>
                  </a:solidFill>
                </a:rPr>
                <a:t> </a:t>
              </a:r>
              <a:r>
                <a:rPr lang="en-US" sz="3600" b="1" dirty="0" err="1">
                  <a:solidFill>
                    <a:srgbClr val="035362"/>
                  </a:solidFill>
                </a:rPr>
                <a:t>xuất</a:t>
              </a:r>
              <a:r>
                <a:rPr lang="en-US" sz="3600" b="1" dirty="0">
                  <a:solidFill>
                    <a:srgbClr val="035362"/>
                  </a:solidFill>
                </a:rPr>
                <a:t>.</a:t>
              </a:r>
            </a:p>
          </p:txBody>
        </p:sp>
      </p:grpSp>
      <p:pic>
        <p:nvPicPr>
          <p:cNvPr id="9" name="Picture 2" descr="Free vector vietnamese girl in pink outf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" b="98562" l="297" r="98220">
                        <a14:foregroundMark x1="45104" y1="79872" x2="45104" y2="84824"/>
                        <a14:foregroundMark x1="62908" y1="80671" x2="71513" y2="84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925" y="2450661"/>
            <a:ext cx="2432467" cy="45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2" b="98198" l="3423" r="89976">
                        <a14:foregroundMark x1="26161" y1="21171" x2="25672" y2="34084"/>
                        <a14:foregroundMark x1="50367" y1="22372" x2="50122" y2="28679"/>
                        <a14:foregroundMark x1="43765" y1="23874" x2="45232" y2="30180"/>
                        <a14:foregroundMark x1="22249" y1="25075" x2="21271" y2="27778"/>
                        <a14:foregroundMark x1="69927" y1="91141" x2="79707" y2="8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6473" y="1918743"/>
            <a:ext cx="2914920" cy="47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" name="图片 17" descr="千库网_六一儿童节手绘星星月亮气球组_元素编号122387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586740"/>
            <a:ext cx="1134110" cy="1134110"/>
          </a:xfrm>
          <a:prstGeom prst="rect">
            <a:avLst/>
          </a:prstGeom>
          <a:effectLst>
            <a:outerShdw blurRad="177800" dist="139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C:\Users\Am'be'r\Desktop\千库网_儿童节彩旗装饰卡通_元素编号12132131.png千库网_儿童节彩旗装饰卡通_元素编号12132131"/>
          <p:cNvPicPr>
            <a:picLocks noChangeAspect="1"/>
          </p:cNvPicPr>
          <p:nvPr/>
        </p:nvPicPr>
        <p:blipFill>
          <a:blip r:embed="rId3">
            <a:alphaModFix amt="72000"/>
          </a:blip>
          <a:srcRect/>
          <a:stretch>
            <a:fillRect/>
          </a:stretch>
        </p:blipFill>
        <p:spPr>
          <a:xfrm flipH="1">
            <a:off x="7804785" y="-155575"/>
            <a:ext cx="4166870" cy="4166870"/>
          </a:xfrm>
          <a:prstGeom prst="rect">
            <a:avLst/>
          </a:prstGeom>
        </p:spPr>
      </p:pic>
      <p:pic>
        <p:nvPicPr>
          <p:cNvPr id="20" name="图片 19" descr="千库网_六一儿童节快乐一群儿童手拉手_元素编号13101507"/>
          <p:cNvPicPr>
            <a:picLocks noChangeAspect="1"/>
          </p:cNvPicPr>
          <p:nvPr/>
        </p:nvPicPr>
        <p:blipFill rotWithShape="1">
          <a:blip r:embed="rId4"/>
          <a:srcRect t="32973"/>
          <a:stretch/>
        </p:blipFill>
        <p:spPr>
          <a:xfrm>
            <a:off x="5071131" y="3513773"/>
            <a:ext cx="6624299" cy="3656330"/>
          </a:xfrm>
          <a:prstGeom prst="rect">
            <a:avLst/>
          </a:prstGeom>
        </p:spPr>
      </p:pic>
      <p:pic>
        <p:nvPicPr>
          <p:cNvPr id="22" name="图片 21" descr="千库网_蓝色视频摄影机插画_元素编号119605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" y="3355975"/>
            <a:ext cx="2896870" cy="2896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873" y="1255094"/>
            <a:ext cx="691346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iá trị văn hóa cộng đồng nông thôn vùng đồng bằng Bắc Bộ – Từ văn hóa phi  vật thể đến không gian kiến trúc sinh ho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91038"/>
            <a:ext cx="1128141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9750" y="891038"/>
            <a:ext cx="11281410" cy="5448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千库网_六一儿童节手绘星星月亮气球组_元素编号122387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586740"/>
            <a:ext cx="1134110" cy="1134110"/>
          </a:xfrm>
          <a:prstGeom prst="rect">
            <a:avLst/>
          </a:prstGeom>
          <a:effectLst>
            <a:outerShdw blurRad="177800" dist="139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Free vector vietnamese girl in pink outf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" b="98562" l="297" r="98220">
                        <a14:foregroundMark x1="45104" y1="79872" x2="45104" y2="84824"/>
                        <a14:foregroundMark x1="62908" y1="80671" x2="71513" y2="84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750" y="2339530"/>
            <a:ext cx="2432467" cy="45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2" b="98198" l="3423" r="89976">
                        <a14:foregroundMark x1="26161" y1="21171" x2="25672" y2="34084"/>
                        <a14:foregroundMark x1="50367" y1="22372" x2="50122" y2="28679"/>
                        <a14:foregroundMark x1="43765" y1="23874" x2="45232" y2="30180"/>
                        <a14:foregroundMark x1="22249" y1="25075" x2="21271" y2="27778"/>
                        <a14:foregroundMark x1="69927" y1="91141" x2="79707" y2="8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7658" y="2008061"/>
            <a:ext cx="2914920" cy="4746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746" y="-347730"/>
            <a:ext cx="8974090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1" y="527506"/>
            <a:ext cx="11157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35362"/>
                </a:solidFill>
              </a:rPr>
              <a:t>1. </a:t>
            </a:r>
            <a:r>
              <a:rPr lang="en-US" sz="3200" dirty="0" err="1">
                <a:solidFill>
                  <a:srgbClr val="035362"/>
                </a:solidFill>
              </a:rPr>
              <a:t>Đọc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thông</a:t>
            </a:r>
            <a:r>
              <a:rPr lang="en-US" sz="3200" dirty="0">
                <a:solidFill>
                  <a:srgbClr val="035362"/>
                </a:solidFill>
              </a:rPr>
              <a:t> tin, </a:t>
            </a:r>
            <a:r>
              <a:rPr lang="en-US" sz="3200" dirty="0" err="1">
                <a:solidFill>
                  <a:srgbClr val="035362"/>
                </a:solidFill>
              </a:rPr>
              <a:t>em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hãy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kể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tên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một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số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dân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tộc</a:t>
            </a:r>
            <a:r>
              <a:rPr lang="en-US" sz="3200" dirty="0">
                <a:solidFill>
                  <a:srgbClr val="035362"/>
                </a:solidFill>
              </a:rPr>
              <a:t> ở </a:t>
            </a:r>
            <a:r>
              <a:rPr lang="en-US" sz="3200" dirty="0" err="1">
                <a:solidFill>
                  <a:srgbClr val="035362"/>
                </a:solidFill>
              </a:rPr>
              <a:t>vùng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Đồng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bằng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Bắc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Bộ</a:t>
            </a:r>
            <a:r>
              <a:rPr lang="en-US" sz="3200" dirty="0">
                <a:solidFill>
                  <a:srgbClr val="035362"/>
                </a:solidFill>
              </a:rPr>
              <a:t>.</a:t>
            </a:r>
          </a:p>
          <a:p>
            <a:r>
              <a:rPr lang="en-US" sz="3200" dirty="0">
                <a:solidFill>
                  <a:srgbClr val="035362"/>
                </a:solidFill>
              </a:rPr>
              <a:t>2. </a:t>
            </a:r>
            <a:r>
              <a:rPr lang="en-US" sz="3200" dirty="0" err="1">
                <a:solidFill>
                  <a:srgbClr val="035362"/>
                </a:solidFill>
              </a:rPr>
              <a:t>Quan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sát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hình</a:t>
            </a:r>
            <a:r>
              <a:rPr lang="en-US" sz="3200" dirty="0">
                <a:solidFill>
                  <a:srgbClr val="035362"/>
                </a:solidFill>
              </a:rPr>
              <a:t> 2 </a:t>
            </a:r>
            <a:r>
              <a:rPr lang="en-US" sz="3200" dirty="0" err="1">
                <a:solidFill>
                  <a:srgbClr val="035362"/>
                </a:solidFill>
              </a:rPr>
              <a:t>và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đọc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thông</a:t>
            </a:r>
            <a:r>
              <a:rPr lang="en-US" sz="3200" dirty="0">
                <a:solidFill>
                  <a:srgbClr val="035362"/>
                </a:solidFill>
              </a:rPr>
              <a:t> tin, </a:t>
            </a:r>
            <a:r>
              <a:rPr lang="en-US" sz="3200" dirty="0" err="1">
                <a:solidFill>
                  <a:srgbClr val="035362"/>
                </a:solidFill>
              </a:rPr>
              <a:t>em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hãy</a:t>
            </a:r>
            <a:r>
              <a:rPr lang="en-US" sz="3200" dirty="0">
                <a:solidFill>
                  <a:srgbClr val="035362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35362"/>
                </a:solidFill>
              </a:rPr>
              <a:t>Nhận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xét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sự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phân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bố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dân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cư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của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vùng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Đồng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bằng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Bắc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Bộ</a:t>
            </a:r>
            <a:r>
              <a:rPr lang="en-US" sz="3200" dirty="0">
                <a:solidFill>
                  <a:srgbClr val="035362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35362"/>
                </a:solidFill>
              </a:rPr>
              <a:t>Giải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thích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vì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sao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vùng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Đồng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bằng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Bắc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Bộ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có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dân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cư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tập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trung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đông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đúc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nhất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cả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nước</a:t>
            </a:r>
            <a:r>
              <a:rPr lang="en-US" sz="3200" dirty="0">
                <a:solidFill>
                  <a:srgbClr val="035362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2460" y="3574494"/>
            <a:ext cx="10927079" cy="2699117"/>
          </a:xfrm>
          <a:prstGeom prst="rect">
            <a:avLst/>
          </a:prstGeom>
          <a:solidFill>
            <a:srgbClr val="F897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Bắc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Bộ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dân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dân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hơn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21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triệu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năm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2020). Do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điều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kiện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thuận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lợi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giao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sản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dân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tâp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trung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đúc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nhất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ta.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Dân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đây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chủ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yếu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Kinh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dân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khác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Mường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Sán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Dìu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4403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" y="431800"/>
            <a:ext cx="5486524" cy="461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799" y="1370422"/>
            <a:ext cx="5977906" cy="50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5975" y="1371769"/>
            <a:ext cx="11325465" cy="5171231"/>
            <a:chOff x="195975" y="1371769"/>
            <a:chExt cx="11325465" cy="5171231"/>
          </a:xfrm>
        </p:grpSpPr>
        <p:sp>
          <p:nvSpPr>
            <p:cNvPr id="3" name="圆角矩形 21"/>
            <p:cNvSpPr/>
            <p:nvPr/>
          </p:nvSpPr>
          <p:spPr>
            <a:xfrm>
              <a:off x="996316" y="2034639"/>
              <a:ext cx="10525124" cy="4259481"/>
            </a:xfrm>
            <a:prstGeom prst="roundRect">
              <a:avLst/>
            </a:prstGeom>
            <a:noFill/>
            <a:ln w="34925">
              <a:solidFill>
                <a:srgbClr val="C6AFD5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" name="图片 10" descr="千库网_六一儿童节多个侧面伸出脑袋儿童_元素编号13101512"/>
            <p:cNvPicPr>
              <a:picLocks noChangeAspect="1"/>
            </p:cNvPicPr>
            <p:nvPr/>
          </p:nvPicPr>
          <p:blipFill>
            <a:blip r:embed="rId2"/>
            <a:srcRect r="35246"/>
            <a:stretch>
              <a:fillRect/>
            </a:stretch>
          </p:blipFill>
          <p:spPr>
            <a:xfrm>
              <a:off x="195975" y="1371769"/>
              <a:ext cx="2438400" cy="517123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271587" y="609725"/>
            <a:ext cx="964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35362"/>
                </a:solidFill>
              </a:rPr>
              <a:t>Kể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tên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các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tỉnh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thành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phố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thuộc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</a:p>
          <a:p>
            <a:pPr lvl="0" algn="ctr"/>
            <a:r>
              <a:rPr lang="en-US" sz="3600" b="1" dirty="0" err="1">
                <a:solidFill>
                  <a:srgbClr val="035362"/>
                </a:solidFill>
              </a:rPr>
              <a:t>vùng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Đồng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bằng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Bắc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Bộ</a:t>
            </a:r>
            <a:endParaRPr lang="en-US" sz="3600" b="1" dirty="0">
              <a:solidFill>
                <a:srgbClr val="03536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72384" y="2163670"/>
            <a:ext cx="2809877" cy="874287"/>
            <a:chOff x="3020059" y="2286959"/>
            <a:chExt cx="2809877" cy="874287"/>
          </a:xfrm>
        </p:grpSpPr>
        <p:sp>
          <p:nvSpPr>
            <p:cNvPr id="19" name="Rounded Rectangle 18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Hà</a:t>
              </a:r>
              <a:r>
                <a:rPr lang="en-US" sz="3600" b="1" dirty="0"/>
                <a:t> </a:t>
              </a:r>
              <a:r>
                <a:rPr lang="en-US" sz="3600" b="1" dirty="0" err="1"/>
                <a:t>Nội</a:t>
              </a:r>
              <a:endParaRPr lang="en-US" sz="3600" b="1" dirty="0"/>
            </a:p>
          </p:txBody>
        </p:sp>
        <p:pic>
          <p:nvPicPr>
            <p:cNvPr id="20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491799" y="2192828"/>
            <a:ext cx="2809877" cy="874287"/>
            <a:chOff x="3020059" y="2286959"/>
            <a:chExt cx="2809877" cy="874287"/>
          </a:xfrm>
        </p:grpSpPr>
        <p:sp>
          <p:nvSpPr>
            <p:cNvPr id="28" name="Rounded Rectangle 27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Vĩnh</a:t>
              </a:r>
              <a:r>
                <a:rPr lang="en-US" sz="3600" b="1" dirty="0"/>
                <a:t> </a:t>
              </a:r>
              <a:r>
                <a:rPr lang="en-US" sz="3600" b="1" dirty="0" err="1"/>
                <a:t>Phúc</a:t>
              </a:r>
              <a:endParaRPr lang="en-US" sz="3600" b="1" dirty="0"/>
            </a:p>
          </p:txBody>
        </p:sp>
        <p:pic>
          <p:nvPicPr>
            <p:cNvPr id="29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411215" y="2163670"/>
            <a:ext cx="2809877" cy="874287"/>
            <a:chOff x="3020059" y="2286959"/>
            <a:chExt cx="2809877" cy="874287"/>
          </a:xfrm>
        </p:grpSpPr>
        <p:sp>
          <p:nvSpPr>
            <p:cNvPr id="31" name="Rounded Rectangle 30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Bắc</a:t>
              </a:r>
              <a:r>
                <a:rPr lang="en-US" sz="3600" b="1" dirty="0"/>
                <a:t> </a:t>
              </a:r>
              <a:r>
                <a:rPr lang="en-US" sz="3600" b="1" dirty="0" err="1"/>
                <a:t>Ninh</a:t>
              </a:r>
              <a:endParaRPr lang="en-US" sz="3600" b="1" dirty="0"/>
            </a:p>
          </p:txBody>
        </p:sp>
        <p:pic>
          <p:nvPicPr>
            <p:cNvPr id="32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967473" y="3232829"/>
            <a:ext cx="2924340" cy="874287"/>
            <a:chOff x="2905596" y="2286959"/>
            <a:chExt cx="2924340" cy="874287"/>
          </a:xfrm>
        </p:grpSpPr>
        <p:sp>
          <p:nvSpPr>
            <p:cNvPr id="34" name="Rounded Rectangle 33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Hải</a:t>
              </a:r>
              <a:r>
                <a:rPr lang="en-US" sz="3600" b="1" dirty="0"/>
                <a:t> </a:t>
              </a:r>
              <a:r>
                <a:rPr lang="en-US" sz="3600" b="1" dirty="0" err="1"/>
                <a:t>Dương</a:t>
              </a:r>
              <a:endParaRPr lang="en-US" sz="3600" b="1" dirty="0"/>
            </a:p>
          </p:txBody>
        </p:sp>
        <p:pic>
          <p:nvPicPr>
            <p:cNvPr id="35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5596" y="2436395"/>
              <a:ext cx="633730" cy="63373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127565" y="3232828"/>
            <a:ext cx="2907665" cy="874287"/>
            <a:chOff x="2922271" y="2286959"/>
            <a:chExt cx="2907665" cy="874287"/>
          </a:xfrm>
        </p:grpSpPr>
        <p:sp>
          <p:nvSpPr>
            <p:cNvPr id="37" name="Rounded Rectangle 36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Hải</a:t>
              </a:r>
              <a:r>
                <a:rPr lang="en-US" sz="3600" b="1" dirty="0"/>
                <a:t> </a:t>
              </a:r>
              <a:r>
                <a:rPr lang="en-US" sz="3600" b="1" dirty="0" err="1"/>
                <a:t>Phòng</a:t>
              </a:r>
              <a:endParaRPr lang="en-US" sz="3600" b="1" dirty="0"/>
            </a:p>
          </p:txBody>
        </p:sp>
        <p:pic>
          <p:nvPicPr>
            <p:cNvPr id="38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2271" y="2419521"/>
              <a:ext cx="633730" cy="63373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075257" y="4248586"/>
            <a:ext cx="2809877" cy="874287"/>
            <a:chOff x="3020059" y="2286959"/>
            <a:chExt cx="2809877" cy="874287"/>
          </a:xfrm>
        </p:grpSpPr>
        <p:sp>
          <p:nvSpPr>
            <p:cNvPr id="40" name="Rounded Rectangle 39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Hưng</a:t>
              </a:r>
              <a:r>
                <a:rPr lang="en-US" sz="3600" b="1" dirty="0"/>
                <a:t> </a:t>
              </a:r>
              <a:r>
                <a:rPr lang="en-US" sz="3600" b="1" dirty="0" err="1"/>
                <a:t>Yên</a:t>
              </a:r>
              <a:endParaRPr lang="en-US" sz="3600" b="1" dirty="0"/>
            </a:p>
          </p:txBody>
        </p:sp>
        <p:pic>
          <p:nvPicPr>
            <p:cNvPr id="41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104211" y="4233345"/>
            <a:ext cx="2809877" cy="874287"/>
            <a:chOff x="3020059" y="2286959"/>
            <a:chExt cx="2809877" cy="874287"/>
          </a:xfrm>
        </p:grpSpPr>
        <p:sp>
          <p:nvSpPr>
            <p:cNvPr id="43" name="Rounded Rectangle 42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Thái</a:t>
              </a:r>
              <a:r>
                <a:rPr lang="en-US" sz="3600" b="1" dirty="0"/>
                <a:t> </a:t>
              </a:r>
              <a:r>
                <a:rPr lang="en-US" sz="3600" b="1" dirty="0" err="1"/>
                <a:t>Bình</a:t>
              </a:r>
              <a:endParaRPr lang="en-US" sz="3600" b="1" dirty="0"/>
            </a:p>
          </p:txBody>
        </p:sp>
        <p:pic>
          <p:nvPicPr>
            <p:cNvPr id="44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8116724" y="4262503"/>
            <a:ext cx="2809877" cy="874287"/>
            <a:chOff x="3020059" y="2286959"/>
            <a:chExt cx="2809877" cy="874287"/>
          </a:xfrm>
        </p:grpSpPr>
        <p:sp>
          <p:nvSpPr>
            <p:cNvPr id="46" name="Rounded Rectangle 45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Hà</a:t>
              </a:r>
              <a:r>
                <a:rPr lang="en-US" sz="3600" b="1" dirty="0"/>
                <a:t> Nam</a:t>
              </a:r>
            </a:p>
          </p:txBody>
        </p:sp>
        <p:pic>
          <p:nvPicPr>
            <p:cNvPr id="47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3190636" y="5239491"/>
            <a:ext cx="2809877" cy="874287"/>
            <a:chOff x="3020059" y="2286959"/>
            <a:chExt cx="2809877" cy="874287"/>
          </a:xfrm>
        </p:grpSpPr>
        <p:sp>
          <p:nvSpPr>
            <p:cNvPr id="49" name="Rounded Rectangle 48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Nam </a:t>
              </a:r>
              <a:r>
                <a:rPr lang="en-US" sz="3600" b="1" dirty="0" err="1"/>
                <a:t>Định</a:t>
              </a:r>
              <a:endParaRPr lang="en-US" sz="3600" b="1" dirty="0"/>
            </a:p>
          </p:txBody>
        </p:sp>
        <p:pic>
          <p:nvPicPr>
            <p:cNvPr id="50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618688" y="5209296"/>
            <a:ext cx="2809877" cy="874287"/>
            <a:chOff x="3020059" y="2286959"/>
            <a:chExt cx="2809877" cy="874287"/>
          </a:xfrm>
        </p:grpSpPr>
        <p:sp>
          <p:nvSpPr>
            <p:cNvPr id="52" name="Rounded Rectangle 51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Ninh</a:t>
              </a:r>
              <a:r>
                <a:rPr lang="en-US" sz="3600" b="1" dirty="0"/>
                <a:t> </a:t>
              </a:r>
              <a:r>
                <a:rPr lang="en-US" sz="3600" b="1" dirty="0" err="1"/>
                <a:t>Bình</a:t>
              </a:r>
              <a:endParaRPr lang="en-US" sz="3600" b="1" dirty="0"/>
            </a:p>
          </p:txBody>
        </p:sp>
        <p:pic>
          <p:nvPicPr>
            <p:cNvPr id="53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6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圆角矩形 21"/>
          <p:cNvSpPr/>
          <p:nvPr/>
        </p:nvSpPr>
        <p:spPr>
          <a:xfrm>
            <a:off x="1202054" y="2113231"/>
            <a:ext cx="9596120" cy="3723005"/>
          </a:xfrm>
          <a:prstGeom prst="roundRect">
            <a:avLst/>
          </a:prstGeom>
          <a:noFill/>
          <a:ln w="34925">
            <a:solidFill>
              <a:srgbClr val="C6AFD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10" descr="千库网_六一儿童节多个侧面伸出脑袋儿童_元素编号13101512"/>
          <p:cNvPicPr>
            <a:picLocks noChangeAspect="1"/>
          </p:cNvPicPr>
          <p:nvPr/>
        </p:nvPicPr>
        <p:blipFill>
          <a:blip r:embed="rId2"/>
          <a:srcRect r="35246"/>
          <a:stretch>
            <a:fillRect/>
          </a:stretch>
        </p:blipFill>
        <p:spPr>
          <a:xfrm>
            <a:off x="455295" y="1270714"/>
            <a:ext cx="2438400" cy="51712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7333" y="947548"/>
            <a:ext cx="964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35362"/>
                </a:solidFill>
              </a:rPr>
              <a:t>Kể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tên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một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số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dân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tộc</a:t>
            </a:r>
            <a:r>
              <a:rPr lang="en-US" sz="3600" b="1" dirty="0">
                <a:solidFill>
                  <a:srgbClr val="035362"/>
                </a:solidFill>
              </a:rPr>
              <a:t> ở </a:t>
            </a:r>
            <a:r>
              <a:rPr lang="en-US" sz="3600" b="1" dirty="0" err="1">
                <a:solidFill>
                  <a:srgbClr val="035362"/>
                </a:solidFill>
              </a:rPr>
              <a:t>vùng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Đồng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bằng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Bắc</a:t>
            </a:r>
            <a:r>
              <a:rPr lang="en-US" sz="3600" b="1" dirty="0">
                <a:solidFill>
                  <a:srgbClr val="035362"/>
                </a:solidFill>
              </a:rPr>
              <a:t> </a:t>
            </a:r>
            <a:r>
              <a:rPr lang="en-US" sz="3600" b="1" dirty="0" err="1">
                <a:solidFill>
                  <a:srgbClr val="035362"/>
                </a:solidFill>
              </a:rPr>
              <a:t>Bộ</a:t>
            </a:r>
            <a:r>
              <a:rPr lang="en-US" sz="3600" b="1" dirty="0">
                <a:solidFill>
                  <a:srgbClr val="035362"/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85403" y="3339643"/>
            <a:ext cx="2908933" cy="1142541"/>
            <a:chOff x="2921003" y="2018705"/>
            <a:chExt cx="2908933" cy="1142541"/>
          </a:xfrm>
        </p:grpSpPr>
        <p:sp>
          <p:nvSpPr>
            <p:cNvPr id="7" name="Rounded Rectangle 6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87C99C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/>
                <a:t>Tày</a:t>
              </a:r>
              <a:endParaRPr lang="en-US" sz="4000" b="1" dirty="0"/>
            </a:p>
          </p:txBody>
        </p:sp>
        <p:pic>
          <p:nvPicPr>
            <p:cNvPr id="6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3" y="2018705"/>
              <a:ext cx="633730" cy="63373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777762" y="3339643"/>
            <a:ext cx="2763841" cy="1060245"/>
            <a:chOff x="3066095" y="2101001"/>
            <a:chExt cx="2763841" cy="1060245"/>
          </a:xfrm>
        </p:grpSpPr>
        <p:sp>
          <p:nvSpPr>
            <p:cNvPr id="13" name="Rounded Rectangle 12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67A8B5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/>
                <a:t>Sán</a:t>
              </a:r>
              <a:r>
                <a:rPr lang="en-US" sz="4000" b="1" dirty="0"/>
                <a:t> </a:t>
              </a:r>
              <a:r>
                <a:rPr lang="en-US" sz="4000" b="1" dirty="0" err="1"/>
                <a:t>Dìu</a:t>
              </a:r>
              <a:endParaRPr lang="en-US" sz="4000" b="1" dirty="0"/>
            </a:p>
          </p:txBody>
        </p:sp>
        <p:pic>
          <p:nvPicPr>
            <p:cNvPr id="14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6095" y="2101001"/>
              <a:ext cx="633730" cy="63373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451673" y="2186561"/>
            <a:ext cx="2831464" cy="1092342"/>
            <a:chOff x="2998472" y="2068904"/>
            <a:chExt cx="2831464" cy="1092342"/>
          </a:xfrm>
        </p:grpSpPr>
        <p:sp>
          <p:nvSpPr>
            <p:cNvPr id="16" name="Rounded Rectangle 15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FB695B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/>
                <a:t>Mường</a:t>
              </a:r>
              <a:endParaRPr lang="en-US" sz="4000" b="1" dirty="0"/>
            </a:p>
          </p:txBody>
        </p:sp>
        <p:pic>
          <p:nvPicPr>
            <p:cNvPr id="17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8472" y="2068904"/>
              <a:ext cx="633730" cy="63373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587624" y="2331310"/>
            <a:ext cx="2809877" cy="874287"/>
            <a:chOff x="3020059" y="2286959"/>
            <a:chExt cx="2809877" cy="874287"/>
          </a:xfrm>
        </p:grpSpPr>
        <p:sp>
          <p:nvSpPr>
            <p:cNvPr id="19" name="Rounded Rectangle 18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B786B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Kinh</a:t>
              </a:r>
              <a:endParaRPr lang="en-US" sz="3600" b="1" dirty="0"/>
            </a:p>
          </p:txBody>
        </p:sp>
        <p:pic>
          <p:nvPicPr>
            <p:cNvPr id="20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436326" y="4684808"/>
            <a:ext cx="2809877" cy="874287"/>
            <a:chOff x="3020059" y="2286959"/>
            <a:chExt cx="2809877" cy="874287"/>
          </a:xfrm>
        </p:grpSpPr>
        <p:sp>
          <p:nvSpPr>
            <p:cNvPr id="22" name="Rounded Rectangle 21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F8978A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Dao</a:t>
              </a:r>
            </a:p>
          </p:txBody>
        </p:sp>
        <p:pic>
          <p:nvPicPr>
            <p:cNvPr id="23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96000" y="4684808"/>
            <a:ext cx="2809877" cy="874287"/>
            <a:chOff x="3020059" y="2286959"/>
            <a:chExt cx="2809877" cy="874287"/>
          </a:xfrm>
        </p:grpSpPr>
        <p:sp>
          <p:nvSpPr>
            <p:cNvPr id="25" name="Rounded Rectangle 24"/>
            <p:cNvSpPr/>
            <p:nvPr/>
          </p:nvSpPr>
          <p:spPr>
            <a:xfrm>
              <a:off x="3239136" y="2286959"/>
              <a:ext cx="2590800" cy="874287"/>
            </a:xfrm>
            <a:prstGeom prst="roundRect">
              <a:avLst/>
            </a:prstGeom>
            <a:solidFill>
              <a:srgbClr val="035362"/>
            </a:solidFill>
            <a:ln w="3810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Thái</a:t>
              </a:r>
              <a:endParaRPr lang="en-US" sz="3600" b="1" dirty="0"/>
            </a:p>
          </p:txBody>
        </p:sp>
        <p:pic>
          <p:nvPicPr>
            <p:cNvPr id="26" name="图片 10" descr="千库网_儿童节金色发光可爱五星边框_元素编号12237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059" y="2436396"/>
              <a:ext cx="633730" cy="633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6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431257"/>
            <a:ext cx="7088505" cy="5994307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13668" y="2075308"/>
            <a:ext cx="5647051" cy="3513832"/>
          </a:xfrm>
          <a:prstGeom prst="cloud">
            <a:avLst/>
          </a:prstGeom>
          <a:solidFill>
            <a:srgbClr val="F8978A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>
                <a:solidFill>
                  <a:schemeClr val="accent2">
                    <a:lumMod val="50000"/>
                  </a:schemeClr>
                </a:solidFill>
              </a:rPr>
              <a:t>Nhận xét sự phân bố dân cư của vùng Đồng bằng Bắc Bộ.</a:t>
            </a:r>
          </a:p>
        </p:txBody>
      </p:sp>
    </p:spTree>
    <p:extLst>
      <p:ext uri="{BB962C8B-B14F-4D97-AF65-F5344CB8AC3E}">
        <p14:creationId xmlns:p14="http://schemas.microsoft.com/office/powerpoint/2010/main" val="23707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5195863"/>
            <a:ext cx="8823960" cy="1077218"/>
          </a:xfrm>
          <a:prstGeom prst="rect">
            <a:avLst/>
          </a:prstGeom>
          <a:solidFill>
            <a:srgbClr val="87C99C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Tỉnh Bắc Ninh và Thành phố Hà Nội có mật độ dân số trên 1500 người/ km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9132" y="602812"/>
            <a:ext cx="896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 bằng Bắc Bộ là một trong những khu vực tập trung đông dân cư đông đúc nhất cả nước.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 nhiên,dân cư phân bố không đồng đều giữa các tỉnh: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256416"/>
            <a:ext cx="8564880" cy="1077218"/>
          </a:xfrm>
          <a:prstGeom prst="rect">
            <a:avLst/>
          </a:prstGeom>
          <a:solidFill>
            <a:srgbClr val="FB695B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tỉnh có mật độ dân số dưới 1000 người/ km</a:t>
            </a:r>
            <a:r>
              <a:rPr lang="vi-VN" sz="32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là: Vĩnh Phúc, Ninh Bình.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3458314"/>
            <a:ext cx="8823960" cy="1569660"/>
          </a:xfrm>
          <a:prstGeom prst="rect">
            <a:avLst/>
          </a:prstGeom>
          <a:solidFill>
            <a:srgbClr val="F8978A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tỉnh có mật độ dân số từ 1000 đến 1500 người/ km</a:t>
            </a:r>
            <a:r>
              <a:rPr lang="vi-VN" sz="32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là: Hưng Yên, Hải Dương, Hải Phòng, Thái Bình; Nam Định, Hà Nam.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1" y="1030530"/>
            <a:ext cx="2100238" cy="1141942"/>
          </a:xfrm>
          <a:prstGeom prst="rect">
            <a:avLst/>
          </a:prstGeom>
        </p:spPr>
      </p:pic>
      <p:pic>
        <p:nvPicPr>
          <p:cNvPr id="14" name="Picture 2" descr="Free vector vietnamese girl in pink outfi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" b="98562" l="297" r="98220">
                        <a14:foregroundMark x1="45104" y1="79872" x2="45104" y2="84824"/>
                        <a14:foregroundMark x1="62908" y1="80671" x2="71513" y2="84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048" y="2172472"/>
            <a:ext cx="2432467" cy="45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431257"/>
            <a:ext cx="7088505" cy="5994307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28908" y="1514653"/>
            <a:ext cx="5494652" cy="5200471"/>
          </a:xfrm>
          <a:prstGeom prst="cloud">
            <a:avLst/>
          </a:prstGeom>
          <a:solidFill>
            <a:srgbClr val="F8978A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>
                <a:solidFill>
                  <a:schemeClr val="accent2">
                    <a:lumMod val="50000"/>
                  </a:schemeClr>
                </a:solidFill>
              </a:rPr>
              <a:t>Giải thích vì sao vùng Đồng bằng Bắc Bộ có dân cư tập trung đông đúc nhất cả nước.</a:t>
            </a:r>
          </a:p>
        </p:txBody>
      </p:sp>
    </p:spTree>
    <p:extLst>
      <p:ext uri="{BB962C8B-B14F-4D97-AF65-F5344CB8AC3E}">
        <p14:creationId xmlns:p14="http://schemas.microsoft.com/office/powerpoint/2010/main" val="9442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427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UTM Billhead 1910</vt:lpstr>
      <vt:lpstr>Calibri</vt:lpstr>
      <vt:lpstr>Wingdings</vt:lpstr>
      <vt:lpstr>1_Office 主题</vt:lpstr>
      <vt:lpstr>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欢乐六一，纯真童年</dc:title>
  <dc:creator>Laptop T&amp;T</dc:creator>
  <cp:lastModifiedBy>Administrator</cp:lastModifiedBy>
  <cp:revision>126</cp:revision>
  <dcterms:created xsi:type="dcterms:W3CDTF">2023-10-01T03:43:33Z</dcterms:created>
  <dcterms:modified xsi:type="dcterms:W3CDTF">2024-11-06T10:27:29Z</dcterms:modified>
</cp:coreProperties>
</file>