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7" r:id="rId4"/>
    <p:sldId id="268" r:id="rId5"/>
    <p:sldId id="27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9CC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548009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05704A-7178-71D2-2598-006435C23D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0973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5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microsoft.com/office/2007/relationships/hdphoto" Target="../media/hdphoto1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587" y="-134718"/>
            <a:ext cx="11150550" cy="6992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B63388-C8AE-4728-82D8-AC73E4F75807}"/>
              </a:ext>
            </a:extLst>
          </p:cNvPr>
          <p:cNvSpPr txBox="1"/>
          <p:nvPr/>
        </p:nvSpPr>
        <p:spPr>
          <a:xfrm>
            <a:off x="3275463" y="3429000"/>
            <a:ext cx="4940489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 </a:t>
            </a:r>
            <a:r>
              <a:rPr lang="en-US" sz="4800" b="1" dirty="0" err="1"/>
              <a:t>vùng</a:t>
            </a:r>
            <a:r>
              <a:rPr lang="en-US" sz="4800" b="1" dirty="0"/>
              <a:t> </a:t>
            </a:r>
            <a:r>
              <a:rPr lang="en-US" sz="4800" b="1" dirty="0" err="1"/>
              <a:t>Trung</a:t>
            </a:r>
            <a:r>
              <a:rPr lang="en-US" sz="4800" b="1" dirty="0"/>
              <a:t> du </a:t>
            </a:r>
            <a:r>
              <a:rPr lang="en-US" sz="4800" b="1" dirty="0" err="1"/>
              <a:t>và</a:t>
            </a:r>
            <a:r>
              <a:rPr lang="en-US" sz="4800" b="1" dirty="0"/>
              <a:t> </a:t>
            </a:r>
            <a:r>
              <a:rPr lang="en-US" sz="4800" b="1" dirty="0" err="1"/>
              <a:t>miền</a:t>
            </a:r>
            <a:r>
              <a:rPr lang="en-US" sz="4800" b="1" dirty="0"/>
              <a:t> </a:t>
            </a:r>
            <a:r>
              <a:rPr lang="en-US" sz="4800" b="1" dirty="0" err="1"/>
              <a:t>núi</a:t>
            </a:r>
            <a:r>
              <a:rPr lang="en-US" sz="4800" b="1" dirty="0"/>
              <a:t> </a:t>
            </a:r>
            <a:r>
              <a:rPr lang="en-US" sz="4800" b="1" dirty="0" err="1"/>
              <a:t>phía</a:t>
            </a:r>
            <a:r>
              <a:rPr lang="en-US" sz="4800" b="1" dirty="0"/>
              <a:t> </a:t>
            </a:r>
            <a:r>
              <a:rPr lang="en-US" sz="4800" b="1" dirty="0" err="1"/>
              <a:t>Bắc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810130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7495" y="0"/>
            <a:ext cx="4188265" cy="685800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57" y="83219"/>
            <a:ext cx="3701562" cy="2555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64681"/>
            <a:ext cx="6772476" cy="216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82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0026 0.33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7495" y="0"/>
            <a:ext cx="4188265" cy="685800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11" y="0"/>
            <a:ext cx="6772476" cy="21646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49" y="1222187"/>
            <a:ext cx="4234777" cy="288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52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L 0.00013 0.24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6560" y="934720"/>
            <a:ext cx="11460480" cy="5760720"/>
          </a:xfrm>
          <a:prstGeom prst="roundRect">
            <a:avLst>
              <a:gd name="adj" fmla="val 34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99820" y="280111"/>
            <a:ext cx="10139680" cy="1127760"/>
          </a:xfrm>
          <a:prstGeom prst="roundRect">
            <a:avLst/>
          </a:prstGeom>
          <a:solidFill>
            <a:schemeClr val="bg1">
              <a:alpha val="96000"/>
            </a:schemeClr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err="1">
                <a:solidFill>
                  <a:schemeClr val="tx1"/>
                </a:solidFill>
              </a:rPr>
              <a:t>Một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số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biện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pháp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góp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phần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bảo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vệ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thiên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nhiên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và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phòng</a:t>
            </a:r>
            <a:r>
              <a:rPr lang="en-US" sz="3600" i="1" dirty="0">
                <a:solidFill>
                  <a:schemeClr val="tx1"/>
                </a:solidFill>
              </a:rPr>
              <a:t>, </a:t>
            </a:r>
            <a:r>
              <a:rPr lang="en-US" sz="3600" i="1" dirty="0" err="1">
                <a:solidFill>
                  <a:schemeClr val="tx1"/>
                </a:solidFill>
              </a:rPr>
              <a:t>chống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thiên</a:t>
            </a:r>
            <a:r>
              <a:rPr lang="en-US" sz="3600" i="1" dirty="0">
                <a:solidFill>
                  <a:schemeClr val="tx1"/>
                </a:solidFill>
              </a:rPr>
              <a:t> tai.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68603" y="1195572"/>
            <a:ext cx="8437880" cy="647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37443" y="4163948"/>
            <a:ext cx="4154157" cy="228147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chemeClr val="bg1"/>
                </a:solidFill>
              </a:rPr>
              <a:t>Giáo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dục</a:t>
            </a:r>
            <a:r>
              <a:rPr lang="en-US" sz="3200" dirty="0">
                <a:solidFill>
                  <a:schemeClr val="bg1"/>
                </a:solidFill>
              </a:rPr>
              <a:t> ý </a:t>
            </a:r>
            <a:r>
              <a:rPr lang="en-US" sz="3200" dirty="0" err="1">
                <a:solidFill>
                  <a:schemeClr val="bg1"/>
                </a:solidFill>
              </a:rPr>
              <a:t>thức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bảo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tài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nguyên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thiên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nhiên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phòng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chống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thiên</a:t>
            </a:r>
            <a:r>
              <a:rPr lang="en-US" sz="3200" dirty="0">
                <a:solidFill>
                  <a:schemeClr val="bg1"/>
                </a:solidFill>
              </a:rPr>
              <a:t> tai</a:t>
            </a:r>
          </a:p>
        </p:txBody>
      </p:sp>
      <p:pic>
        <p:nvPicPr>
          <p:cNvPr id="6146" name="Picture 2" descr="Công tác tuyên truyền giáo dục với việc bảo vệ môi trường – thực trạng và  giải phá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04" y="1856004"/>
            <a:ext cx="3178333" cy="20579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8" name="Picture 4" descr="Thay đổi nhận thức về bảo vệ môi trường - Báo Đại biểu Nhân dâ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73" y="1843511"/>
            <a:ext cx="3178333" cy="2057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50" name="Picture 6" descr="Phòng chống thiên tai bằng chính việc bảo vệ môi trường | Báo Giáo dục và  Thời đại Onl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" y="4269475"/>
            <a:ext cx="3178333" cy="2057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Rounded Rectangle 13"/>
          <p:cNvSpPr/>
          <p:nvPr/>
        </p:nvSpPr>
        <p:spPr>
          <a:xfrm>
            <a:off x="7614536" y="2142196"/>
            <a:ext cx="4262504" cy="1127760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err="1">
                <a:solidFill>
                  <a:srgbClr val="C00000"/>
                </a:solidFill>
              </a:rPr>
              <a:t>Hãy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en-US" sz="3600" i="1" dirty="0" err="1">
                <a:solidFill>
                  <a:srgbClr val="C00000"/>
                </a:solidFill>
              </a:rPr>
              <a:t>kể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en-US" sz="3600" i="1" dirty="0" err="1">
                <a:solidFill>
                  <a:srgbClr val="C00000"/>
                </a:solidFill>
              </a:rPr>
              <a:t>một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en-US" sz="3600" i="1" dirty="0" err="1">
                <a:solidFill>
                  <a:srgbClr val="C00000"/>
                </a:solidFill>
              </a:rPr>
              <a:t>số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en-US" sz="3600" i="1" dirty="0" err="1">
                <a:solidFill>
                  <a:srgbClr val="C00000"/>
                </a:solidFill>
              </a:rPr>
              <a:t>việc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en-US" sz="3600" i="1" dirty="0" err="1">
                <a:solidFill>
                  <a:srgbClr val="C00000"/>
                </a:solidFill>
              </a:rPr>
              <a:t>làm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en-US" sz="3600" i="1" dirty="0" err="1">
                <a:solidFill>
                  <a:srgbClr val="C00000"/>
                </a:solidFill>
              </a:rPr>
              <a:t>em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en-US" sz="3600" i="1" dirty="0" err="1">
                <a:solidFill>
                  <a:srgbClr val="C00000"/>
                </a:solidFill>
              </a:rPr>
              <a:t>đã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en-US" sz="3600" i="1" dirty="0" err="1">
                <a:solidFill>
                  <a:srgbClr val="C00000"/>
                </a:solidFill>
              </a:rPr>
              <a:t>làm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en-US" sz="3600" i="1" dirty="0" err="1">
                <a:solidFill>
                  <a:srgbClr val="C00000"/>
                </a:solidFill>
              </a:rPr>
              <a:t>để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en-US" sz="3600" i="1" dirty="0" err="1">
                <a:solidFill>
                  <a:srgbClr val="C00000"/>
                </a:solidFill>
              </a:rPr>
              <a:t>bảo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en-US" sz="3600" i="1" dirty="0" err="1">
                <a:solidFill>
                  <a:srgbClr val="C00000"/>
                </a:solidFill>
              </a:rPr>
              <a:t>vệ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en-US" sz="3600" i="1" dirty="0" err="1">
                <a:solidFill>
                  <a:srgbClr val="C00000"/>
                </a:solidFill>
              </a:rPr>
              <a:t>môi</a:t>
            </a:r>
            <a:r>
              <a:rPr lang="en-US" sz="3600" i="1" dirty="0">
                <a:solidFill>
                  <a:srgbClr val="C00000"/>
                </a:solidFill>
              </a:rPr>
              <a:t> </a:t>
            </a:r>
            <a:r>
              <a:rPr lang="en-US" sz="3600" i="1" dirty="0" err="1">
                <a:solidFill>
                  <a:srgbClr val="C00000"/>
                </a:solidFill>
              </a:rPr>
              <a:t>trường</a:t>
            </a:r>
            <a:endParaRPr lang="en-US" sz="3600" i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2780">
            <a:off x="7812596" y="3285231"/>
            <a:ext cx="4236720" cy="42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63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3880" y="457200"/>
            <a:ext cx="11018520" cy="585216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" y="5373659"/>
            <a:ext cx="1101852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5400" dirty="0"/>
              <a:t>                      </a:t>
            </a:r>
            <a:r>
              <a:rPr lang="en-US" sz="5400" dirty="0">
                <a:latin typeface="#9Slide07 SVNKG Ten Thousand Re" panose="02040603050506020204" pitchFamily="18" charset="0"/>
              </a:rPr>
              <a:t>Du </a:t>
            </a:r>
            <a:r>
              <a:rPr lang="en-US" sz="5400" dirty="0" err="1">
                <a:latin typeface="#9Slide07 SVNKG Ten Thousand Re" panose="02040603050506020204" pitchFamily="18" charset="0"/>
              </a:rPr>
              <a:t>lịch</a:t>
            </a:r>
            <a:r>
              <a:rPr lang="en-US" sz="5400" dirty="0">
                <a:latin typeface="#9Slide07 SVNKG Ten Thousand Re" panose="02040603050506020204" pitchFamily="18" charset="0"/>
              </a:rPr>
              <a:t> qua </a:t>
            </a:r>
            <a:r>
              <a:rPr lang="en-US" sz="5400" dirty="0" err="1">
                <a:latin typeface="#9Slide07 SVNKG Ten Thousand Re" panose="02040603050506020204" pitchFamily="18" charset="0"/>
              </a:rPr>
              <a:t>màn</a:t>
            </a:r>
            <a:r>
              <a:rPr lang="en-US" sz="5400" dirty="0">
                <a:latin typeface="#9Slide07 SVNKG Ten Thousand Re" panose="02040603050506020204" pitchFamily="18" charset="0"/>
              </a:rPr>
              <a:t> </a:t>
            </a:r>
            <a:r>
              <a:rPr lang="en-US" sz="5400" dirty="0" err="1">
                <a:latin typeface="#9Slide07 SVNKG Ten Thousand Re" panose="02040603050506020204" pitchFamily="18" charset="0"/>
              </a:rPr>
              <a:t>ảnh</a:t>
            </a:r>
            <a:r>
              <a:rPr lang="vi-VN" sz="5400" dirty="0"/>
              <a:t>       </a:t>
            </a:r>
            <a:endParaRPr lang="en-US" sz="5400" dirty="0">
              <a:latin typeface="#9Slide07 SVNKG Ten Thousand Re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1577" y1="14260" x2="55405" y2="81718"/>
                        <a14:foregroundMark x1="42342" y1="29616" x2="42342" y2="32907"/>
                        <a14:foregroundMark x1="40541" y1="26691" x2="43243" y2="28154"/>
                        <a14:foregroundMark x1="79505" y1="24863" x2="76802" y2="76600"/>
                        <a14:foregroundMark x1="94369" y1="42413" x2="95270" y2="43144"/>
                        <a14:foregroundMark x1="75676" y1="27422" x2="75901" y2="34735"/>
                        <a14:foregroundMark x1="56081" y1="92687" x2="58784" y2="94881"/>
                        <a14:foregroundMark x1="50225" y1="93419" x2="50676" y2="90128"/>
                        <a14:foregroundMark x1="48423" y1="94150" x2="57883" y2="95612"/>
                        <a14:foregroundMark x1="18919" y1="44424" x2="23086" y2="51554"/>
                        <a14:foregroundMark x1="27815" y1="82633" x2="29054" y2="93236"/>
                        <a14:foregroundMark x1="15653" y1="93601" x2="20270" y2="92505"/>
                        <a14:foregroundMark x1="15878" y1="94881" x2="36374" y2="93784"/>
                        <a14:foregroundMark x1="37387" y1="94881" x2="31982" y2="95795"/>
                        <a14:foregroundMark x1="12613" y1="94698" x2="17568" y2="95795"/>
                        <a14:foregroundMark x1="39302" y1="95795" x2="36712" y2="95795"/>
                        <a14:foregroundMark x1="11937" y1="94698" x2="11937" y2="94698"/>
                        <a14:foregroundMark x1="70045" y1="94333" x2="85473" y2="94698"/>
                        <a14:foregroundMark x1="68919" y1="95430" x2="68919" y2="95430"/>
                        <a14:foregroundMark x1="67455" y1="95247" x2="68919" y2="94333"/>
                        <a14:foregroundMark x1="85248" y1="94698" x2="86486" y2="94698"/>
                        <a14:foregroundMark x1="44369" y1="94881" x2="52815" y2="96527"/>
                        <a14:foregroundMark x1="59122" y1="94333" x2="63514" y2="94333"/>
                        <a14:foregroundMark x1="43919" y1="94698" x2="43919" y2="94698"/>
                        <a14:foregroundMark x1="64077" y1="94698" x2="64077" y2="94698"/>
                        <a14:foregroundMark x1="82432" y1="41316" x2="85135" y2="49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58" y="2951545"/>
            <a:ext cx="5661900" cy="348768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4734046" y="1036047"/>
            <a:ext cx="6331351" cy="309044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i="1" dirty="0">
                <a:solidFill>
                  <a:schemeClr val="tx1"/>
                </a:solidFill>
              </a:rPr>
              <a:t>Hãy cùng chúng tớ đến thăm thị xã </a:t>
            </a:r>
          </a:p>
          <a:p>
            <a:pPr algn="ctr"/>
            <a:r>
              <a:rPr lang="vi-VN" sz="3600" i="1" dirty="0">
                <a:solidFill>
                  <a:schemeClr val="tx1"/>
                </a:solidFill>
              </a:rPr>
              <a:t>Sa Pa nhé!</a:t>
            </a:r>
            <a:endParaRPr lang="en-US" sz="3600" i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Airplane clipart Vectors &amp; Illustrations for Free Download | Freepi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450" y1="64380" x2="10100" y2="58978"/>
                        <a14:foregroundMark x1="10000" y1="19124" x2="13900" y2="15912"/>
                        <a14:foregroundMark x1="70300" y1="13285" x2="77800" y2="10803"/>
                        <a14:foregroundMark x1="92800" y1="43212" x2="97250" y2="388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2488" flipH="1">
            <a:off x="2264512" y="1049730"/>
            <a:ext cx="4618392" cy="15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718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2825</TotalTime>
  <Words>74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#9Slide07 HoneyCream</vt:lpstr>
      <vt:lpstr>#9Slide07 SVNKG Ten Thousand Re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Administrator</cp:lastModifiedBy>
  <cp:revision>29</cp:revision>
  <dcterms:created xsi:type="dcterms:W3CDTF">2023-07-13T08:46:58Z</dcterms:created>
  <dcterms:modified xsi:type="dcterms:W3CDTF">2025-10-08T05:44:35Z</dcterms:modified>
</cp:coreProperties>
</file>