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435" r:id="rId2"/>
    <p:sldId id="396" r:id="rId3"/>
    <p:sldId id="436" r:id="rId4"/>
    <p:sldId id="394" r:id="rId5"/>
    <p:sldId id="452" r:id="rId6"/>
    <p:sldId id="453" r:id="rId7"/>
    <p:sldId id="44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965"/>
    <a:srgbClr val="FED267"/>
    <a:srgbClr val="FDC334"/>
    <a:srgbClr val="F1BE22"/>
    <a:srgbClr val="5EAD42"/>
    <a:srgbClr val="F99102"/>
    <a:srgbClr val="FEBF2C"/>
    <a:srgbClr val="FFC102"/>
    <a:srgbClr val="005A9A"/>
    <a:srgbClr val="A71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3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2028-23C5-411E-A61D-BA17CCF4DD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9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4599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96DEC-7F2B-4C50-800B-2DA0F54A6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B95FD-6B8A-4AFD-BC66-AE5A5537C8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99CF5-97DA-4CDC-A50D-887EDDB2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6F7299-78C8-4BB0-92D1-C81BF4F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D3D2B-98B1-496A-8030-CCF2D5215B8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A3B12-76BE-45E8-8A0E-C4F17716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B6F7D-DC4C-4A81-9B6D-8AA3B1B4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24332-3F40-44C2-8984-A38FEB5556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824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10">
            <a:extLst>
              <a:ext uri="{FF2B5EF4-FFF2-40B4-BE49-F238E27FC236}">
                <a16:creationId xmlns:a16="http://schemas.microsoft.com/office/drawing/2014/main" id="{8412E2C9-82C5-4B91-9C70-78A97EE48304}"/>
              </a:ext>
            </a:extLst>
          </p:cNvPr>
          <p:cNvSpPr/>
          <p:nvPr userDrawn="1"/>
        </p:nvSpPr>
        <p:spPr>
          <a:xfrm>
            <a:off x="515257" y="493487"/>
            <a:ext cx="11161486" cy="5871028"/>
          </a:xfrm>
          <a:prstGeom prst="roundRect">
            <a:avLst>
              <a:gd name="adj" fmla="val 9786"/>
            </a:avLst>
          </a:prstGeom>
          <a:solidFill>
            <a:schemeClr val="bg1"/>
          </a:solidFill>
          <a:ln w="19050">
            <a:solidFill>
              <a:srgbClr val="5E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2464" y="6332213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5" r:id="rId3"/>
    <p:sldLayoutId id="2147483751" r:id="rId4"/>
    <p:sldLayoutId id="2147483668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D599516-1F29-AE63-2224-F6F037EC6B0A}"/>
              </a:ext>
            </a:extLst>
          </p:cNvPr>
          <p:cNvSpPr/>
          <p:nvPr/>
        </p:nvSpPr>
        <p:spPr>
          <a:xfrm>
            <a:off x="4005943" y="0"/>
            <a:ext cx="8186057" cy="6858000"/>
          </a:xfrm>
          <a:custGeom>
            <a:avLst/>
            <a:gdLst>
              <a:gd name="connsiteX0" fmla="*/ 2467176 w 3503495"/>
              <a:gd name="connsiteY0" fmla="*/ 0 h 2429827"/>
              <a:gd name="connsiteX1" fmla="*/ 1413711 w 3503495"/>
              <a:gd name="connsiteY1" fmla="*/ 945833 h 2429827"/>
              <a:gd name="connsiteX2" fmla="*/ 627898 w 3503495"/>
              <a:gd name="connsiteY2" fmla="*/ 1923098 h 2429827"/>
              <a:gd name="connsiteX3" fmla="*/ 201 w 3503495"/>
              <a:gd name="connsiteY3" fmla="*/ 2429828 h 2429827"/>
              <a:gd name="connsiteX4" fmla="*/ 3503496 w 3503495"/>
              <a:gd name="connsiteY4" fmla="*/ 2429828 h 2429827"/>
              <a:gd name="connsiteX5" fmla="*/ 3503496 w 3503495"/>
              <a:gd name="connsiteY5" fmla="*/ 0 h 2429827"/>
              <a:gd name="connsiteX6" fmla="*/ 2467176 w 3503495"/>
              <a:gd name="connsiteY6" fmla="*/ 0 h 24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495" h="2429827">
                <a:moveTo>
                  <a:pt x="2467176" y="0"/>
                </a:moveTo>
                <a:cubicBezTo>
                  <a:pt x="2467176" y="0"/>
                  <a:pt x="1740418" y="143828"/>
                  <a:pt x="1413711" y="945833"/>
                </a:cubicBezTo>
                <a:cubicBezTo>
                  <a:pt x="1087956" y="1748790"/>
                  <a:pt x="1285124" y="1697355"/>
                  <a:pt x="627898" y="1923098"/>
                </a:cubicBezTo>
                <a:cubicBezTo>
                  <a:pt x="-29327" y="2148840"/>
                  <a:pt x="201" y="2429828"/>
                  <a:pt x="201" y="2429828"/>
                </a:cubicBezTo>
                <a:lnTo>
                  <a:pt x="3503496" y="2429828"/>
                </a:lnTo>
                <a:lnTo>
                  <a:pt x="3503496" y="0"/>
                </a:lnTo>
                <a:lnTo>
                  <a:pt x="2467176" y="0"/>
                </a:lnTo>
                <a:close/>
              </a:path>
            </a:pathLst>
          </a:custGeom>
          <a:solidFill>
            <a:srgbClr val="00994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EEB5B2-9D8E-B378-4031-210269ECDF89}"/>
              </a:ext>
            </a:extLst>
          </p:cNvPr>
          <p:cNvSpPr/>
          <p:nvPr/>
        </p:nvSpPr>
        <p:spPr>
          <a:xfrm>
            <a:off x="7112614" y="1358950"/>
            <a:ext cx="1426952" cy="512876"/>
          </a:xfrm>
          <a:custGeom>
            <a:avLst/>
            <a:gdLst>
              <a:gd name="connsiteX0" fmla="*/ 3224213 w 4211002"/>
              <a:gd name="connsiteY0" fmla="*/ 572453 h 1513522"/>
              <a:gd name="connsiteX1" fmla="*/ 2827020 w 4211002"/>
              <a:gd name="connsiteY1" fmla="*/ 658178 h 1513522"/>
              <a:gd name="connsiteX2" fmla="*/ 2128838 w 4211002"/>
              <a:gd name="connsiteY2" fmla="*/ 0 h 1513522"/>
              <a:gd name="connsiteX3" fmla="*/ 1430655 w 4211002"/>
              <a:gd name="connsiteY3" fmla="*/ 661035 h 1513522"/>
              <a:gd name="connsiteX4" fmla="*/ 1095375 w 4211002"/>
              <a:gd name="connsiteY4" fmla="*/ 608648 h 1513522"/>
              <a:gd name="connsiteX5" fmla="*/ 0 w 4211002"/>
              <a:gd name="connsiteY5" fmla="*/ 1513523 h 1513522"/>
              <a:gd name="connsiteX6" fmla="*/ 4211003 w 4211002"/>
              <a:gd name="connsiteY6" fmla="*/ 1513523 h 1513522"/>
              <a:gd name="connsiteX7" fmla="*/ 3224213 w 4211002"/>
              <a:gd name="connsiteY7" fmla="*/ 572453 h 15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02" h="1513522">
                <a:moveTo>
                  <a:pt x="3224213" y="572453"/>
                </a:moveTo>
                <a:cubicBezTo>
                  <a:pt x="3083243" y="572453"/>
                  <a:pt x="2948940" y="602933"/>
                  <a:pt x="2827020" y="658178"/>
                </a:cubicBezTo>
                <a:cubicBezTo>
                  <a:pt x="2798445" y="289560"/>
                  <a:pt x="2497455" y="0"/>
                  <a:pt x="2128838" y="0"/>
                </a:cubicBezTo>
                <a:cubicBezTo>
                  <a:pt x="1760220" y="0"/>
                  <a:pt x="1458278" y="291465"/>
                  <a:pt x="1430655" y="661035"/>
                </a:cubicBezTo>
                <a:cubicBezTo>
                  <a:pt x="1324928" y="626745"/>
                  <a:pt x="1211580" y="608648"/>
                  <a:pt x="1095375" y="608648"/>
                </a:cubicBezTo>
                <a:cubicBezTo>
                  <a:pt x="557213" y="608648"/>
                  <a:pt x="107633" y="996315"/>
                  <a:pt x="0" y="1513523"/>
                </a:cubicBezTo>
                <a:lnTo>
                  <a:pt x="4211003" y="1513523"/>
                </a:lnTo>
                <a:cubicBezTo>
                  <a:pt x="4174808" y="987743"/>
                  <a:pt x="3748088" y="572453"/>
                  <a:pt x="3224213" y="572453"/>
                </a:cubicBezTo>
                <a:close/>
              </a:path>
            </a:pathLst>
          </a:custGeom>
          <a:solidFill>
            <a:srgbClr val="7ACE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D29E2B1-352E-58D5-CB7D-811514ABF59D}"/>
              </a:ext>
            </a:extLst>
          </p:cNvPr>
          <p:cNvSpPr/>
          <p:nvPr/>
        </p:nvSpPr>
        <p:spPr>
          <a:xfrm>
            <a:off x="9390865" y="907326"/>
            <a:ext cx="915508" cy="329052"/>
          </a:xfrm>
          <a:custGeom>
            <a:avLst/>
            <a:gdLst>
              <a:gd name="connsiteX0" fmla="*/ 3224213 w 4211002"/>
              <a:gd name="connsiteY0" fmla="*/ 572453 h 1513522"/>
              <a:gd name="connsiteX1" fmla="*/ 2827020 w 4211002"/>
              <a:gd name="connsiteY1" fmla="*/ 658178 h 1513522"/>
              <a:gd name="connsiteX2" fmla="*/ 2128838 w 4211002"/>
              <a:gd name="connsiteY2" fmla="*/ 0 h 1513522"/>
              <a:gd name="connsiteX3" fmla="*/ 1430655 w 4211002"/>
              <a:gd name="connsiteY3" fmla="*/ 661035 h 1513522"/>
              <a:gd name="connsiteX4" fmla="*/ 1095375 w 4211002"/>
              <a:gd name="connsiteY4" fmla="*/ 608648 h 1513522"/>
              <a:gd name="connsiteX5" fmla="*/ 0 w 4211002"/>
              <a:gd name="connsiteY5" fmla="*/ 1513523 h 1513522"/>
              <a:gd name="connsiteX6" fmla="*/ 4211003 w 4211002"/>
              <a:gd name="connsiteY6" fmla="*/ 1513523 h 1513522"/>
              <a:gd name="connsiteX7" fmla="*/ 3224213 w 4211002"/>
              <a:gd name="connsiteY7" fmla="*/ 572453 h 151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02" h="1513522">
                <a:moveTo>
                  <a:pt x="3224213" y="572453"/>
                </a:moveTo>
                <a:cubicBezTo>
                  <a:pt x="3083243" y="572453"/>
                  <a:pt x="2948940" y="602933"/>
                  <a:pt x="2827020" y="658178"/>
                </a:cubicBezTo>
                <a:cubicBezTo>
                  <a:pt x="2798445" y="289560"/>
                  <a:pt x="2497455" y="0"/>
                  <a:pt x="2128838" y="0"/>
                </a:cubicBezTo>
                <a:cubicBezTo>
                  <a:pt x="1760220" y="0"/>
                  <a:pt x="1458278" y="291465"/>
                  <a:pt x="1430655" y="661035"/>
                </a:cubicBezTo>
                <a:cubicBezTo>
                  <a:pt x="1324928" y="626745"/>
                  <a:pt x="1211580" y="608648"/>
                  <a:pt x="1095375" y="608648"/>
                </a:cubicBezTo>
                <a:cubicBezTo>
                  <a:pt x="557213" y="608648"/>
                  <a:pt x="107633" y="996315"/>
                  <a:pt x="0" y="1513523"/>
                </a:cubicBezTo>
                <a:lnTo>
                  <a:pt x="4211003" y="1513523"/>
                </a:lnTo>
                <a:cubicBezTo>
                  <a:pt x="4174808" y="987743"/>
                  <a:pt x="3748088" y="572453"/>
                  <a:pt x="3224213" y="572453"/>
                </a:cubicBezTo>
                <a:close/>
              </a:path>
            </a:pathLst>
          </a:custGeom>
          <a:solidFill>
            <a:srgbClr val="A5E0C8">
              <a:alpha val="7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7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1" b="100000" l="9891" r="94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81" y="2432732"/>
            <a:ext cx="4408811" cy="440881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829" y="-79013"/>
            <a:ext cx="1150865" cy="1150865"/>
          </a:xfrm>
          <a:prstGeom prst="rect">
            <a:avLst/>
          </a:prstGeom>
        </p:spPr>
      </p:pic>
      <p:pic>
        <p:nvPicPr>
          <p:cNvPr id="10" name="Picture 9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E358E3FC-E69F-929B-2943-EDF1FDA77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013" y="2540000"/>
            <a:ext cx="383640" cy="407066"/>
          </a:xfrm>
          <a:prstGeom prst="rect">
            <a:avLst/>
          </a:prstGeom>
        </p:spPr>
      </p:pic>
      <p:pic>
        <p:nvPicPr>
          <p:cNvPr id="13" name="Picture 2" descr="54 dân tộc Việt Nam - Page 5 of 5 - Địa Ốc Thông Thá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5"/>
          <a:stretch/>
        </p:blipFill>
        <p:spPr bwMode="auto">
          <a:xfrm>
            <a:off x="8539566" y="4239111"/>
            <a:ext cx="2383165" cy="26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4 dân tộc Việt Nam - Page 5 of 5 - Địa Ốc Thông Thá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60"/>
          <a:stretch/>
        </p:blipFill>
        <p:spPr bwMode="auto">
          <a:xfrm>
            <a:off x="6327741" y="4223149"/>
            <a:ext cx="2280550" cy="26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B64565-D353-4838-B6E9-D9C09432F1A9}"/>
              </a:ext>
            </a:extLst>
          </p:cNvPr>
          <p:cNvSpPr txBox="1"/>
          <p:nvPr/>
        </p:nvSpPr>
        <p:spPr>
          <a:xfrm>
            <a:off x="2080104" y="136459"/>
            <a:ext cx="8303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DÂN CƯ VÀ HOẠT ĐỘNG SẢN XUẤT Ở VÙNG TRUNG DU VÀ MIỀN NÚI PHÍA BẮC</a:t>
            </a:r>
          </a:p>
        </p:txBody>
      </p:sp>
    </p:spTree>
    <p:extLst>
      <p:ext uri="{BB962C8B-B14F-4D97-AF65-F5344CB8AC3E}">
        <p14:creationId xmlns:p14="http://schemas.microsoft.com/office/powerpoint/2010/main" val="269305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92200" y="1057079"/>
            <a:ext cx="9563100" cy="4607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326806"/>
            <a:ext cx="2083592" cy="1686544"/>
          </a:xfrm>
          <a:prstGeom prst="rect">
            <a:avLst/>
          </a:prstGeom>
        </p:spPr>
      </p:pic>
      <p:pic>
        <p:nvPicPr>
          <p:cNvPr id="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976" y="1889626"/>
            <a:ext cx="922404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74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092200" y="1057079"/>
            <a:ext cx="9563100" cy="4607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326806"/>
            <a:ext cx="2083592" cy="1686544"/>
          </a:xfrm>
          <a:prstGeom prst="rect">
            <a:avLst/>
          </a:prstGeom>
        </p:spPr>
      </p:pic>
      <p:pic>
        <p:nvPicPr>
          <p:cNvPr id="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670" y="1889626"/>
            <a:ext cx="885215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928654-6051-2795-250C-4423ED2B21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" y="197450"/>
            <a:ext cx="6617855" cy="401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4080"/>
            <a:ext cx="2133600" cy="1727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44104"/>
            <a:ext cx="8541236" cy="2420322"/>
          </a:xfrm>
          <a:prstGeom prst="rect">
            <a:avLst/>
          </a:prstGeom>
        </p:spPr>
      </p:pic>
      <p:pic>
        <p:nvPicPr>
          <p:cNvPr id="1026" name="Picture 2" descr="54 dân tộc Việt Nam - Page 5 of 5 - Địa Ốc Thông Thá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8698" l="391" r="98568">
                        <a14:foregroundMark x1="72005" y1="87760" x2="79818" y2="97135"/>
                        <a14:foregroundMark x1="23568" y1="32292" x2="30078" y2="73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3200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7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8" y="481263"/>
            <a:ext cx="5508855" cy="309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1263"/>
            <a:ext cx="5569819" cy="309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7" y="3742424"/>
            <a:ext cx="5508855" cy="298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8281"/>
            <a:ext cx="5493890" cy="309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32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" y="503383"/>
            <a:ext cx="5168767" cy="290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530801"/>
            <a:ext cx="4957010" cy="285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" y="3609172"/>
            <a:ext cx="5335604" cy="30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3609172"/>
            <a:ext cx="5255393" cy="295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8519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98C5D630-6596-4118-846D-AB42D8F34EC7}"/>
              </a:ext>
            </a:extLst>
          </p:cNvPr>
          <p:cNvSpPr/>
          <p:nvPr/>
        </p:nvSpPr>
        <p:spPr>
          <a:xfrm>
            <a:off x="689033" y="1027017"/>
            <a:ext cx="7398327" cy="1649232"/>
          </a:xfrm>
          <a:prstGeom prst="wedgeRoundRectCallout">
            <a:avLst>
              <a:gd name="adj1" fmla="val 29053"/>
              <a:gd name="adj2" fmla="val 766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28518-CA42-4BC6-B244-5CBC461F2EBD}"/>
              </a:ext>
            </a:extLst>
          </p:cNvPr>
          <p:cNvSpPr txBox="1"/>
          <p:nvPr/>
        </p:nvSpPr>
        <p:spPr>
          <a:xfrm>
            <a:off x="427354" y="1343801"/>
            <a:ext cx="7921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Em có nhận xét gì về sự phân bố dân cư ở vùng Trung du và miền núi Bắc Bộ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354" y="2992609"/>
            <a:ext cx="9517442" cy="277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 cư ở Trung du và miền núi Bắc Bộ thưa thớt, phân bố không đồng đều giữa các tỉnh, giữa khu vực miền núi và khu vực trung du ( tập trung đông ở vùng Trung du và thưa thớt ở miền núi).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/>
          <a:stretch/>
        </p:blipFill>
        <p:spPr>
          <a:xfrm>
            <a:off x="8741878" y="506230"/>
            <a:ext cx="3039444" cy="2248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803" y="2634374"/>
            <a:ext cx="958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000" b="1" dirty="0">
                <a:latin typeface="Cambria" panose="02040503050406030204" pitchFamily="18" charset="0"/>
                <a:ea typeface="Cambria" panose="02040503050406030204" pitchFamily="18" charset="0"/>
              </a:rPr>
              <a:t>Lược đồ mật độ dân số theo tỉnh vùng Trung du</a:t>
            </a:r>
          </a:p>
          <a:p>
            <a:pPr algn="ctr"/>
            <a:r>
              <a:rPr lang="vi-VN" sz="1000" b="1" dirty="0">
                <a:latin typeface="Cambria" panose="02040503050406030204" pitchFamily="18" charset="0"/>
                <a:ea typeface="Cambria" panose="02040503050406030204" pitchFamily="18" charset="0"/>
              </a:rPr>
              <a:t> và miền núi Bắc Bộ năm 2020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24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EAD4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PresentationFormat>Widescreen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#9Slide07 HoneyCream</vt:lpstr>
      <vt:lpstr>Arial</vt:lpstr>
      <vt:lpstr>Calibri</vt:lpstr>
      <vt:lpstr>Cambria</vt:lpstr>
      <vt:lpstr>思源黑体 CN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MĂNG NON TEAM</cp:keywords>
  <cp:lastModifiedBy/>
  <cp:revision>1</cp:revision>
  <dcterms:created xsi:type="dcterms:W3CDTF">2022-02-22T11:00:15Z</dcterms:created>
  <dcterms:modified xsi:type="dcterms:W3CDTF">2025-10-08T05:48:23Z</dcterms:modified>
</cp:coreProperties>
</file>