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8" r:id="rId5"/>
    <p:sldId id="267" r:id="rId6"/>
    <p:sldId id="274" r:id="rId7"/>
    <p:sldId id="276" r:id="rId8"/>
    <p:sldId id="279" r:id="rId9"/>
    <p:sldId id="280" r:id="rId10"/>
    <p:sldId id="284"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F6600"/>
    <a:srgbClr val="33CC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7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BC026-C194-4390-BCDE-D8C6CC90A9C5}" type="datetimeFigureOut">
              <a:rPr lang="en-US" smtClean="0"/>
              <a:t>10/19/2024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72750-10DA-4C2B-844B-13DFB22D1D40}" type="slidenum">
              <a:rPr lang="en-US" smtClean="0"/>
              <a:t>‹#›</a:t>
            </a:fld>
            <a:endParaRPr lang="en-US"/>
          </a:p>
        </p:txBody>
      </p:sp>
    </p:spTree>
    <p:extLst>
      <p:ext uri="{BB962C8B-B14F-4D97-AF65-F5344CB8AC3E}">
        <p14:creationId xmlns:p14="http://schemas.microsoft.com/office/powerpoint/2010/main" val="125767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0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矩形: 圆角 10">
            <a:extLst>
              <a:ext uri="{FF2B5EF4-FFF2-40B4-BE49-F238E27FC236}">
                <a16:creationId xmlns:a16="http://schemas.microsoft.com/office/drawing/2014/main" id="{8412E2C9-82C5-4B91-9C70-78A97EE48304}"/>
              </a:ext>
            </a:extLst>
          </p:cNvPr>
          <p:cNvSpPr/>
          <p:nvPr userDrawn="1"/>
        </p:nvSpPr>
        <p:spPr>
          <a:xfrm>
            <a:off x="261257" y="293914"/>
            <a:ext cx="11658599" cy="6364515"/>
          </a:xfrm>
          <a:prstGeom prst="roundRect">
            <a:avLst>
              <a:gd name="adj" fmla="val 9786"/>
            </a:avLst>
          </a:prstGeom>
          <a:solidFill>
            <a:schemeClr val="bg1"/>
          </a:solidFill>
          <a:ln w="19050">
            <a:solidFill>
              <a:srgbClr val="5EA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panose="020B0500000000000000" pitchFamily="34" charset="-122"/>
              <a:ea typeface="思源黑体 CN" panose="020B0500000000000000" pitchFamily="34" charset="-122"/>
              <a:sym typeface="思源黑体 CN" panose="020B0500000000000000" pitchFamily="34" charset="-122"/>
            </a:endParaRPr>
          </a:p>
        </p:txBody>
      </p:sp>
    </p:spTree>
    <p:extLst>
      <p:ext uri="{BB962C8B-B14F-4D97-AF65-F5344CB8AC3E}">
        <p14:creationId xmlns:p14="http://schemas.microsoft.com/office/powerpoint/2010/main" val="397558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3D8C612-D1BB-4C64-B9BF-2DBA39AC2662}" type="datetimeFigureOut">
              <a:rPr lang="en-US" smtClean="0"/>
              <a:t>10/19/2024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C211C78-ED2D-481B-802E-E147749F6BE2}" type="slidenum">
              <a:rPr lang="en-US" smtClean="0"/>
              <a:t>‹#›</a:t>
            </a:fld>
            <a:endParaRPr lang="en-US"/>
          </a:p>
        </p:txBody>
      </p:sp>
    </p:spTree>
    <p:extLst>
      <p:ext uri="{BB962C8B-B14F-4D97-AF65-F5344CB8AC3E}">
        <p14:creationId xmlns:p14="http://schemas.microsoft.com/office/powerpoint/2010/main" val="31187230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1012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4307" y="101326"/>
            <a:ext cx="2506680" cy="2029009"/>
          </a:xfrm>
          <a:prstGeom prst="rect">
            <a:avLst/>
          </a:prstGeom>
        </p:spPr>
      </p:pic>
      <p:pic>
        <p:nvPicPr>
          <p:cNvPr id="5" name="Picture 4">
            <a:extLst>
              <a:ext uri="{FF2B5EF4-FFF2-40B4-BE49-F238E27FC236}">
                <a16:creationId xmlns:a16="http://schemas.microsoft.com/office/drawing/2014/main" id="{C1FCE2A4-87F2-5B73-4F14-038B746E8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6" name="Picture 5">
            <a:extLst>
              <a:ext uri="{FF2B5EF4-FFF2-40B4-BE49-F238E27FC236}">
                <a16:creationId xmlns:a16="http://schemas.microsoft.com/office/drawing/2014/main" id="{49243760-C26D-E1D0-486D-502F3064344F}"/>
              </a:ext>
            </a:extLst>
          </p:cNvPr>
          <p:cNvPicPr>
            <a:picLocks noChangeAspect="1"/>
          </p:cNvPicPr>
          <p:nvPr/>
        </p:nvPicPr>
        <p:blipFill>
          <a:blip r:embed="rId4"/>
          <a:stretch>
            <a:fillRect/>
          </a:stretch>
        </p:blipFill>
        <p:spPr>
          <a:xfrm>
            <a:off x="3691216" y="161401"/>
            <a:ext cx="4858933" cy="1225402"/>
          </a:xfrm>
          <a:prstGeom prst="rect">
            <a:avLst/>
          </a:prstGeom>
        </p:spPr>
      </p:pic>
      <p:pic>
        <p:nvPicPr>
          <p:cNvPr id="7" name="Picture 6" descr="A picture containing text, furniture&#10;&#10;Description automatically generated">
            <a:extLst>
              <a:ext uri="{FF2B5EF4-FFF2-40B4-BE49-F238E27FC236}">
                <a16:creationId xmlns:a16="http://schemas.microsoft.com/office/drawing/2014/main" id="{7E64F6F1-813B-4661-B1A3-AB37234CAA8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149" y="4512291"/>
            <a:ext cx="2740859" cy="2446216"/>
          </a:xfrm>
          <a:prstGeom prst="rect">
            <a:avLst/>
          </a:prstGeom>
        </p:spPr>
      </p:pic>
      <p:pic>
        <p:nvPicPr>
          <p:cNvPr id="8" name="Picture 7" descr="Icon&#10;&#10;Description automatically generated">
            <a:extLst>
              <a:ext uri="{FF2B5EF4-FFF2-40B4-BE49-F238E27FC236}">
                <a16:creationId xmlns:a16="http://schemas.microsoft.com/office/drawing/2014/main" id="{A0970591-D357-4AEB-A5E1-81B452BA1F80}"/>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030772" y="3833352"/>
            <a:ext cx="3880968" cy="388096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2A0DC52-D749-4FE1-8203-36E583753E6E}"/>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tretch>
            <a:fillRect/>
          </a:stretch>
        </p:blipFill>
        <p:spPr>
          <a:xfrm>
            <a:off x="6238904" y="3833352"/>
            <a:ext cx="3161445" cy="3161445"/>
          </a:xfrm>
          <a:prstGeom prst="rect">
            <a:avLst/>
          </a:prstGeom>
        </p:spPr>
      </p:pic>
      <p:pic>
        <p:nvPicPr>
          <p:cNvPr id="10" name="Picture 9" descr="A toy figurine holding a pineapple&#10;&#10;Description automatically generated with medium confidence">
            <a:extLst>
              <a:ext uri="{FF2B5EF4-FFF2-40B4-BE49-F238E27FC236}">
                <a16:creationId xmlns:a16="http://schemas.microsoft.com/office/drawing/2014/main" id="{B26C2527-580A-43C4-9BE6-F246857345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9696" y="3956615"/>
            <a:ext cx="2901385" cy="2901385"/>
          </a:xfrm>
          <a:prstGeom prst="rect">
            <a:avLst/>
          </a:prstGeom>
        </p:spPr>
      </p:pic>
      <p:pic>
        <p:nvPicPr>
          <p:cNvPr id="26" name="Picture 25"/>
          <p:cNvPicPr>
            <a:picLocks noChangeAspect="1"/>
          </p:cNvPicPr>
          <p:nvPr/>
        </p:nvPicPr>
        <p:blipFill>
          <a:blip r:embed="rId11"/>
          <a:stretch>
            <a:fillRect/>
          </a:stretch>
        </p:blipFill>
        <p:spPr>
          <a:xfrm>
            <a:off x="1161156" y="1132520"/>
            <a:ext cx="9919052" cy="4602879"/>
          </a:xfrm>
          <a:prstGeom prst="rect">
            <a:avLst/>
          </a:prstGeom>
        </p:spPr>
      </p:pic>
    </p:spTree>
    <p:extLst>
      <p:ext uri="{BB962C8B-B14F-4D97-AF65-F5344CB8AC3E}">
        <p14:creationId xmlns:p14="http://schemas.microsoft.com/office/powerpoint/2010/main" val="42637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187912" y="324946"/>
            <a:ext cx="9743325" cy="5881890"/>
          </a:xfrm>
          <a:prstGeom prst="rect">
            <a:avLst/>
          </a:prstGeom>
        </p:spPr>
      </p:pic>
      <p:sp>
        <p:nvSpPr>
          <p:cNvPr id="3" name="TextBox 2"/>
          <p:cNvSpPr txBox="1"/>
          <p:nvPr/>
        </p:nvSpPr>
        <p:spPr>
          <a:xfrm>
            <a:off x="744566" y="6151416"/>
            <a:ext cx="10865543" cy="400110"/>
          </a:xfrm>
          <a:prstGeom prst="rect">
            <a:avLst/>
          </a:prstGeom>
          <a:noFill/>
        </p:spPr>
        <p:txBody>
          <a:bodyPr wrap="square" rtlCol="0">
            <a:spAutoFit/>
          </a:bodyPr>
          <a:lstStyle/>
          <a:p>
            <a:r>
              <a:rPr lang="en-US" sz="2000" b="1">
                <a:latin typeface="Cambria" panose="02040503050406030204" pitchFamily="18" charset="0"/>
                <a:ea typeface="Cambria" panose="02040503050406030204" pitchFamily="18" charset="0"/>
              </a:rPr>
              <a:t>Hình 6: </a:t>
            </a:r>
            <a:r>
              <a:rPr lang="en-US" sz="2000">
                <a:latin typeface="Cambria" panose="02040503050406030204" pitchFamily="18" charset="0"/>
                <a:ea typeface="Cambria" panose="02040503050406030204" pitchFamily="18" charset="0"/>
              </a:rPr>
              <a:t>Lược đồ một số nhà máy thủy điện và mỏ khoáng sản ở vùng Trung du và miền núi Bắc Bộ.</a:t>
            </a:r>
          </a:p>
        </p:txBody>
      </p:sp>
      <p:grpSp>
        <p:nvGrpSpPr>
          <p:cNvPr id="10" name="Group 9"/>
          <p:cNvGrpSpPr/>
          <p:nvPr/>
        </p:nvGrpSpPr>
        <p:grpSpPr>
          <a:xfrm>
            <a:off x="1085793" y="52692"/>
            <a:ext cx="10242087" cy="1077218"/>
            <a:chOff x="891092" y="787431"/>
            <a:chExt cx="10531413" cy="2060666"/>
          </a:xfrm>
        </p:grpSpPr>
        <p:sp>
          <p:nvSpPr>
            <p:cNvPr id="11" name="Rounded Rectangle 10"/>
            <p:cNvSpPr/>
            <p:nvPr/>
          </p:nvSpPr>
          <p:spPr>
            <a:xfrm>
              <a:off x="891092" y="916588"/>
              <a:ext cx="10531413" cy="1923892"/>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023459" y="787431"/>
              <a:ext cx="10257401" cy="2060666"/>
            </a:xfrm>
            <a:prstGeom prst="rect">
              <a:avLst/>
            </a:prstGeom>
          </p:spPr>
          <p:txBody>
            <a:bodyPr wrap="square">
              <a:spAutoFit/>
            </a:bodyPr>
            <a:lstStyle/>
            <a:p>
              <a:pPr lvl="0" algn="ctr" defTabSz="609585">
                <a:spcBef>
                  <a:spcPts val="600"/>
                </a:spcBef>
                <a:defRPr/>
              </a:pPr>
              <a:r>
                <a:rPr lang="en-US" sz="3200" b="1">
                  <a:solidFill>
                    <a:srgbClr val="002060"/>
                  </a:solidFill>
                  <a:latin typeface="Cambria" panose="02040503050406030204" pitchFamily="18" charset="0"/>
                  <a:ea typeface="Cambria" panose="02040503050406030204" pitchFamily="18" charset="0"/>
                  <a:cs typeface="Times New Roman" pitchFamily="18" charset="0"/>
                </a:rPr>
                <a:t>Xác định trên lược đồ một số mỏ khoáng sản ở vùng Trung du và miền núi Bắc Bộ.</a:t>
              </a:r>
            </a:p>
          </p:txBody>
        </p:sp>
      </p:grpSp>
      <p:sp>
        <p:nvSpPr>
          <p:cNvPr id="14" name="Oval 13"/>
          <p:cNvSpPr/>
          <p:nvPr/>
        </p:nvSpPr>
        <p:spPr>
          <a:xfrm>
            <a:off x="2355274" y="2646213"/>
            <a:ext cx="1523998" cy="595747"/>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82292" y="3560618"/>
            <a:ext cx="1246909" cy="783618"/>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31319" y="3241960"/>
            <a:ext cx="528265" cy="318658"/>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025624">
            <a:off x="3831091" y="1511375"/>
            <a:ext cx="720758" cy="1375074"/>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51603" y="2945923"/>
            <a:ext cx="701443" cy="498776"/>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647929" y="2812472"/>
            <a:ext cx="1308783" cy="890398"/>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171775" y="3389278"/>
            <a:ext cx="612008" cy="37916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171775" y="3832645"/>
            <a:ext cx="1519015" cy="614655"/>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25931" y="1995055"/>
            <a:ext cx="546469" cy="440268"/>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714261">
            <a:off x="7447606" y="1039095"/>
            <a:ext cx="546469" cy="1016449"/>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727163" y="1275244"/>
            <a:ext cx="467866" cy="32880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07957" y="1205966"/>
            <a:ext cx="467866" cy="32880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29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79" y="-226189"/>
            <a:ext cx="9732956" cy="6628808"/>
          </a:xfrm>
          <a:prstGeom prst="rect">
            <a:avLst/>
          </a:prstGeom>
        </p:spPr>
      </p:pic>
      <p:grpSp>
        <p:nvGrpSpPr>
          <p:cNvPr id="7" name="Group 6">
            <a:extLst>
              <a:ext uri="{FF2B5EF4-FFF2-40B4-BE49-F238E27FC236}">
                <a16:creationId xmlns:a16="http://schemas.microsoft.com/office/drawing/2014/main" id="{427E8ED9-AA75-4E0D-8DEC-DE6E31B7F33F}"/>
              </a:ext>
            </a:extLst>
          </p:cNvPr>
          <p:cNvGrpSpPr/>
          <p:nvPr/>
        </p:nvGrpSpPr>
        <p:grpSpPr>
          <a:xfrm>
            <a:off x="7563744" y="1829834"/>
            <a:ext cx="3626770" cy="4572785"/>
            <a:chOff x="1901195" y="2605309"/>
            <a:chExt cx="2055644" cy="2321742"/>
          </a:xfrm>
        </p:grpSpPr>
        <p:pic>
          <p:nvPicPr>
            <p:cNvPr id="8" name="Picture 7" descr="A picture containing toy, doll&#10;&#10;Description automatically generated">
              <a:extLst>
                <a:ext uri="{FF2B5EF4-FFF2-40B4-BE49-F238E27FC236}">
                  <a16:creationId xmlns:a16="http://schemas.microsoft.com/office/drawing/2014/main" id="{6702A5A4-8B7A-478E-AC35-9F300FEEA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195" y="2871407"/>
              <a:ext cx="2055644" cy="2055644"/>
            </a:xfrm>
            <a:prstGeom prst="rect">
              <a:avLst/>
            </a:prstGeom>
          </p:spPr>
        </p:pic>
        <p:pic>
          <p:nvPicPr>
            <p:cNvPr id="9" name="Picture 8" descr="A picture containing chart&#10;&#10;Description automatically generated">
              <a:extLst>
                <a:ext uri="{FF2B5EF4-FFF2-40B4-BE49-F238E27FC236}">
                  <a16:creationId xmlns:a16="http://schemas.microsoft.com/office/drawing/2014/main" id="{56AA0F03-90B3-4101-A1E2-9C08CDB441E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344" y1="50182" x2="37344" y2="50182"/>
                          <a14:backgroundMark x1="44974" y1="43480" x2="9730" y2="58296"/>
                          <a14:backgroundMark x1="9730" y1="58296" x2="28421" y2="90311"/>
                          <a14:backgroundMark x1="28421" y1="90311" x2="71901" y2="83892"/>
                          <a14:backgroundMark x1="71901" y1="83892" x2="90230" y2="49697"/>
                          <a14:backgroundMark x1="90230" y1="49697" x2="43157" y2="42874"/>
                          <a14:backgroundMark x1="16552" y1="48971" x2="33064" y2="43763"/>
                          <a14:backgroundMark x1="13201" y1="48365" x2="12313" y2="48365"/>
                          <a14:backgroundMark x1="10174" y1="48365" x2="11990" y2="48042"/>
                        </a14:backgroundRemoval>
                      </a14:imgEffect>
                    </a14:imgLayer>
                  </a14:imgProps>
                </a:ext>
                <a:ext uri="{28A0092B-C50C-407E-A947-70E740481C1C}">
                  <a14:useLocalDpi xmlns:a14="http://schemas.microsoft.com/office/drawing/2010/main" val="0"/>
                </a:ext>
              </a:extLst>
            </a:blip>
            <a:stretch>
              <a:fillRect/>
            </a:stretch>
          </p:blipFill>
          <p:spPr>
            <a:xfrm rot="21228885">
              <a:off x="2217182" y="2605309"/>
              <a:ext cx="1325018" cy="1325018"/>
            </a:xfrm>
            <a:prstGeom prst="rect">
              <a:avLst/>
            </a:prstGeom>
          </p:spPr>
        </p:pic>
      </p:grpSp>
      <p:pic>
        <p:nvPicPr>
          <p:cNvPr id="10" name="Picture 9">
            <a:extLst>
              <a:ext uri="{FF2B5EF4-FFF2-40B4-BE49-F238E27FC236}">
                <a16:creationId xmlns:a16="http://schemas.microsoft.com/office/drawing/2014/main" id="{C0C025BC-8918-9946-B074-4B5419C86B7E}"/>
              </a:ext>
            </a:extLst>
          </p:cNvPr>
          <p:cNvPicPr>
            <a:picLocks noChangeAspect="1"/>
          </p:cNvPicPr>
          <p:nvPr/>
        </p:nvPicPr>
        <p:blipFill>
          <a:blip r:embed="rId6"/>
          <a:stretch>
            <a:fillRect/>
          </a:stretch>
        </p:blipFill>
        <p:spPr>
          <a:xfrm>
            <a:off x="1530840" y="2353519"/>
            <a:ext cx="6032904" cy="2097735"/>
          </a:xfrm>
          <a:prstGeom prst="rect">
            <a:avLst/>
          </a:prstGeom>
        </p:spPr>
      </p:pic>
    </p:spTree>
    <p:extLst>
      <p:ext uri="{BB962C8B-B14F-4D97-AF65-F5344CB8AC3E}">
        <p14:creationId xmlns:p14="http://schemas.microsoft.com/office/powerpoint/2010/main" val="220664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42A0DC52-D749-4FE1-8203-36E583753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6732" y="3696555"/>
            <a:ext cx="3161445" cy="31614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79" y="-226189"/>
            <a:ext cx="9732956" cy="6628808"/>
          </a:xfrm>
          <a:prstGeom prst="rect">
            <a:avLst/>
          </a:prstGeom>
        </p:spPr>
      </p:pic>
      <p:pic>
        <p:nvPicPr>
          <p:cNvPr id="4" name="Picture 3">
            <a:extLst>
              <a:ext uri="{FF2B5EF4-FFF2-40B4-BE49-F238E27FC236}">
                <a16:creationId xmlns:a16="http://schemas.microsoft.com/office/drawing/2014/main" id="{0911222D-685D-449E-C1D5-8215B6856909}"/>
              </a:ext>
            </a:extLst>
          </p:cNvPr>
          <p:cNvPicPr>
            <a:picLocks noChangeAspect="1"/>
          </p:cNvPicPr>
          <p:nvPr/>
        </p:nvPicPr>
        <p:blipFill>
          <a:blip r:embed="rId4"/>
          <a:stretch>
            <a:fillRect/>
          </a:stretch>
        </p:blipFill>
        <p:spPr>
          <a:xfrm>
            <a:off x="1511860" y="2223357"/>
            <a:ext cx="6187769" cy="2151584"/>
          </a:xfrm>
          <a:prstGeom prst="rect">
            <a:avLst/>
          </a:prstGeom>
        </p:spPr>
      </p:pic>
    </p:spTree>
    <p:extLst>
      <p:ext uri="{BB962C8B-B14F-4D97-AF65-F5344CB8AC3E}">
        <p14:creationId xmlns:p14="http://schemas.microsoft.com/office/powerpoint/2010/main" val="28187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79" y="-226189"/>
            <a:ext cx="9732956" cy="6628808"/>
          </a:xfrm>
          <a:prstGeom prst="rect">
            <a:avLst/>
          </a:prstGeom>
        </p:spPr>
      </p:pic>
      <p:pic>
        <p:nvPicPr>
          <p:cNvPr id="5" name="Picture 4" descr="A toy figurine holding a pineapple&#10;&#10;Description automatically generated with medium confidence">
            <a:extLst>
              <a:ext uri="{FF2B5EF4-FFF2-40B4-BE49-F238E27FC236}">
                <a16:creationId xmlns:a16="http://schemas.microsoft.com/office/drawing/2014/main" id="{B26C2527-580A-43C4-9BE6-F24685734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6203" y="3156857"/>
            <a:ext cx="3701143" cy="3701143"/>
          </a:xfrm>
          <a:prstGeom prst="rect">
            <a:avLst/>
          </a:prstGeom>
        </p:spPr>
      </p:pic>
      <p:pic>
        <p:nvPicPr>
          <p:cNvPr id="6" name="Picture 5">
            <a:extLst>
              <a:ext uri="{FF2B5EF4-FFF2-40B4-BE49-F238E27FC236}">
                <a16:creationId xmlns:a16="http://schemas.microsoft.com/office/drawing/2014/main" id="{8EBB01FD-D3AB-E154-057D-FB5650C65B88}"/>
              </a:ext>
            </a:extLst>
          </p:cNvPr>
          <p:cNvPicPr>
            <a:picLocks noChangeAspect="1"/>
          </p:cNvPicPr>
          <p:nvPr/>
        </p:nvPicPr>
        <p:blipFill>
          <a:blip r:embed="rId4"/>
          <a:stretch>
            <a:fillRect/>
          </a:stretch>
        </p:blipFill>
        <p:spPr>
          <a:xfrm>
            <a:off x="1366569" y="2423662"/>
            <a:ext cx="6185651" cy="2101174"/>
          </a:xfrm>
          <a:prstGeom prst="rect">
            <a:avLst/>
          </a:prstGeom>
        </p:spPr>
      </p:pic>
    </p:spTree>
    <p:extLst>
      <p:ext uri="{BB962C8B-B14F-4D97-AF65-F5344CB8AC3E}">
        <p14:creationId xmlns:p14="http://schemas.microsoft.com/office/powerpoint/2010/main" val="4161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2A0DC52-D749-4FE1-8203-36E583753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311176" y="3008921"/>
            <a:ext cx="4075856" cy="4075856"/>
          </a:xfrm>
          <a:prstGeom prst="rect">
            <a:avLst/>
          </a:prstGeom>
        </p:spPr>
      </p:pic>
      <p:pic>
        <p:nvPicPr>
          <p:cNvPr id="4" name="Picture 3" descr="A picture containing doll, toy&#10;&#10;Description automatically generated">
            <a:extLst>
              <a:ext uri="{FF2B5EF4-FFF2-40B4-BE49-F238E27FC236}">
                <a16:creationId xmlns:a16="http://schemas.microsoft.com/office/drawing/2014/main" id="{8B472C1B-9E99-49A1-AB6F-B7AFEC86C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63" y="3252689"/>
            <a:ext cx="2457907" cy="3588321"/>
          </a:xfrm>
          <a:prstGeom prst="rect">
            <a:avLst/>
          </a:prstGeom>
        </p:spPr>
      </p:pic>
      <p:pic>
        <p:nvPicPr>
          <p:cNvPr id="8" name="Picture 7"/>
          <p:cNvPicPr>
            <a:picLocks noChangeAspect="1"/>
          </p:cNvPicPr>
          <p:nvPr/>
        </p:nvPicPr>
        <p:blipFill>
          <a:blip r:embed="rId4"/>
          <a:stretch>
            <a:fillRect/>
          </a:stretch>
        </p:blipFill>
        <p:spPr>
          <a:xfrm>
            <a:off x="1372316" y="636107"/>
            <a:ext cx="7035394" cy="3895682"/>
          </a:xfrm>
          <a:prstGeom prst="rect">
            <a:avLst/>
          </a:prstGeom>
        </p:spPr>
      </p:pic>
    </p:spTree>
    <p:extLst>
      <p:ext uri="{BB962C8B-B14F-4D97-AF65-F5344CB8AC3E}">
        <p14:creationId xmlns:p14="http://schemas.microsoft.com/office/powerpoint/2010/main" val="293871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27777" y="514551"/>
            <a:ext cx="6379647" cy="867946"/>
            <a:chOff x="891092" y="916590"/>
            <a:chExt cx="10531413" cy="1660338"/>
          </a:xfrm>
        </p:grpSpPr>
        <p:sp>
          <p:nvSpPr>
            <p:cNvPr id="3" name="Rounded Rectangle 2"/>
            <p:cNvSpPr/>
            <p:nvPr/>
          </p:nvSpPr>
          <p:spPr>
            <a:xfrm>
              <a:off x="891092" y="916590"/>
              <a:ext cx="10531413" cy="1660338"/>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3460" y="946455"/>
              <a:ext cx="10257401" cy="1354151"/>
            </a:xfrm>
            <a:prstGeom prst="rect">
              <a:avLst/>
            </a:prstGeom>
          </p:spPr>
          <p:txBody>
            <a:bodyPr wrap="square">
              <a:spAutoFit/>
            </a:bodyPr>
            <a:lstStyle/>
            <a:p>
              <a:pPr algn="ctr" defTabSz="609585">
                <a:spcBef>
                  <a:spcPct val="50000"/>
                </a:spcBef>
              </a:pPr>
              <a:r>
                <a:rPr lang="en-US" sz="4000" b="1" i="1">
                  <a:solidFill>
                    <a:srgbClr val="002060"/>
                  </a:solidFill>
                  <a:latin typeface="Cambria" panose="02040503050406030204" pitchFamily="18" charset="0"/>
                  <a:ea typeface="Cambria" panose="02040503050406030204" pitchFamily="18" charset="0"/>
                  <a:cs typeface="Times New Roman" pitchFamily="18" charset="0"/>
                </a:rPr>
                <a:t>a) Làm ruộng bậc thang</a:t>
              </a:r>
            </a:p>
          </p:txBody>
        </p:sp>
      </p:grpSp>
      <p:grpSp>
        <p:nvGrpSpPr>
          <p:cNvPr id="5" name="Group 4"/>
          <p:cNvGrpSpPr/>
          <p:nvPr/>
        </p:nvGrpSpPr>
        <p:grpSpPr>
          <a:xfrm>
            <a:off x="670601" y="1880476"/>
            <a:ext cx="10795975" cy="2836954"/>
            <a:chOff x="749449" y="875643"/>
            <a:chExt cx="10691167" cy="1569292"/>
          </a:xfrm>
        </p:grpSpPr>
        <p:sp>
          <p:nvSpPr>
            <p:cNvPr id="6" name="Rounded Rectangle 5"/>
            <p:cNvSpPr/>
            <p:nvPr/>
          </p:nvSpPr>
          <p:spPr>
            <a:xfrm>
              <a:off x="749449" y="875643"/>
              <a:ext cx="10691167" cy="1569292"/>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23460" y="946455"/>
              <a:ext cx="10257401" cy="1413075"/>
            </a:xfrm>
            <a:prstGeom prst="rect">
              <a:avLst/>
            </a:prstGeom>
          </p:spPr>
          <p:txBody>
            <a:bodyPr wrap="square">
              <a:spAutoFit/>
            </a:bodyPr>
            <a:lstStyle/>
            <a:p>
              <a:pPr algn="just" defTabSz="609585">
                <a:spcBef>
                  <a:spcPct val="50000"/>
                </a:spcBef>
              </a:pPr>
              <a:r>
                <a:rPr lang="en-US" sz="4000" b="1">
                  <a:solidFill>
                    <a:srgbClr val="002060"/>
                  </a:solidFill>
                  <a:latin typeface="Cambria" panose="02040503050406030204" pitchFamily="18" charset="0"/>
                  <a:ea typeface="Cambria" panose="02040503050406030204" pitchFamily="18" charset="0"/>
                  <a:cs typeface="Times New Roman" pitchFamily="18" charset="0"/>
                </a:rPr>
                <a:t>Đọc thông tin và quan sát hình 4, em hãy cho biết vai trò của ruộng bậc thang đối với đời sống và sản xuất của người dân khu vực miền núi Bắc Bộ.</a:t>
              </a:r>
            </a:p>
          </p:txBody>
        </p:sp>
      </p:grpSp>
    </p:spTree>
    <p:extLst>
      <p:ext uri="{BB962C8B-B14F-4D97-AF65-F5344CB8AC3E}">
        <p14:creationId xmlns:p14="http://schemas.microsoft.com/office/powerpoint/2010/main" val="33311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86904" y="477418"/>
            <a:ext cx="9422659" cy="867946"/>
            <a:chOff x="891092" y="916590"/>
            <a:chExt cx="10531413" cy="1660338"/>
          </a:xfrm>
        </p:grpSpPr>
        <p:sp>
          <p:nvSpPr>
            <p:cNvPr id="3" name="Rounded Rectangle 2"/>
            <p:cNvSpPr/>
            <p:nvPr/>
          </p:nvSpPr>
          <p:spPr>
            <a:xfrm>
              <a:off x="891092" y="916590"/>
              <a:ext cx="10531413" cy="1660338"/>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3460" y="946455"/>
              <a:ext cx="10257401" cy="1354151"/>
            </a:xfrm>
            <a:prstGeom prst="rect">
              <a:avLst/>
            </a:prstGeom>
          </p:spPr>
          <p:txBody>
            <a:bodyPr wrap="square">
              <a:spAutoFit/>
            </a:bodyPr>
            <a:lstStyle/>
            <a:p>
              <a:pPr algn="ctr" defTabSz="609585">
                <a:spcBef>
                  <a:spcPct val="50000"/>
                </a:spcBef>
              </a:pPr>
              <a:r>
                <a:rPr lang="en-US" sz="4000" b="1" i="1">
                  <a:solidFill>
                    <a:srgbClr val="002060"/>
                  </a:solidFill>
                  <a:latin typeface="Cambria" panose="02040503050406030204" pitchFamily="18" charset="0"/>
                  <a:ea typeface="Cambria" panose="02040503050406030204" pitchFamily="18" charset="0"/>
                  <a:cs typeface="Times New Roman" pitchFamily="18" charset="0"/>
                </a:rPr>
                <a:t>b) Xây dựng các công trình thủy điện.</a:t>
              </a:r>
            </a:p>
          </p:txBody>
        </p:sp>
      </p:grpSp>
      <p:grpSp>
        <p:nvGrpSpPr>
          <p:cNvPr id="5" name="Group 4"/>
          <p:cNvGrpSpPr/>
          <p:nvPr/>
        </p:nvGrpSpPr>
        <p:grpSpPr>
          <a:xfrm>
            <a:off x="670601" y="1880476"/>
            <a:ext cx="10795975" cy="2836954"/>
            <a:chOff x="749449" y="875643"/>
            <a:chExt cx="10691167" cy="1569292"/>
          </a:xfrm>
        </p:grpSpPr>
        <p:sp>
          <p:nvSpPr>
            <p:cNvPr id="6" name="Rounded Rectangle 5"/>
            <p:cNvSpPr/>
            <p:nvPr/>
          </p:nvSpPr>
          <p:spPr>
            <a:xfrm>
              <a:off x="749449" y="875643"/>
              <a:ext cx="10691167" cy="1569292"/>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23460" y="946455"/>
              <a:ext cx="10257401" cy="1413074"/>
            </a:xfrm>
            <a:prstGeom prst="rect">
              <a:avLst/>
            </a:prstGeom>
          </p:spPr>
          <p:txBody>
            <a:bodyPr wrap="square">
              <a:spAutoFit/>
            </a:bodyPr>
            <a:lstStyle/>
            <a:p>
              <a:pPr algn="just" defTabSz="609585">
                <a:spcBef>
                  <a:spcPct val="50000"/>
                </a:spcBef>
              </a:pPr>
              <a:r>
                <a:rPr lang="en-US" sz="4000" b="1">
                  <a:solidFill>
                    <a:srgbClr val="002060"/>
                  </a:solidFill>
                  <a:latin typeface="Cambria" panose="02040503050406030204" pitchFamily="18" charset="0"/>
                  <a:ea typeface="Cambria" panose="02040503050406030204" pitchFamily="18" charset="0"/>
                  <a:cs typeface="Times New Roman" pitchFamily="18" charset="0"/>
                </a:rPr>
                <a:t>Đọc thông tin và quan sát hình 5, 6, em hãy kể tên và xác định trên lược đồ một số nhà máy thủy điện ở vùng Trung du và miền núi Bắc Bộ.</a:t>
              </a:r>
            </a:p>
          </p:txBody>
        </p:sp>
      </p:grpSp>
    </p:spTree>
    <p:extLst>
      <p:ext uri="{BB962C8B-B14F-4D97-AF65-F5344CB8AC3E}">
        <p14:creationId xmlns:p14="http://schemas.microsoft.com/office/powerpoint/2010/main" val="386178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187912" y="324946"/>
            <a:ext cx="9743325" cy="5881890"/>
          </a:xfrm>
          <a:prstGeom prst="rect">
            <a:avLst/>
          </a:prstGeom>
        </p:spPr>
      </p:pic>
      <p:sp>
        <p:nvSpPr>
          <p:cNvPr id="3" name="TextBox 2"/>
          <p:cNvSpPr txBox="1"/>
          <p:nvPr/>
        </p:nvSpPr>
        <p:spPr>
          <a:xfrm>
            <a:off x="744566" y="6151416"/>
            <a:ext cx="10865543" cy="400110"/>
          </a:xfrm>
          <a:prstGeom prst="rect">
            <a:avLst/>
          </a:prstGeom>
          <a:noFill/>
        </p:spPr>
        <p:txBody>
          <a:bodyPr wrap="square" rtlCol="0">
            <a:spAutoFit/>
          </a:bodyPr>
          <a:lstStyle/>
          <a:p>
            <a:r>
              <a:rPr lang="en-US" sz="2000" b="1">
                <a:latin typeface="Cambria" panose="02040503050406030204" pitchFamily="18" charset="0"/>
                <a:ea typeface="Cambria" panose="02040503050406030204" pitchFamily="18" charset="0"/>
              </a:rPr>
              <a:t>Hình 6: </a:t>
            </a:r>
            <a:r>
              <a:rPr lang="en-US" sz="2000">
                <a:latin typeface="Cambria" panose="02040503050406030204" pitchFamily="18" charset="0"/>
                <a:ea typeface="Cambria" panose="02040503050406030204" pitchFamily="18" charset="0"/>
              </a:rPr>
              <a:t>Lược đồ một số nhà máy thủy điện và mỏ khoáng sản ở vùng Trung du và miền núi Bắc Bộ.</a:t>
            </a:r>
          </a:p>
        </p:txBody>
      </p:sp>
      <p:sp>
        <p:nvSpPr>
          <p:cNvPr id="4" name="Oval 3"/>
          <p:cNvSpPr/>
          <p:nvPr/>
        </p:nvSpPr>
        <p:spPr>
          <a:xfrm>
            <a:off x="2286000" y="1911928"/>
            <a:ext cx="1149927" cy="7620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35927" y="3144981"/>
            <a:ext cx="872837" cy="595747"/>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602374" y="4087091"/>
            <a:ext cx="867700" cy="637308"/>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0037" y="2881745"/>
            <a:ext cx="900545" cy="540328"/>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31874" y="1775055"/>
            <a:ext cx="1149927" cy="7620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6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80313" y="596563"/>
            <a:ext cx="11029787" cy="1300394"/>
            <a:chOff x="891092" y="916590"/>
            <a:chExt cx="10531413" cy="1444830"/>
          </a:xfrm>
        </p:grpSpPr>
        <p:sp>
          <p:nvSpPr>
            <p:cNvPr id="6" name="Rounded Rectangle 5"/>
            <p:cNvSpPr/>
            <p:nvPr/>
          </p:nvSpPr>
          <p:spPr>
            <a:xfrm>
              <a:off x="891092" y="916590"/>
              <a:ext cx="10531413" cy="1444830"/>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891092" y="946454"/>
              <a:ext cx="10389770" cy="1299454"/>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en-US" sz="35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Vai trò của nhà</a:t>
              </a:r>
              <a:r>
                <a:rPr kumimoji="0" lang="en-US" sz="3500" b="1" i="0"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máy thủy điện </a:t>
              </a:r>
              <a:r>
                <a:rPr kumimoji="0" lang="en-US" sz="35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đối với đời sống và sản xuất của người dân khu vực miền núi Bắc Bộ là:</a:t>
              </a:r>
            </a:p>
          </p:txBody>
        </p:sp>
      </p:grpSp>
      <p:grpSp>
        <p:nvGrpSpPr>
          <p:cNvPr id="8" name="Group 7"/>
          <p:cNvGrpSpPr/>
          <p:nvPr/>
        </p:nvGrpSpPr>
        <p:grpSpPr>
          <a:xfrm>
            <a:off x="781545" y="2379237"/>
            <a:ext cx="10795975" cy="2303599"/>
            <a:chOff x="664813" y="837323"/>
            <a:chExt cx="10691167" cy="1274261"/>
          </a:xfrm>
        </p:grpSpPr>
        <p:sp>
          <p:nvSpPr>
            <p:cNvPr id="9" name="Rounded Rectangle 8"/>
            <p:cNvSpPr/>
            <p:nvPr/>
          </p:nvSpPr>
          <p:spPr>
            <a:xfrm>
              <a:off x="664813" y="837323"/>
              <a:ext cx="10691167" cy="1274261"/>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51258" y="946455"/>
              <a:ext cx="10429604" cy="1072574"/>
            </a:xfrm>
            <a:prstGeom prst="rect">
              <a:avLst/>
            </a:prstGeom>
          </p:spPr>
          <p:txBody>
            <a:bodyPr wrap="square">
              <a:spAutoFit/>
            </a:bodyPr>
            <a:lstStyle/>
            <a:p>
              <a:pPr algn="just"/>
              <a:r>
                <a:rPr lang="vi-VN" sz="4000" b="1" i="1">
                  <a:solidFill>
                    <a:srgbClr val="002060"/>
                  </a:solidFill>
                  <a:latin typeface="Cambria" panose="02040503050406030204" pitchFamily="18" charset="0"/>
                  <a:ea typeface="Cambria" panose="02040503050406030204" pitchFamily="18" charset="0"/>
                </a:rPr>
                <a:t>- Cung cấp điện </a:t>
              </a:r>
              <a:r>
                <a:rPr lang="en-US" sz="4000" b="1" i="1">
                  <a:solidFill>
                    <a:srgbClr val="002060"/>
                  </a:solidFill>
                  <a:latin typeface="Cambria" panose="02040503050406030204" pitchFamily="18" charset="0"/>
                  <a:ea typeface="Cambria" panose="02040503050406030204" pitchFamily="18" charset="0"/>
                </a:rPr>
                <a:t>phục vụ </a:t>
              </a:r>
              <a:r>
                <a:rPr lang="vi-VN" sz="4000" b="1" i="1">
                  <a:solidFill>
                    <a:srgbClr val="002060"/>
                  </a:solidFill>
                  <a:latin typeface="Cambria" panose="02040503050406030204" pitchFamily="18" charset="0"/>
                  <a:ea typeface="Cambria" panose="02040503050406030204" pitchFamily="18" charset="0"/>
                </a:rPr>
                <a:t>cho sinh hoạt và sản xuất.</a:t>
              </a:r>
              <a:endParaRPr lang="en-US" sz="4000" b="1">
                <a:solidFill>
                  <a:srgbClr val="002060"/>
                </a:solidFill>
                <a:latin typeface="Cambria" panose="02040503050406030204" pitchFamily="18" charset="0"/>
                <a:ea typeface="Cambria" panose="02040503050406030204" pitchFamily="18" charset="0"/>
              </a:endParaRPr>
            </a:p>
            <a:p>
              <a:pPr algn="just"/>
              <a:r>
                <a:rPr lang="vi-VN" sz="4000" b="1" i="1">
                  <a:solidFill>
                    <a:srgbClr val="002060"/>
                  </a:solidFill>
                  <a:latin typeface="Cambria" panose="02040503050406030204" pitchFamily="18" charset="0"/>
                  <a:ea typeface="Cambria" panose="02040503050406030204" pitchFamily="18" charset="0"/>
                </a:rPr>
                <a:t>- Giúp giảm lũ cho vùng đồng bằng.</a:t>
              </a:r>
              <a:endParaRPr kumimoji="0" lang="en-US" sz="16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162407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31128" y="588254"/>
            <a:ext cx="6790295" cy="867946"/>
            <a:chOff x="891092" y="916590"/>
            <a:chExt cx="10531413" cy="1660338"/>
          </a:xfrm>
        </p:grpSpPr>
        <p:sp>
          <p:nvSpPr>
            <p:cNvPr id="3" name="Rounded Rectangle 2"/>
            <p:cNvSpPr/>
            <p:nvPr/>
          </p:nvSpPr>
          <p:spPr>
            <a:xfrm>
              <a:off x="891092" y="916590"/>
              <a:ext cx="10531413" cy="1660338"/>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023460" y="946455"/>
              <a:ext cx="10257401" cy="1354151"/>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lang="en-US" sz="4000" b="1" i="1">
                  <a:solidFill>
                    <a:srgbClr val="002060"/>
                  </a:solidFill>
                  <a:latin typeface="Cambria" panose="02040503050406030204" pitchFamily="18" charset="0"/>
                  <a:ea typeface="Cambria" panose="02040503050406030204" pitchFamily="18" charset="0"/>
                  <a:cs typeface="Times New Roman" pitchFamily="18" charset="0"/>
                </a:rPr>
                <a:t>c</a:t>
              </a:r>
              <a:r>
                <a:rPr kumimoji="0" lang="en-US" sz="4000" b="1" i="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Khai thác</a:t>
              </a:r>
              <a:r>
                <a:rPr kumimoji="0" lang="en-US" sz="4000" b="1" i="1"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khoáng sản</a:t>
              </a:r>
              <a:endParaRPr kumimoji="0" lang="en-US" sz="4000" b="1" i="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grpSp>
      <p:grpSp>
        <p:nvGrpSpPr>
          <p:cNvPr id="5" name="Group 4"/>
          <p:cNvGrpSpPr/>
          <p:nvPr/>
        </p:nvGrpSpPr>
        <p:grpSpPr>
          <a:xfrm>
            <a:off x="670601" y="1880476"/>
            <a:ext cx="10795975" cy="4312506"/>
            <a:chOff x="749449" y="875643"/>
            <a:chExt cx="10691167" cy="2385510"/>
          </a:xfrm>
        </p:grpSpPr>
        <p:sp>
          <p:nvSpPr>
            <p:cNvPr id="6" name="Rounded Rectangle 5"/>
            <p:cNvSpPr/>
            <p:nvPr/>
          </p:nvSpPr>
          <p:spPr>
            <a:xfrm>
              <a:off x="749449" y="875643"/>
              <a:ext cx="10691167" cy="2385510"/>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1023460" y="946455"/>
              <a:ext cx="10257401" cy="2179200"/>
            </a:xfrm>
            <a:prstGeom prst="rect">
              <a:avLst/>
            </a:prstGeom>
          </p:spPr>
          <p:txBody>
            <a:bodyPr wrap="square">
              <a:spAutoFit/>
            </a:bodyPr>
            <a:lstStyle/>
            <a:p>
              <a:pPr marL="0" marR="0" lvl="0" indent="0" algn="just" defTabSz="609585"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Đọc thông tin và quan sát hình 6, em hãy:</a:t>
              </a:r>
            </a:p>
            <a:p>
              <a:pPr marL="0" marR="0" lvl="0" indent="0" algn="just" defTabSz="609585"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rPr>
                <a:t>- Xác</a:t>
              </a:r>
              <a:r>
                <a:rPr kumimoji="0" lang="en-US" sz="4000" b="1" i="0" u="none" strike="noStrike" kern="1200" cap="none" spc="0" normalizeH="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rPr>
                <a:t> định trên lược đồ một số mỏ khoáng sản ở vùng Trung du và miền núi Bắc Bộ.</a:t>
              </a:r>
            </a:p>
            <a:p>
              <a:pPr marL="0" marR="0" lvl="0" indent="0" algn="just" defTabSz="609585" rtl="0" eaLnBrk="1" fontAlgn="auto" latinLnBrk="0" hangingPunct="1">
                <a:lnSpc>
                  <a:spcPct val="100000"/>
                </a:lnSpc>
                <a:spcBef>
                  <a:spcPts val="600"/>
                </a:spcBef>
                <a:spcAft>
                  <a:spcPts val="0"/>
                </a:spcAft>
                <a:buClrTx/>
                <a:buSzTx/>
                <a:buFontTx/>
                <a:buNone/>
                <a:tabLst/>
                <a:defRPr/>
              </a:pPr>
              <a:r>
                <a:rPr lang="en-US" sz="4000" b="1" baseline="0">
                  <a:solidFill>
                    <a:srgbClr val="0070C0"/>
                  </a:solidFill>
                  <a:latin typeface="Cambria" panose="02040503050406030204" pitchFamily="18" charset="0"/>
                  <a:ea typeface="Cambria" panose="02040503050406030204" pitchFamily="18" charset="0"/>
                  <a:cs typeface="Times New Roman" pitchFamily="18" charset="0"/>
                </a:rPr>
                <a:t>    -</a:t>
              </a:r>
              <a:r>
                <a:rPr lang="en-US" sz="4000" b="1">
                  <a:solidFill>
                    <a:srgbClr val="0070C0"/>
                  </a:solidFill>
                  <a:latin typeface="Cambria" panose="02040503050406030204" pitchFamily="18" charset="0"/>
                  <a:ea typeface="Cambria" panose="02040503050406030204" pitchFamily="18" charset="0"/>
                  <a:cs typeface="Times New Roman" pitchFamily="18" charset="0"/>
                </a:rPr>
                <a:t> Kể tên một số sản phẩm có nguồn gốc từ khoáng sản của vùng Trung du và miền núi Bắc Bộ.</a:t>
              </a:r>
              <a:endPar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38586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TotalTime>
  <Words>270</Words>
  <Application>Microsoft Office PowerPoint</Application>
  <PresentationFormat>Widescreen</PresentationFormat>
  <Paragraphs>14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vt:lpstr>
      <vt:lpstr>思源黑体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MĂNGNONTEAM</cp:keywords>
  <cp:lastModifiedBy>Administrator</cp:lastModifiedBy>
  <cp:revision>37</cp:revision>
  <dcterms:created xsi:type="dcterms:W3CDTF">2023-09-02T22:22:47Z</dcterms:created>
  <dcterms:modified xsi:type="dcterms:W3CDTF">2024-10-19T01:19:31Z</dcterms:modified>
</cp:coreProperties>
</file>