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49" r:id="rId4"/>
    <p:sldId id="354" r:id="rId5"/>
    <p:sldId id="355" r:id="rId6"/>
    <p:sldId id="353" r:id="rId7"/>
    <p:sldId id="361" r:id="rId8"/>
    <p:sldId id="368" r:id="rId9"/>
    <p:sldId id="3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6E4"/>
    <a:srgbClr val="F44A6E"/>
    <a:srgbClr val="6F3507"/>
    <a:srgbClr val="FFF1BB"/>
    <a:srgbClr val="D3FFBE"/>
    <a:srgbClr val="633006"/>
    <a:srgbClr val="562905"/>
    <a:srgbClr val="953735"/>
    <a:srgbClr val="EFD82A"/>
    <a:srgbClr val="83B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2" autoAdjust="0"/>
    <p:restoredTop sz="88462" autoAdjust="0"/>
  </p:normalViewPr>
  <p:slideViewPr>
    <p:cSldViewPr snapToGrid="0">
      <p:cViewPr varScale="1">
        <p:scale>
          <a:sx n="55" d="100"/>
          <a:sy n="55"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2</a:t>
            </a:fld>
            <a:endParaRPr lang="en-US"/>
          </a:p>
        </p:txBody>
      </p:sp>
    </p:spTree>
    <p:extLst>
      <p:ext uri="{BB962C8B-B14F-4D97-AF65-F5344CB8AC3E}">
        <p14:creationId xmlns:p14="http://schemas.microsoft.com/office/powerpoint/2010/main" val="171919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5</a:t>
            </a:fld>
            <a:endParaRPr lang="en-US"/>
          </a:p>
        </p:txBody>
      </p:sp>
    </p:spTree>
    <p:extLst>
      <p:ext uri="{BB962C8B-B14F-4D97-AF65-F5344CB8AC3E}">
        <p14:creationId xmlns:p14="http://schemas.microsoft.com/office/powerpoint/2010/main" val="29807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7</a:t>
            </a:fld>
            <a:endParaRPr lang="en-US"/>
          </a:p>
        </p:txBody>
      </p:sp>
    </p:spTree>
    <p:extLst>
      <p:ext uri="{BB962C8B-B14F-4D97-AF65-F5344CB8AC3E}">
        <p14:creationId xmlns:p14="http://schemas.microsoft.com/office/powerpoint/2010/main" val="123631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3A26D-6244-A048-8C9F-C91B78D47B8F}"/>
              </a:ext>
            </a:extLst>
          </p:cNvPr>
          <p:cNvSpPr/>
          <p:nvPr/>
        </p:nvSpPr>
        <p:spPr>
          <a:xfrm>
            <a:off x="0" y="24150"/>
            <a:ext cx="12192000" cy="6858000"/>
          </a:xfrm>
          <a:prstGeom prst="rect">
            <a:avLst/>
          </a:prstGeom>
          <a:solidFill>
            <a:schemeClr val="tx1">
              <a:lumMod val="50000"/>
              <a:lumOff val="50000"/>
              <a:alpha val="4325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30" name="Picture 6" descr="TLTH - Bộ SGK Lớp 6 - Kết nối tri thức với cuộc sống - Công ...">
            <a:extLst>
              <a:ext uri="{FF2B5EF4-FFF2-40B4-BE49-F238E27FC236}">
                <a16:creationId xmlns:a16="http://schemas.microsoft.com/office/drawing/2014/main" id="{6A0D743A-1426-824C-8651-2ABD65B3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240" y="23939"/>
            <a:ext cx="1592145" cy="15921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5B7B206-46F2-534E-B2BB-0F35B65CFE99}"/>
              </a:ext>
            </a:extLst>
          </p:cNvPr>
          <p:cNvGrpSpPr/>
          <p:nvPr/>
        </p:nvGrpSpPr>
        <p:grpSpPr>
          <a:xfrm>
            <a:off x="162171" y="1168400"/>
            <a:ext cx="10872296" cy="4166851"/>
            <a:chOff x="162171" y="1168400"/>
            <a:chExt cx="10872296" cy="4166851"/>
          </a:xfrm>
        </p:grpSpPr>
        <p:grpSp>
          <p:nvGrpSpPr>
            <p:cNvPr id="33" name="Group 32">
              <a:extLst>
                <a:ext uri="{FF2B5EF4-FFF2-40B4-BE49-F238E27FC236}">
                  <a16:creationId xmlns:a16="http://schemas.microsoft.com/office/drawing/2014/main" id="{CCD93A75-6877-584B-AD6F-6E6FEB0DA8B2}"/>
                </a:ext>
              </a:extLst>
            </p:cNvPr>
            <p:cNvGrpSpPr/>
            <p:nvPr/>
          </p:nvGrpSpPr>
          <p:grpSpPr>
            <a:xfrm>
              <a:off x="352963" y="1168400"/>
              <a:ext cx="10229102" cy="4166851"/>
              <a:chOff x="352963" y="1168400"/>
              <a:chExt cx="10229102" cy="4166851"/>
            </a:xfrm>
          </p:grpSpPr>
          <p:grpSp>
            <p:nvGrpSpPr>
              <p:cNvPr id="6" name="Group 4">
                <a:extLst>
                  <a:ext uri="{FF2B5EF4-FFF2-40B4-BE49-F238E27FC236}">
                    <a16:creationId xmlns:a16="http://schemas.microsoft.com/office/drawing/2014/main" id="{B4939DB4-4E41-8B4F-A38E-7287A9522627}"/>
                  </a:ext>
                </a:extLst>
              </p:cNvPr>
              <p:cNvGrpSpPr/>
              <p:nvPr/>
            </p:nvGrpSpPr>
            <p:grpSpPr>
              <a:xfrm>
                <a:off x="614573" y="1168400"/>
                <a:ext cx="9967492" cy="4166851"/>
                <a:chOff x="0" y="0"/>
                <a:chExt cx="2678768" cy="1649742"/>
              </a:xfrm>
            </p:grpSpPr>
            <p:sp>
              <p:nvSpPr>
                <p:cNvPr id="7" name="Freeform 5">
                  <a:extLst>
                    <a:ext uri="{FF2B5EF4-FFF2-40B4-BE49-F238E27FC236}">
                      <a16:creationId xmlns:a16="http://schemas.microsoft.com/office/drawing/2014/main" id="{CCA14903-A2EB-D74E-BD4A-4EA7EDEFEEAC}"/>
                    </a:ext>
                  </a:extLst>
                </p:cNvPr>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close/>
                    </a:path>
                  </a:pathLst>
                </a:custGeom>
                <a:solidFill>
                  <a:srgbClr val="E7DFD9"/>
                </a:solidFill>
              </p:spPr>
            </p:sp>
            <p:sp>
              <p:nvSpPr>
                <p:cNvPr id="8" name="Freeform 6">
                  <a:extLst>
                    <a:ext uri="{FF2B5EF4-FFF2-40B4-BE49-F238E27FC236}">
                      <a16:creationId xmlns:a16="http://schemas.microsoft.com/office/drawing/2014/main" id="{DC2E9B57-FF60-B240-A43F-D13D40E41F41}"/>
                    </a:ext>
                  </a:extLst>
                </p:cNvPr>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11" name="Freeform 7">
                  <a:extLst>
                    <a:ext uri="{FF2B5EF4-FFF2-40B4-BE49-F238E27FC236}">
                      <a16:creationId xmlns:a16="http://schemas.microsoft.com/office/drawing/2014/main" id="{7B8B23C8-B170-624E-829A-68426A116107}"/>
                    </a:ext>
                  </a:extLst>
                </p:cNvPr>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lose/>
                    </a:path>
                  </a:pathLst>
                </a:custGeom>
                <a:solidFill>
                  <a:srgbClr val="5E3023"/>
                </a:solidFill>
              </p:spPr>
            </p:sp>
          </p:grpSp>
          <p:grpSp>
            <p:nvGrpSpPr>
              <p:cNvPr id="32" name="Group 31">
                <a:extLst>
                  <a:ext uri="{FF2B5EF4-FFF2-40B4-BE49-F238E27FC236}">
                    <a16:creationId xmlns:a16="http://schemas.microsoft.com/office/drawing/2014/main" id="{317B1D51-7028-9740-BD6D-1D0EBC130315}"/>
                  </a:ext>
                </a:extLst>
              </p:cNvPr>
              <p:cNvGrpSpPr/>
              <p:nvPr/>
            </p:nvGrpSpPr>
            <p:grpSpPr>
              <a:xfrm>
                <a:off x="352963" y="1168400"/>
                <a:ext cx="10229102" cy="4133118"/>
                <a:chOff x="352963" y="1168400"/>
                <a:chExt cx="10229102" cy="4133118"/>
              </a:xfrm>
            </p:grpSpPr>
            <p:pic>
              <p:nvPicPr>
                <p:cNvPr id="27" name="Picture 26">
                  <a:extLst>
                    <a:ext uri="{FF2B5EF4-FFF2-40B4-BE49-F238E27FC236}">
                      <a16:creationId xmlns:a16="http://schemas.microsoft.com/office/drawing/2014/main" id="{85175580-BFB4-3F44-84B8-1DA48EE31DF3}"/>
                    </a:ext>
                  </a:extLst>
                </p:cNvPr>
                <p:cNvPicPr>
                  <a:picLocks noChangeAspect="1"/>
                </p:cNvPicPr>
                <p:nvPr/>
              </p:nvPicPr>
              <p:blipFill>
                <a:blip r:embed="rId4"/>
                <a:stretch>
                  <a:fillRect/>
                </a:stretch>
              </p:blipFill>
              <p:spPr>
                <a:xfrm>
                  <a:off x="5978735" y="3843320"/>
                  <a:ext cx="4603330" cy="1458198"/>
                </a:xfrm>
                <a:prstGeom prst="rect">
                  <a:avLst/>
                </a:prstGeom>
              </p:spPr>
            </p:pic>
            <p:pic>
              <p:nvPicPr>
                <p:cNvPr id="31" name="Picture 30">
                  <a:extLst>
                    <a:ext uri="{FF2B5EF4-FFF2-40B4-BE49-F238E27FC236}">
                      <a16:creationId xmlns:a16="http://schemas.microsoft.com/office/drawing/2014/main" id="{0DA284FF-CD3F-5943-9139-5E3295078BCB}"/>
                    </a:ext>
                  </a:extLst>
                </p:cNvPr>
                <p:cNvPicPr>
                  <a:picLocks noChangeAspect="1"/>
                </p:cNvPicPr>
                <p:nvPr/>
              </p:nvPicPr>
              <p:blipFill>
                <a:blip r:embed="rId5"/>
                <a:stretch>
                  <a:fillRect/>
                </a:stretch>
              </p:blipFill>
              <p:spPr>
                <a:xfrm>
                  <a:off x="352963" y="1168400"/>
                  <a:ext cx="4406900" cy="1587500"/>
                </a:xfrm>
                <a:prstGeom prst="rect">
                  <a:avLst/>
                </a:prstGeom>
              </p:spPr>
            </p:pic>
          </p:grpSp>
        </p:grpSp>
        <p:pic>
          <p:nvPicPr>
            <p:cNvPr id="5" name="Picture 4">
              <a:extLst>
                <a:ext uri="{FF2B5EF4-FFF2-40B4-BE49-F238E27FC236}">
                  <a16:creationId xmlns:a16="http://schemas.microsoft.com/office/drawing/2014/main" id="{856CD106-4792-3149-8CC6-6441B5B34ED2}"/>
                </a:ext>
              </a:extLst>
            </p:cNvPr>
            <p:cNvPicPr>
              <a:picLocks noChangeAspect="1"/>
            </p:cNvPicPr>
            <p:nvPr/>
          </p:nvPicPr>
          <p:blipFill>
            <a:blip r:embed="rId6"/>
            <a:stretch>
              <a:fillRect/>
            </a:stretch>
          </p:blipFill>
          <p:spPr>
            <a:xfrm>
              <a:off x="162171" y="2342972"/>
              <a:ext cx="10872296" cy="1678584"/>
            </a:xfrm>
            <a:prstGeom prst="rect">
              <a:avLst/>
            </a:prstGeom>
          </p:spPr>
        </p:pic>
      </p:grpSp>
      <p:pic>
        <p:nvPicPr>
          <p:cNvPr id="29" name="Picture 28">
            <a:extLst>
              <a:ext uri="{FF2B5EF4-FFF2-40B4-BE49-F238E27FC236}">
                <a16:creationId xmlns:a16="http://schemas.microsoft.com/office/drawing/2014/main" id="{E7B1A4F0-217D-4C40-BC90-21AC699F1D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2173" y="3386464"/>
            <a:ext cx="4821437" cy="3953578"/>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533B82-447B-0148-A8C2-AE632C04DCF4}"/>
              </a:ext>
            </a:extLst>
          </p:cNvPr>
          <p:cNvSpPr/>
          <p:nvPr/>
        </p:nvSpPr>
        <p:spPr>
          <a:xfrm>
            <a:off x="0" y="24150"/>
            <a:ext cx="12192000" cy="6858000"/>
          </a:xfrm>
          <a:prstGeom prst="rect">
            <a:avLst/>
          </a:prstGeom>
          <a:solidFill>
            <a:schemeClr val="tx1">
              <a:lumMod val="50000"/>
              <a:lumOff val="5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1E46F118-C2BC-2245-82F1-5C4145694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91934"/>
            <a:ext cx="3708656" cy="5241916"/>
          </a:xfrm>
          <a:prstGeom prst="rect">
            <a:avLst/>
          </a:prstGeom>
        </p:spPr>
      </p:pic>
      <p:pic>
        <p:nvPicPr>
          <p:cNvPr id="2" name="Picture 1">
            <a:extLst>
              <a:ext uri="{FF2B5EF4-FFF2-40B4-BE49-F238E27FC236}">
                <a16:creationId xmlns:a16="http://schemas.microsoft.com/office/drawing/2014/main" id="{EADB4C01-1C4F-BF49-9B56-A01BECDAD815}"/>
              </a:ext>
            </a:extLst>
          </p:cNvPr>
          <p:cNvPicPr>
            <a:picLocks noChangeAspect="1"/>
          </p:cNvPicPr>
          <p:nvPr/>
        </p:nvPicPr>
        <p:blipFill>
          <a:blip r:embed="rId4"/>
          <a:stretch>
            <a:fillRect/>
          </a:stretch>
        </p:blipFill>
        <p:spPr>
          <a:xfrm>
            <a:off x="3844999" y="1609020"/>
            <a:ext cx="8748300" cy="3499320"/>
          </a:xfrm>
          <a:prstGeom prst="rect">
            <a:avLst/>
          </a:prstGeom>
        </p:spPr>
      </p:pic>
    </p:spTree>
    <p:extLst>
      <p:ext uri="{BB962C8B-B14F-4D97-AF65-F5344CB8AC3E}">
        <p14:creationId xmlns:p14="http://schemas.microsoft.com/office/powerpoint/2010/main" val="38972630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215153" y="723562"/>
            <a:ext cx="11579063" cy="5410876"/>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2570889" y="1901962"/>
              <a:ext cx="8940012" cy="3539430"/>
            </a:xfrm>
            <a:prstGeom prst="rect">
              <a:avLst/>
            </a:prstGeom>
            <a:noFill/>
          </p:spPr>
          <p:txBody>
            <a:bodyPr wrap="square" rtlCol="0">
              <a:spAutoFit/>
            </a:bodyPr>
            <a:lstStyle/>
            <a:p>
              <a:pPr algn="just"/>
              <a:r>
                <a:rPr lang="vi-VN" sz="2800" dirty="0">
                  <a:latin typeface="Cambria" panose="02040503050406030204" pitchFamily="18" charset="0"/>
                </a:rPr>
                <a:t>Vùng Duyên hải miền Trung có số dân hơn 20 triệu người (năm 2020). Các dân tộc sinh sống tại đây là Kinh, Chăm, Thái, Mường, Bru – Vân Kiều,..</a:t>
              </a:r>
            </a:p>
            <a:p>
              <a:pPr algn="just"/>
              <a:r>
                <a:rPr lang="vi-VN" sz="2800" dirty="0">
                  <a:latin typeface="Cambria" panose="02040503050406030204" pitchFamily="18" charset="0"/>
                </a:rPr>
                <a:t>Cuộc sống của người dân ở vùng Duyên hải miền Trung có sự gắn bó mật thiết với biển, nhiều vật dụng đã được tạo ra để phục vụ cho hoạt động sản xuất</a:t>
              </a:r>
              <a:r>
                <a:rPr lang="en-US" sz="2800" dirty="0">
                  <a:latin typeface="Cambria" panose="02040503050406030204" pitchFamily="18" charset="0"/>
                </a:rPr>
                <a:t>.</a:t>
              </a:r>
              <a:endParaRPr lang="vi-VN" sz="28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305671" y="1201987"/>
            <a:ext cx="3799367" cy="707886"/>
          </a:xfrm>
          <a:prstGeom prst="rect">
            <a:avLst/>
          </a:prstGeom>
          <a:noFill/>
        </p:spPr>
        <p:txBody>
          <a:bodyPr wrap="square" rtlCol="0">
            <a:spAutoFit/>
          </a:bodyPr>
          <a:lstStyle/>
          <a:p>
            <a:pPr algn="ctr"/>
            <a:r>
              <a:rPr lang="en-VN" sz="4000" b="1" dirty="0">
                <a:solidFill>
                  <a:srgbClr val="C00000"/>
                </a:solidFill>
                <a:latin typeface="Cambria" panose="02040503050406030204" pitchFamily="18" charset="0"/>
              </a:rPr>
              <a:t>1. Dân cư</a:t>
            </a:r>
          </a:p>
        </p:txBody>
      </p:sp>
      <p:pic>
        <p:nvPicPr>
          <p:cNvPr id="3" name="Picture 2">
            <a:extLst>
              <a:ext uri="{FF2B5EF4-FFF2-40B4-BE49-F238E27FC236}">
                <a16:creationId xmlns:a16="http://schemas.microsoft.com/office/drawing/2014/main" id="{F7725213-BC4C-234C-9265-8FB036000119}"/>
              </a:ext>
            </a:extLst>
          </p:cNvPr>
          <p:cNvPicPr>
            <a:picLocks noChangeAspect="1"/>
          </p:cNvPicPr>
          <p:nvPr/>
        </p:nvPicPr>
        <p:blipFill rotWithShape="1">
          <a:blip r:embed="rId2"/>
          <a:srcRect t="18811" r="50900"/>
          <a:stretch/>
        </p:blipFill>
        <p:spPr>
          <a:xfrm>
            <a:off x="402104" y="1104950"/>
            <a:ext cx="2173692" cy="1576257"/>
          </a:xfrm>
          <a:prstGeom prst="rect">
            <a:avLst/>
          </a:prstGeom>
        </p:spPr>
      </p:pic>
      <p:pic>
        <p:nvPicPr>
          <p:cNvPr id="11" name="Picture 10">
            <a:extLst>
              <a:ext uri="{FF2B5EF4-FFF2-40B4-BE49-F238E27FC236}">
                <a16:creationId xmlns:a16="http://schemas.microsoft.com/office/drawing/2014/main" id="{F4E008BE-5C6B-6B40-8DAC-F90E5077C140}"/>
              </a:ext>
            </a:extLst>
          </p:cNvPr>
          <p:cNvPicPr>
            <a:picLocks noChangeAspect="1"/>
          </p:cNvPicPr>
          <p:nvPr/>
        </p:nvPicPr>
        <p:blipFill rotWithShape="1">
          <a:blip r:embed="rId2"/>
          <a:srcRect l="50000" t="22595" r="900" b="-3784"/>
          <a:stretch/>
        </p:blipFill>
        <p:spPr>
          <a:xfrm>
            <a:off x="2575796" y="1104950"/>
            <a:ext cx="2273518" cy="1648646"/>
          </a:xfrm>
          <a:prstGeom prst="rect">
            <a:avLst/>
          </a:prstGeom>
        </p:spPr>
      </p:pic>
      <p:pic>
        <p:nvPicPr>
          <p:cNvPr id="5" name="Picture 4">
            <a:extLst>
              <a:ext uri="{FF2B5EF4-FFF2-40B4-BE49-F238E27FC236}">
                <a16:creationId xmlns:a16="http://schemas.microsoft.com/office/drawing/2014/main" id="{D20E8EA4-DCA1-F34B-AB9D-18E2402E6903}"/>
              </a:ext>
            </a:extLst>
          </p:cNvPr>
          <p:cNvPicPr>
            <a:picLocks noChangeAspect="1"/>
          </p:cNvPicPr>
          <p:nvPr/>
        </p:nvPicPr>
        <p:blipFill>
          <a:blip r:embed="rId3"/>
          <a:stretch>
            <a:fillRect/>
          </a:stretch>
        </p:blipFill>
        <p:spPr>
          <a:xfrm>
            <a:off x="508601" y="2681207"/>
            <a:ext cx="4134390" cy="1559755"/>
          </a:xfrm>
          <a:prstGeom prst="rect">
            <a:avLst/>
          </a:prstGeom>
        </p:spPr>
      </p:pic>
      <p:pic>
        <p:nvPicPr>
          <p:cNvPr id="6" name="Picture 5">
            <a:extLst>
              <a:ext uri="{FF2B5EF4-FFF2-40B4-BE49-F238E27FC236}">
                <a16:creationId xmlns:a16="http://schemas.microsoft.com/office/drawing/2014/main" id="{6A4AA901-8FCA-2443-BD5C-F5581A3DD064}"/>
              </a:ext>
            </a:extLst>
          </p:cNvPr>
          <p:cNvPicPr>
            <a:picLocks noChangeAspect="1"/>
          </p:cNvPicPr>
          <p:nvPr/>
        </p:nvPicPr>
        <p:blipFill>
          <a:blip r:embed="rId4"/>
          <a:stretch>
            <a:fillRect/>
          </a:stretch>
        </p:blipFill>
        <p:spPr>
          <a:xfrm>
            <a:off x="1264165" y="4257464"/>
            <a:ext cx="2623261" cy="1761392"/>
          </a:xfrm>
          <a:prstGeom prst="rect">
            <a:avLst/>
          </a:prstGeom>
        </p:spPr>
      </p:pic>
    </p:spTree>
    <p:extLst>
      <p:ext uri="{BB962C8B-B14F-4D97-AF65-F5344CB8AC3E}">
        <p14:creationId xmlns:p14="http://schemas.microsoft.com/office/powerpoint/2010/main" val="18124630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4" name="Group 3">
            <a:extLst>
              <a:ext uri="{FF2B5EF4-FFF2-40B4-BE49-F238E27FC236}">
                <a16:creationId xmlns:a16="http://schemas.microsoft.com/office/drawing/2014/main" id="{65917443-7D7C-F049-93BB-70917807D681}"/>
              </a:ext>
            </a:extLst>
          </p:cNvPr>
          <p:cNvGrpSpPr/>
          <p:nvPr/>
        </p:nvGrpSpPr>
        <p:grpSpPr>
          <a:xfrm>
            <a:off x="5240458" y="887506"/>
            <a:ext cx="6722225" cy="4464423"/>
            <a:chOff x="5235732" y="784067"/>
            <a:chExt cx="6722225" cy="4464423"/>
          </a:xfrm>
        </p:grpSpPr>
        <p:sp>
          <p:nvSpPr>
            <p:cNvPr id="22" name="矩形: 圆角 2">
              <a:extLst>
                <a:ext uri="{FF2B5EF4-FFF2-40B4-BE49-F238E27FC236}">
                  <a16:creationId xmlns:a16="http://schemas.microsoft.com/office/drawing/2014/main" id="{3096F6E3-7569-544B-81B6-88AE49017749}"/>
                </a:ext>
              </a:extLst>
            </p:cNvPr>
            <p:cNvSpPr/>
            <p:nvPr/>
          </p:nvSpPr>
          <p:spPr>
            <a:xfrm>
              <a:off x="5235732" y="784067"/>
              <a:ext cx="6722225" cy="4464423"/>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5464079" y="1125248"/>
              <a:ext cx="6256080" cy="3970318"/>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Kể tên các dân tộc sống chủ yếu ở vùng Duyên hải miền Trung ?</a:t>
              </a:r>
              <a:endParaRPr lang="en-VN" sz="36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chủ</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yếu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quan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hải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miền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Trung</a:t>
              </a:r>
              <a:r>
                <a:rPr lang="en-US" sz="3600" dirty="0">
                  <a:effectLst/>
                  <a:latin typeface="Times New Roman" panose="02020603050405020304" pitchFamily="18" charset="0"/>
                  <a:ea typeface="Calibri" panose="020F0502020204030204" pitchFamily="34" charset="0"/>
                </a:rPr>
                <a:t> ?</a:t>
              </a:r>
              <a:r>
                <a:rPr lang="en-VN" sz="3600" dirty="0">
                  <a:effectLst/>
                </a:rPr>
                <a:t> </a:t>
              </a:r>
              <a:endParaRPr lang="en-VN" sz="36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5" y="1896382"/>
            <a:ext cx="5144497" cy="5144497"/>
          </a:xfrm>
          <a:prstGeom prst="rect">
            <a:avLst/>
          </a:prstGeom>
        </p:spPr>
      </p:pic>
    </p:spTree>
    <p:extLst>
      <p:ext uri="{BB962C8B-B14F-4D97-AF65-F5344CB8AC3E}">
        <p14:creationId xmlns:p14="http://schemas.microsoft.com/office/powerpoint/2010/main" val="3599780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649941" y="1040525"/>
            <a:ext cx="10892118" cy="4776950"/>
            <a:chOff x="2110865" y="594530"/>
            <a:chExt cx="10892118" cy="4776950"/>
          </a:xfrm>
        </p:grpSpPr>
        <p:grpSp>
          <p:nvGrpSpPr>
            <p:cNvPr id="3" name="Group 2">
              <a:extLst>
                <a:ext uri="{FF2B5EF4-FFF2-40B4-BE49-F238E27FC236}">
                  <a16:creationId xmlns:a16="http://schemas.microsoft.com/office/drawing/2014/main" id="{3617D495-50D5-9945-8EEB-C43E675621A9}"/>
                </a:ext>
              </a:extLst>
            </p:cNvPr>
            <p:cNvGrpSpPr/>
            <p:nvPr/>
          </p:nvGrpSpPr>
          <p:grpSpPr>
            <a:xfrm>
              <a:off x="2110865" y="594530"/>
              <a:ext cx="10892118" cy="4776950"/>
              <a:chOff x="2204711" y="508941"/>
              <a:chExt cx="10892118"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204711" y="508941"/>
                <a:ext cx="10892118"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2540888" y="1079141"/>
                <a:ext cx="10219764" cy="1446335"/>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Một số dân tộc sinh sống ở vùng là Kinh, Chăm, Thái, Mường, Bru-Vân Kiều... </a:t>
                </a:r>
                <a:endParaRPr lang="en-VN" sz="36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gắn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hoạt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sản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xuất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tàu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thuyền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thúng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lưới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cào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thủng</a:t>
                </a:r>
                <a:r>
                  <a:rPr lang="en-US" sz="3600" dirty="0">
                    <a:effectLst/>
                    <a:latin typeface="Times New Roman" panose="02020603050405020304" pitchFamily="18" charset="0"/>
                    <a:ea typeface="Calibri" panose="020F0502020204030204" pitchFamily="34" charset="0"/>
                  </a:rPr>
                  <a:t>......</a:t>
                </a:r>
                <a:r>
                  <a:rPr lang="en-VN" sz="3600" dirty="0">
                    <a:effectLst/>
                  </a:rPr>
                  <a:t> </a:t>
                </a:r>
                <a:endParaRPr lang="en-VN" sz="36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3"/>
            <a:stretch>
              <a:fillRect/>
            </a:stretch>
          </p:blipFill>
          <p:spPr>
            <a:xfrm>
              <a:off x="4455882" y="601876"/>
              <a:ext cx="5816600" cy="1612900"/>
            </a:xfrm>
            <a:prstGeom prst="rect">
              <a:avLst/>
            </a:prstGeom>
          </p:spPr>
        </p:pic>
      </p:grpSp>
    </p:spTree>
    <p:extLst>
      <p:ext uri="{BB962C8B-B14F-4D97-AF65-F5344CB8AC3E}">
        <p14:creationId xmlns:p14="http://schemas.microsoft.com/office/powerpoint/2010/main" val="3361217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E3F48C6-3443-F947-BF3E-B4491D37E06F}"/>
              </a:ext>
            </a:extLst>
          </p:cNvPr>
          <p:cNvGrpSpPr/>
          <p:nvPr/>
        </p:nvGrpSpPr>
        <p:grpSpPr>
          <a:xfrm>
            <a:off x="-1532967" y="502074"/>
            <a:ext cx="15432742" cy="5932597"/>
            <a:chOff x="21804" y="-1141604"/>
            <a:chExt cx="15432742" cy="2833237"/>
          </a:xfrm>
        </p:grpSpPr>
        <p:sp>
          <p:nvSpPr>
            <p:cNvPr id="11" name="矩形: 圆角 2">
              <a:extLst>
                <a:ext uri="{FF2B5EF4-FFF2-40B4-BE49-F238E27FC236}">
                  <a16:creationId xmlns:a16="http://schemas.microsoft.com/office/drawing/2014/main" id="{0D5B4AF4-22BC-E043-8BB0-806C3AB3C6D4}"/>
                </a:ext>
              </a:extLst>
            </p:cNvPr>
            <p:cNvSpPr/>
            <p:nvPr/>
          </p:nvSpPr>
          <p:spPr>
            <a:xfrm>
              <a:off x="2204710" y="-1141604"/>
              <a:ext cx="11210365" cy="283323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EC60B8A9-EF11-F54F-825C-AB057F597075}"/>
                </a:ext>
              </a:extLst>
            </p:cNvPr>
            <p:cNvSpPr txBox="1"/>
            <p:nvPr/>
          </p:nvSpPr>
          <p:spPr>
            <a:xfrm>
              <a:off x="241438" y="69198"/>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Chăm</a:t>
              </a:r>
              <a:endParaRPr lang="en-VN" sz="2400" i="1" dirty="0">
                <a:effectLst/>
                <a:latin typeface="Cambria" panose="020405030504060302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FDBE7A8A-8A94-0049-8857-1AE4F924EBA9}"/>
                </a:ext>
              </a:extLst>
            </p:cNvPr>
            <p:cNvSpPr txBox="1"/>
            <p:nvPr/>
          </p:nvSpPr>
          <p:spPr>
            <a:xfrm>
              <a:off x="4705863" y="67243"/>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Thái</a:t>
              </a:r>
              <a:endParaRPr lang="en-VN" sz="2400" i="1" dirty="0">
                <a:effectLst/>
                <a:latin typeface="Cambria" panose="020405030504060302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ABC2020-306E-6946-8646-67F6322FA96E}"/>
                </a:ext>
              </a:extLst>
            </p:cNvPr>
            <p:cNvSpPr txBox="1"/>
            <p:nvPr/>
          </p:nvSpPr>
          <p:spPr>
            <a:xfrm>
              <a:off x="21804" y="1337479"/>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Mường</a:t>
              </a:r>
              <a:endParaRPr lang="en-VN" sz="2400" i="1" dirty="0">
                <a:effectLst/>
                <a:latin typeface="Cambria" panose="020405030504060302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5BDEBA86-191E-864F-ABDE-AEE00E54FCC3}"/>
                </a:ext>
              </a:extLst>
            </p:cNvPr>
            <p:cNvSpPr txBox="1"/>
            <p:nvPr/>
          </p:nvSpPr>
          <p:spPr>
            <a:xfrm>
              <a:off x="4441406" y="1309145"/>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Bru-Vân Kiều</a:t>
              </a:r>
              <a:endParaRPr lang="en-VN" sz="2400" i="1" dirty="0">
                <a:effectLst/>
                <a:latin typeface="Cambria" panose="02040503050406030204" pitchFamily="18" charset="0"/>
                <a:ea typeface="Times New Roman" panose="02020603050405020304" pitchFamily="18" charset="0"/>
              </a:endParaRPr>
            </a:p>
          </p:txBody>
        </p:sp>
      </p:grpSp>
      <p:pic>
        <p:nvPicPr>
          <p:cNvPr id="6146" name="Picture 2" descr="Sự khác nhau giữa người Thái Trắng và người Thái Đen">
            <a:extLst>
              <a:ext uri="{FF2B5EF4-FFF2-40B4-BE49-F238E27FC236}">
                <a16:creationId xmlns:a16="http://schemas.microsoft.com/office/drawing/2014/main" id="{10087F8F-F880-834C-B4CF-D7C80A8EA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683" y="781149"/>
            <a:ext cx="3111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Đặc sắc Lễ hội Katê của người Chăm theo đạo Bàlamôn">
            <a:extLst>
              <a:ext uri="{FF2B5EF4-FFF2-40B4-BE49-F238E27FC236}">
                <a16:creationId xmlns:a16="http://schemas.microsoft.com/office/drawing/2014/main" id="{1A71436C-8E6E-7A44-8A1E-E2958B71C4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593" y="863773"/>
            <a:ext cx="3086830" cy="2057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6A5B4A-15DF-6E4C-9405-D254D747A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837" y="3524644"/>
            <a:ext cx="3281191" cy="2196073"/>
          </a:xfrm>
          <a:prstGeom prst="rect">
            <a:avLst/>
          </a:prstGeom>
        </p:spPr>
      </p:pic>
      <p:pic>
        <p:nvPicPr>
          <p:cNvPr id="6" name="Picture 5">
            <a:extLst>
              <a:ext uri="{FF2B5EF4-FFF2-40B4-BE49-F238E27FC236}">
                <a16:creationId xmlns:a16="http://schemas.microsoft.com/office/drawing/2014/main" id="{F69B3611-E394-8442-9E5C-B3EDCE6CF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952" y="3503165"/>
            <a:ext cx="3294111" cy="2196074"/>
          </a:xfrm>
          <a:prstGeom prst="rect">
            <a:avLst/>
          </a:prstGeom>
        </p:spPr>
      </p:pic>
    </p:spTree>
    <p:extLst>
      <p:ext uri="{BB962C8B-B14F-4D97-AF65-F5344CB8AC3E}">
        <p14:creationId xmlns:p14="http://schemas.microsoft.com/office/powerpoint/2010/main" val="213305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215153" y="723562"/>
            <a:ext cx="11579063"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grpSp>
        <p:nvGrpSpPr>
          <p:cNvPr id="4" name="Group 3">
            <a:extLst>
              <a:ext uri="{FF2B5EF4-FFF2-40B4-BE49-F238E27FC236}">
                <a16:creationId xmlns:a16="http://schemas.microsoft.com/office/drawing/2014/main" id="{C59A5870-ACA7-1143-8456-FBCB60010011}"/>
              </a:ext>
            </a:extLst>
          </p:cNvPr>
          <p:cNvGrpSpPr/>
          <p:nvPr/>
        </p:nvGrpSpPr>
        <p:grpSpPr>
          <a:xfrm>
            <a:off x="5139155" y="1624141"/>
            <a:ext cx="6330841" cy="3323987"/>
            <a:chOff x="5139155" y="1624141"/>
            <a:chExt cx="6330841" cy="3323987"/>
          </a:xfrm>
        </p:grpSpPr>
        <p:sp>
          <p:nvSpPr>
            <p:cNvPr id="10" name="TextBox 9">
              <a:extLst>
                <a:ext uri="{FF2B5EF4-FFF2-40B4-BE49-F238E27FC236}">
                  <a16:creationId xmlns:a16="http://schemas.microsoft.com/office/drawing/2014/main" id="{6D226415-CFE9-6246-8E39-AF84EE8863BC}"/>
                </a:ext>
              </a:extLst>
            </p:cNvPr>
            <p:cNvSpPr txBox="1"/>
            <p:nvPr/>
          </p:nvSpPr>
          <p:spPr>
            <a:xfrm>
              <a:off x="5139155" y="2270472"/>
              <a:ext cx="6330841" cy="267765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vi-VN" sz="2800" dirty="0">
                  <a:latin typeface="Cambria" panose="02040503050406030204" pitchFamily="18" charset="0"/>
                </a:rPr>
                <a:t>Thuyền thúng được làm từ tre, có hình như chiếc thúng, là phương tiện đánh bắt thủy sản của ngư dân vùng ven biển miền Trung nước ta. Hiện nay, thuyền thúng còn được sử dụng trong các hoạt động du lịch</a:t>
              </a:r>
              <a:r>
                <a:rPr lang="en-US" sz="2800" dirty="0">
                  <a:latin typeface="Cambria" panose="02040503050406030204" pitchFamily="18" charset="0"/>
                </a:rPr>
                <a:t>.</a:t>
              </a:r>
              <a:endParaRPr lang="vi-VN" sz="2800" dirty="0">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5139155" y="1624141"/>
              <a:ext cx="6330841" cy="646331"/>
            </a:xfrm>
            <a:prstGeom prst="rect">
              <a:avLst/>
            </a:prstGeom>
            <a:solidFill>
              <a:schemeClr val="accent1"/>
            </a:solidFill>
            <a:ln>
              <a:solidFill>
                <a:schemeClr val="tx1"/>
              </a:solidFill>
            </a:ln>
          </p:spPr>
          <p:txBody>
            <a:bodyPr wrap="square" rtlCol="0">
              <a:spAutoFit/>
            </a:bodyPr>
            <a:lstStyle/>
            <a:p>
              <a:pPr algn="ctr"/>
              <a:r>
                <a:rPr lang="en-VN" sz="3600" b="1" dirty="0">
                  <a:solidFill>
                    <a:schemeClr val="bg1"/>
                  </a:solidFill>
                  <a:latin typeface="Cambria" panose="02040503050406030204" pitchFamily="18" charset="0"/>
                </a:rPr>
                <a:t>Em có biết</a:t>
              </a:r>
            </a:p>
          </p:txBody>
        </p:sp>
      </p:grpSp>
      <p:pic>
        <p:nvPicPr>
          <p:cNvPr id="2050" name="Picture 2" descr="Trải nghiệm cảm giác quay cuồng trên thuyền thúng ở Hội An">
            <a:extLst>
              <a:ext uri="{FF2B5EF4-FFF2-40B4-BE49-F238E27FC236}">
                <a16:creationId xmlns:a16="http://schemas.microsoft.com/office/drawing/2014/main" id="{A2278786-A375-5F4B-9E0E-23C8926495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377" y="3646226"/>
            <a:ext cx="3151808" cy="21012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ôi động làng chài thuyền thúng dưới chân núi Bà">
            <a:extLst>
              <a:ext uri="{FF2B5EF4-FFF2-40B4-BE49-F238E27FC236}">
                <a16:creationId xmlns:a16="http://schemas.microsoft.com/office/drawing/2014/main" id="{B2B795D2-35D1-2B43-B6C1-08D0B7BD0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77" y="1327793"/>
            <a:ext cx="3154130" cy="210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517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BC2056A-3781-9E43-AA56-56079455391D}"/>
              </a:ext>
            </a:extLst>
          </p:cNvPr>
          <p:cNvGrpSpPr/>
          <p:nvPr/>
        </p:nvGrpSpPr>
        <p:grpSpPr>
          <a:xfrm>
            <a:off x="5603727" y="3429000"/>
            <a:ext cx="5803613" cy="2649635"/>
            <a:chOff x="1317812" y="860612"/>
            <a:chExt cx="9144000" cy="2649635"/>
          </a:xfrm>
        </p:grpSpPr>
        <p:sp>
          <p:nvSpPr>
            <p:cNvPr id="18" name="Rounded Rectangle 17">
              <a:extLst>
                <a:ext uri="{FF2B5EF4-FFF2-40B4-BE49-F238E27FC236}">
                  <a16:creationId xmlns:a16="http://schemas.microsoft.com/office/drawing/2014/main" id="{176E9579-EAB0-464A-B4B9-DE529D1430D6}"/>
                </a:ext>
              </a:extLst>
            </p:cNvPr>
            <p:cNvSpPr/>
            <p:nvPr/>
          </p:nvSpPr>
          <p:spPr>
            <a:xfrm>
              <a:off x="1317812" y="860612"/>
              <a:ext cx="9144000" cy="2540707"/>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TextBox 18">
              <a:extLst>
                <a:ext uri="{FF2B5EF4-FFF2-40B4-BE49-F238E27FC236}">
                  <a16:creationId xmlns:a16="http://schemas.microsoft.com/office/drawing/2014/main" id="{DBC01752-5F2C-8047-8EA6-66B6446DD9C9}"/>
                </a:ext>
              </a:extLst>
            </p:cNvPr>
            <p:cNvSpPr txBox="1"/>
            <p:nvPr/>
          </p:nvSpPr>
          <p:spPr>
            <a:xfrm>
              <a:off x="1612526" y="1043931"/>
              <a:ext cx="8554571" cy="2466316"/>
            </a:xfrm>
            <a:prstGeom prst="rect">
              <a:avLst/>
            </a:prstGeom>
            <a:noFill/>
          </p:spPr>
          <p:txBody>
            <a:bodyPr wrap="square" rtlCol="0">
              <a:spAutoFit/>
            </a:bodyPr>
            <a:lstStyle/>
            <a:p>
              <a:pPr algn="just">
                <a:lnSpc>
                  <a:spcPct val="135000"/>
                </a:lnSpc>
                <a:spcAft>
                  <a:spcPts val="800"/>
                </a:spcAft>
                <a:tabLst>
                  <a:tab pos="255270" algn="l"/>
                </a:tabLst>
              </a:pPr>
              <a:r>
                <a:rPr lang="vi-VN" sz="3200" dirty="0">
                  <a:solidFill>
                    <a:schemeClr val="bg1"/>
                  </a:solidFill>
                  <a:effectLst/>
                  <a:latin typeface="Cambria" panose="02040503050406030204" pitchFamily="18" charset="0"/>
                </a:rPr>
                <a:t>Em có nhận xét gì về trang phục của người Mường và người Chăm ở miền Trung ?</a:t>
              </a:r>
              <a:endParaRPr lang="en-VN" sz="3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VN" dirty="0"/>
            </a:p>
          </p:txBody>
        </p:sp>
      </p:grpSp>
      <p:pic>
        <p:nvPicPr>
          <p:cNvPr id="5122" name="Picture 2" descr="30/04: Người Chăm, người sắc tộc miền Trung và Cuộc chiến VN - BBC News  Tiếng Việt">
            <a:extLst>
              <a:ext uri="{FF2B5EF4-FFF2-40B4-BE49-F238E27FC236}">
                <a16:creationId xmlns:a16="http://schemas.microsoft.com/office/drawing/2014/main" id="{5494CED3-8B01-964A-B7C1-F8E4A11395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414" y="874008"/>
            <a:ext cx="3843580" cy="21620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ìm hiểu cộng đồng người Chăm tại Việt Nam | Nghiên Cứu Lịch Sử">
            <a:extLst>
              <a:ext uri="{FF2B5EF4-FFF2-40B4-BE49-F238E27FC236}">
                <a16:creationId xmlns:a16="http://schemas.microsoft.com/office/drawing/2014/main" id="{4CF4D8EE-FED0-0C46-995F-18FD19A81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3" y="3182242"/>
            <a:ext cx="3827223" cy="254476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Nét đẹp ứng xử của đồng bào người Mường | Báo Dân tộc và Phát triển">
            <a:extLst>
              <a:ext uri="{FF2B5EF4-FFF2-40B4-BE49-F238E27FC236}">
                <a16:creationId xmlns:a16="http://schemas.microsoft.com/office/drawing/2014/main" id="{37D60DDC-62B8-814F-A294-623D1D512E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5128" name="Picture 8" descr="Vẻ đẹp trang phục phụ nữ dân tộc Mường mang đậm dấu ấn của người Việt cổ -  Cổng Thông Tin Hội Liên hiệp Phụ nữ Việt Nam">
            <a:extLst>
              <a:ext uri="{FF2B5EF4-FFF2-40B4-BE49-F238E27FC236}">
                <a16:creationId xmlns:a16="http://schemas.microsoft.com/office/drawing/2014/main" id="{B062E88E-2BAE-CC42-A5BF-CDAF3182E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425" y="874005"/>
            <a:ext cx="3588406" cy="216201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Nét đẹp người phụ nữ Mường | Báo Dân tộc và Phát triển">
            <a:extLst>
              <a:ext uri="{FF2B5EF4-FFF2-40B4-BE49-F238E27FC236}">
                <a16:creationId xmlns:a16="http://schemas.microsoft.com/office/drawing/2014/main" id="{4C48FCCF-C1F5-9045-9ACD-0BA22ED3B28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4" name="AutoShape 12" descr="Phụ nữ Mường trên cánh đồng lúa">
            <a:extLst>
              <a:ext uri="{FF2B5EF4-FFF2-40B4-BE49-F238E27FC236}">
                <a16:creationId xmlns:a16="http://schemas.microsoft.com/office/drawing/2014/main" id="{6D78B9E9-55EB-AA40-982B-DF950DF96AB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7" name="Picture 6">
            <a:extLst>
              <a:ext uri="{FF2B5EF4-FFF2-40B4-BE49-F238E27FC236}">
                <a16:creationId xmlns:a16="http://schemas.microsoft.com/office/drawing/2014/main" id="{09A19534-53D7-1746-9272-1A50123E0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3262" y="874005"/>
            <a:ext cx="2991718" cy="2162015"/>
          </a:xfrm>
          <a:prstGeom prst="rect">
            <a:avLst/>
          </a:prstGeom>
        </p:spPr>
      </p:pic>
    </p:spTree>
    <p:extLst>
      <p:ext uri="{BB962C8B-B14F-4D97-AF65-F5344CB8AC3E}">
        <p14:creationId xmlns:p14="http://schemas.microsoft.com/office/powerpoint/2010/main" val="2467186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254</Words>
  <Application>Microsoft Office PowerPoint</Application>
  <PresentationFormat>Widescreen</PresentationFormat>
  <Paragraphs>21</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#9Slide03 Bebas Neue Bold</vt:lpstr>
      <vt:lpstr>#9Slide07 HoneyCream</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Administrator</cp:lastModifiedBy>
  <cp:revision>32</cp:revision>
  <dcterms:created xsi:type="dcterms:W3CDTF">2023-06-29T03:07:26Z</dcterms:created>
  <dcterms:modified xsi:type="dcterms:W3CDTF">2025-01-24T07:33:03Z</dcterms:modified>
</cp:coreProperties>
</file>