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9" r:id="rId5"/>
    <p:sldId id="262" r:id="rId6"/>
    <p:sldId id="268" r:id="rId7"/>
    <p:sldId id="285" r:id="rId8"/>
    <p:sldId id="269" r:id="rId9"/>
    <p:sldId id="270" r:id="rId10"/>
    <p:sldId id="261" r:id="rId11"/>
    <p:sldId id="257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7" r:id="rId20"/>
    <p:sldId id="279" r:id="rId21"/>
    <p:sldId id="280" r:id="rId22"/>
    <p:sldId id="265" r:id="rId23"/>
    <p:sldId id="264" r:id="rId24"/>
    <p:sldId id="281" r:id="rId25"/>
    <p:sldId id="282" r:id="rId26"/>
    <p:sldId id="283" r:id="rId27"/>
    <p:sldId id="284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SVN-Newton" panose="02040603050506020204" pitchFamily="18" charset="0"/>
      <p:regular r:id="rId37"/>
    </p:embeddedFont>
    <p:embeddedFont>
      <p:font typeface="SVN-Titillium Bold" panose="02040603050506020204" pitchFamily="18" charset="0"/>
      <p:regular r:id="rId38"/>
    </p:embeddedFont>
    <p:embeddedFont>
      <p:font typeface="UVF Barmbrack" panose="02000000000000000000" pitchFamily="2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42543B"/>
    <a:srgbClr val="37A751"/>
    <a:srgbClr val="ECB0B7"/>
    <a:srgbClr val="FABE1E"/>
    <a:srgbClr val="FD6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45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63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6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96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45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14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53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6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26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58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651704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70425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688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8/7/2025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76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8/7/2025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2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8/7/2025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16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8/7/2025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15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8/7/2025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8/7/2025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8/7/2025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95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8/7/2025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98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8/7/2025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10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8/7/2025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7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6628" b="-76349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727904" y="-3810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6628" b="-76349"/>
            </a:stretch>
          </a:blipFill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459200" y="-68262"/>
            <a:ext cx="2189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57200" y="274638"/>
            <a:ext cx="17373600" cy="9669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03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/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8/7/2025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/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508204" y="11316694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7655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56.png"/><Relationship Id="rId4" Type="http://schemas.openxmlformats.org/officeDocument/2006/relationships/image" Target="../media/image53.svg"/><Relationship Id="rId9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7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61.png"/><Relationship Id="rId4" Type="http://schemas.openxmlformats.org/officeDocument/2006/relationships/image" Target="../media/image58.sv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63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64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svg"/><Relationship Id="rId10" Type="http://schemas.openxmlformats.org/officeDocument/2006/relationships/image" Target="../media/image24.sv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/>
          <p:cNvSpPr/>
          <p:nvPr/>
        </p:nvSpPr>
        <p:spPr>
          <a:xfrm>
            <a:off x="13166879" y="479012"/>
            <a:ext cx="3267238" cy="2796053"/>
          </a:xfrm>
          <a:custGeom>
            <a:avLst/>
            <a:gdLst/>
            <a:ahLst/>
            <a:cxnLst/>
            <a:rect l="l" t="t" r="r" b="b"/>
            <a:pathLst>
              <a:path w="4619897" h="4114800">
                <a:moveTo>
                  <a:pt x="0" y="0"/>
                </a:moveTo>
                <a:lnTo>
                  <a:pt x="4619897" y="0"/>
                </a:lnTo>
                <a:lnTo>
                  <a:pt x="46198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74684" y="4092707"/>
            <a:ext cx="2430360" cy="4696348"/>
          </a:xfrm>
          <a:custGeom>
            <a:avLst/>
            <a:gdLst/>
            <a:ahLst/>
            <a:cxnLst/>
            <a:rect l="l" t="t" r="r" b="b"/>
            <a:pathLst>
              <a:path w="2430360" h="4696348">
                <a:moveTo>
                  <a:pt x="0" y="0"/>
                </a:moveTo>
                <a:lnTo>
                  <a:pt x="2430360" y="0"/>
                </a:lnTo>
                <a:lnTo>
                  <a:pt x="2430360" y="4696348"/>
                </a:lnTo>
                <a:lnTo>
                  <a:pt x="0" y="4696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67553" y="6125874"/>
            <a:ext cx="2731772" cy="4235305"/>
          </a:xfrm>
          <a:custGeom>
            <a:avLst/>
            <a:gdLst/>
            <a:ahLst/>
            <a:cxnLst/>
            <a:rect l="l" t="t" r="r" b="b"/>
            <a:pathLst>
              <a:path w="2731772" h="4235305">
                <a:moveTo>
                  <a:pt x="0" y="0"/>
                </a:moveTo>
                <a:lnTo>
                  <a:pt x="2731771" y="0"/>
                </a:lnTo>
                <a:lnTo>
                  <a:pt x="2731771" y="4235306"/>
                </a:lnTo>
                <a:lnTo>
                  <a:pt x="0" y="4235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89807" y="7610284"/>
            <a:ext cx="4120036" cy="3095177"/>
          </a:xfrm>
          <a:custGeom>
            <a:avLst/>
            <a:gdLst/>
            <a:ahLst/>
            <a:cxnLst/>
            <a:rect l="l" t="t" r="r" b="b"/>
            <a:pathLst>
              <a:path w="4120036" h="3095177">
                <a:moveTo>
                  <a:pt x="0" y="0"/>
                </a:moveTo>
                <a:lnTo>
                  <a:pt x="4120036" y="0"/>
                </a:lnTo>
                <a:lnTo>
                  <a:pt x="4120036" y="3095177"/>
                </a:lnTo>
                <a:lnTo>
                  <a:pt x="0" y="3095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58064" y="5647904"/>
            <a:ext cx="4524323" cy="5418766"/>
          </a:xfrm>
          <a:custGeom>
            <a:avLst/>
            <a:gdLst/>
            <a:ahLst/>
            <a:cxnLst/>
            <a:rect l="l" t="t" r="r" b="b"/>
            <a:pathLst>
              <a:path w="3274689" h="4447795">
                <a:moveTo>
                  <a:pt x="0" y="0"/>
                </a:moveTo>
                <a:lnTo>
                  <a:pt x="3274689" y="0"/>
                </a:lnTo>
                <a:lnTo>
                  <a:pt x="3274689" y="4447795"/>
                </a:lnTo>
                <a:lnTo>
                  <a:pt x="0" y="44477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32736" y="9734336"/>
            <a:ext cx="3155607" cy="2512652"/>
          </a:xfrm>
          <a:custGeom>
            <a:avLst/>
            <a:gdLst/>
            <a:ahLst/>
            <a:cxnLst/>
            <a:rect l="l" t="t" r="r" b="b"/>
            <a:pathLst>
              <a:path w="3155607" h="2512652">
                <a:moveTo>
                  <a:pt x="0" y="0"/>
                </a:moveTo>
                <a:lnTo>
                  <a:pt x="3155607" y="0"/>
                </a:lnTo>
                <a:lnTo>
                  <a:pt x="3155607" y="2512652"/>
                </a:lnTo>
                <a:lnTo>
                  <a:pt x="0" y="25126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40206" y="6966399"/>
            <a:ext cx="2298551" cy="2736370"/>
          </a:xfrm>
          <a:custGeom>
            <a:avLst/>
            <a:gdLst/>
            <a:ahLst/>
            <a:cxnLst/>
            <a:rect l="l" t="t" r="r" b="b"/>
            <a:pathLst>
              <a:path w="2298551" h="2736370">
                <a:moveTo>
                  <a:pt x="0" y="0"/>
                </a:moveTo>
                <a:lnTo>
                  <a:pt x="2298552" y="0"/>
                </a:lnTo>
                <a:lnTo>
                  <a:pt x="2298552" y="2736370"/>
                </a:lnTo>
                <a:lnTo>
                  <a:pt x="0" y="27363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3216" y="3821146"/>
            <a:ext cx="4436360" cy="6622612"/>
          </a:xfrm>
          <a:custGeom>
            <a:avLst/>
            <a:gdLst/>
            <a:ahLst/>
            <a:cxnLst/>
            <a:rect l="l" t="t" r="r" b="b"/>
            <a:pathLst>
              <a:path w="3798613" h="5821629">
                <a:moveTo>
                  <a:pt x="0" y="0"/>
                </a:moveTo>
                <a:lnTo>
                  <a:pt x="3798613" y="0"/>
                </a:lnTo>
                <a:lnTo>
                  <a:pt x="3798613" y="5821629"/>
                </a:lnTo>
                <a:lnTo>
                  <a:pt x="0" y="58216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80898" y="6523363"/>
            <a:ext cx="2220653" cy="4270486"/>
          </a:xfrm>
          <a:custGeom>
            <a:avLst/>
            <a:gdLst/>
            <a:ahLst/>
            <a:cxnLst/>
            <a:rect l="l" t="t" r="r" b="b"/>
            <a:pathLst>
              <a:path w="2220653" h="4270486">
                <a:moveTo>
                  <a:pt x="0" y="0"/>
                </a:moveTo>
                <a:lnTo>
                  <a:pt x="2220652" y="0"/>
                </a:lnTo>
                <a:lnTo>
                  <a:pt x="2220652" y="4270486"/>
                </a:lnTo>
                <a:lnTo>
                  <a:pt x="0" y="4270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14509" y="8135802"/>
            <a:ext cx="3470736" cy="2420839"/>
          </a:xfrm>
          <a:custGeom>
            <a:avLst/>
            <a:gdLst/>
            <a:ahLst/>
            <a:cxnLst/>
            <a:rect l="l" t="t" r="r" b="b"/>
            <a:pathLst>
              <a:path w="3470736" h="2420839">
                <a:moveTo>
                  <a:pt x="0" y="0"/>
                </a:moveTo>
                <a:lnTo>
                  <a:pt x="3470736" y="0"/>
                </a:lnTo>
                <a:lnTo>
                  <a:pt x="3470736" y="2420838"/>
                </a:lnTo>
                <a:lnTo>
                  <a:pt x="0" y="2420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691224" y="6388050"/>
            <a:ext cx="3097742" cy="4317411"/>
          </a:xfrm>
          <a:custGeom>
            <a:avLst/>
            <a:gdLst/>
            <a:ahLst/>
            <a:cxnLst/>
            <a:rect l="l" t="t" r="r" b="b"/>
            <a:pathLst>
              <a:path w="3097742" h="4317411">
                <a:moveTo>
                  <a:pt x="0" y="0"/>
                </a:moveTo>
                <a:lnTo>
                  <a:pt x="3097743" y="0"/>
                </a:lnTo>
                <a:lnTo>
                  <a:pt x="3097743" y="4317411"/>
                </a:lnTo>
                <a:lnTo>
                  <a:pt x="0" y="43174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753716" y="-473655"/>
            <a:ext cx="5564832" cy="2719812"/>
          </a:xfrm>
          <a:custGeom>
            <a:avLst/>
            <a:gdLst/>
            <a:ahLst/>
            <a:cxnLst/>
            <a:rect l="l" t="t" r="r" b="b"/>
            <a:pathLst>
              <a:path w="5564832" h="2719812">
                <a:moveTo>
                  <a:pt x="0" y="0"/>
                </a:moveTo>
                <a:lnTo>
                  <a:pt x="5564832" y="0"/>
                </a:lnTo>
                <a:lnTo>
                  <a:pt x="5564832" y="2719811"/>
                </a:lnTo>
                <a:lnTo>
                  <a:pt x="0" y="27198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052436" y="2657372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0" y="0"/>
                </a:moveTo>
                <a:lnTo>
                  <a:pt x="4413728" y="0"/>
                </a:lnTo>
                <a:lnTo>
                  <a:pt x="4413728" y="2157209"/>
                </a:lnTo>
                <a:lnTo>
                  <a:pt x="0" y="21572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7" name="TextBox 17"/>
          <p:cNvSpPr txBox="1"/>
          <p:nvPr/>
        </p:nvSpPr>
        <p:spPr>
          <a:xfrm>
            <a:off x="11191359" y="7842391"/>
            <a:ext cx="2337572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8"/>
              </a:lnSpc>
            </a:pPr>
            <a:r>
              <a:rPr lang="en-US" sz="7056" dirty="0" err="1">
                <a:solidFill>
                  <a:srgbClr val="7D5437"/>
                </a:solidFill>
                <a:latin typeface="SVN-Titillium Bold" panose="02040603050506020204" pitchFamily="18" charset="0"/>
                <a:ea typeface="Milk Tea Font TH"/>
                <a:cs typeface="Milk Tea Font TH"/>
                <a:sym typeface="Milk Tea Font TH"/>
              </a:rPr>
              <a:t>Tiết</a:t>
            </a:r>
            <a:r>
              <a:rPr lang="en-US" sz="7056" dirty="0">
                <a:solidFill>
                  <a:srgbClr val="7D5437"/>
                </a:solidFill>
                <a:latin typeface="SVN-Titillium Bold" panose="02040603050506020204" pitchFamily="18" charset="0"/>
                <a:ea typeface="Milk Tea Font TH"/>
                <a:cs typeface="Milk Tea Font TH"/>
                <a:sym typeface="Milk Tea Font TH"/>
              </a:rPr>
              <a:t> 1</a:t>
            </a:r>
          </a:p>
        </p:txBody>
      </p:sp>
      <p:sp>
        <p:nvSpPr>
          <p:cNvPr id="31" name="Freeform 3"/>
          <p:cNvSpPr/>
          <p:nvPr/>
        </p:nvSpPr>
        <p:spPr>
          <a:xfrm flipH="1">
            <a:off x="-3327325" y="1700052"/>
            <a:ext cx="6224667" cy="8724740"/>
          </a:xfrm>
          <a:custGeom>
            <a:avLst/>
            <a:gdLst/>
            <a:ahLst/>
            <a:cxnLst/>
            <a:rect l="l" t="t" r="r" b="b"/>
            <a:pathLst>
              <a:path w="5173707" h="7457596">
                <a:moveTo>
                  <a:pt x="5173707" y="0"/>
                </a:moveTo>
                <a:lnTo>
                  <a:pt x="0" y="0"/>
                </a:lnTo>
                <a:lnTo>
                  <a:pt x="0" y="7457597"/>
                </a:lnTo>
                <a:lnTo>
                  <a:pt x="5173707" y="7457597"/>
                </a:lnTo>
                <a:lnTo>
                  <a:pt x="5173707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93532" y="8135802"/>
            <a:ext cx="3698153" cy="2658048"/>
          </a:xfrm>
          <a:custGeom>
            <a:avLst/>
            <a:gdLst/>
            <a:ahLst/>
            <a:cxnLst/>
            <a:rect l="l" t="t" r="r" b="b"/>
            <a:pathLst>
              <a:path w="3698153" h="2658048">
                <a:moveTo>
                  <a:pt x="0" y="0"/>
                </a:moveTo>
                <a:lnTo>
                  <a:pt x="3698153" y="0"/>
                </a:lnTo>
                <a:lnTo>
                  <a:pt x="3698153" y="2658047"/>
                </a:lnTo>
                <a:lnTo>
                  <a:pt x="0" y="26580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2" name="Freeform 6"/>
          <p:cNvSpPr/>
          <p:nvPr/>
        </p:nvSpPr>
        <p:spPr>
          <a:xfrm rot="19837970">
            <a:off x="13651568" y="-2253585"/>
            <a:ext cx="6479208" cy="6197110"/>
          </a:xfrm>
          <a:custGeom>
            <a:avLst/>
            <a:gdLst/>
            <a:ahLst/>
            <a:cxnLst/>
            <a:rect l="l" t="t" r="r" b="b"/>
            <a:pathLst>
              <a:path w="6699578" h="6197110">
                <a:moveTo>
                  <a:pt x="6699578" y="0"/>
                </a:moveTo>
                <a:lnTo>
                  <a:pt x="0" y="0"/>
                </a:lnTo>
                <a:lnTo>
                  <a:pt x="0" y="6197110"/>
                </a:lnTo>
                <a:lnTo>
                  <a:pt x="6699578" y="6197110"/>
                </a:lnTo>
                <a:lnTo>
                  <a:pt x="6699578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" y="-20387"/>
            <a:ext cx="1547058" cy="15470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446" y="337617"/>
            <a:ext cx="15796105" cy="75718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683587" y="8970644"/>
            <a:ext cx="1275797" cy="1316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9157" y="470237"/>
            <a:ext cx="146534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Những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kiểu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nhà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dưới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đây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có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gì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khác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nhau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6816969"/>
            <a:ext cx="12040644" cy="3462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84141-D889-4A86-BEEE-25BB808F6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714500"/>
            <a:ext cx="17068800" cy="46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8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8908" y="7124700"/>
            <a:ext cx="525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đồng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bào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dân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tộc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thiểu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ở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miền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núi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phía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bắc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ilk Tea Font TH"/>
              <a:sym typeface="Milk Tea Font TH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1343" y="737100"/>
            <a:ext cx="10245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nhiều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kiểu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ở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khác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nhau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89558" y="7240906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ở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nông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thôn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ilk Tea Font TH"/>
              <a:sym typeface="Milk Tea Font TH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289119" y="7240906"/>
            <a:ext cx="5444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ở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đồng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bằng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sông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Cửu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Long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40368-375B-4F80-A817-5F762CF52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197"/>
          <a:stretch/>
        </p:blipFill>
        <p:spPr>
          <a:xfrm>
            <a:off x="53150" y="2062238"/>
            <a:ext cx="6093246" cy="4761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2584D7-A723-4085-848F-D5606B7A4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03" t="-86" r="30394" b="86"/>
          <a:stretch/>
        </p:blipFill>
        <p:spPr>
          <a:xfrm>
            <a:off x="6238469" y="2062238"/>
            <a:ext cx="6050650" cy="47614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307485-5D80-423C-B6B8-31DED7511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68" r="-3071"/>
          <a:stretch/>
        </p:blipFill>
        <p:spPr>
          <a:xfrm>
            <a:off x="11933395" y="1943100"/>
            <a:ext cx="6315366" cy="493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7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7816" y="6748889"/>
            <a:ext cx="525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đồng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bào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dân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tộc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thiểu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ở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miền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núi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phía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bắc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ilk Tea Font TH"/>
              <a:sym typeface="Milk Tea Font TH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01200" y="861340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67599" y="2254954"/>
            <a:ext cx="9571893" cy="6629400"/>
            <a:chOff x="7467599" y="2254954"/>
            <a:chExt cx="9571893" cy="6629400"/>
          </a:xfrm>
        </p:grpSpPr>
        <p:sp>
          <p:nvSpPr>
            <p:cNvPr id="19" name="Freeform 7"/>
            <p:cNvSpPr/>
            <p:nvPr/>
          </p:nvSpPr>
          <p:spPr>
            <a:xfrm>
              <a:off x="7467599" y="2254954"/>
              <a:ext cx="9571893" cy="6629400"/>
            </a:xfrm>
            <a:custGeom>
              <a:avLst/>
              <a:gdLst/>
              <a:ahLst/>
              <a:cxnLst/>
              <a:rect l="l" t="t" r="r" b="b"/>
              <a:pathLst>
                <a:path w="1582128" h="1905245">
                  <a:moveTo>
                    <a:pt x="65728" y="0"/>
                  </a:moveTo>
                  <a:lnTo>
                    <a:pt x="1516400" y="0"/>
                  </a:lnTo>
                  <a:cubicBezTo>
                    <a:pt x="1552700" y="0"/>
                    <a:pt x="1582128" y="29427"/>
                    <a:pt x="1582128" y="65728"/>
                  </a:cubicBezTo>
                  <a:lnTo>
                    <a:pt x="1582128" y="1839517"/>
                  </a:lnTo>
                  <a:cubicBezTo>
                    <a:pt x="1582128" y="1856949"/>
                    <a:pt x="1575203" y="1873668"/>
                    <a:pt x="1562876" y="1885994"/>
                  </a:cubicBezTo>
                  <a:cubicBezTo>
                    <a:pt x="1550550" y="1898320"/>
                    <a:pt x="1533832" y="1905245"/>
                    <a:pt x="1516400" y="1905245"/>
                  </a:cubicBezTo>
                  <a:lnTo>
                    <a:pt x="65728" y="1905245"/>
                  </a:lnTo>
                  <a:cubicBezTo>
                    <a:pt x="29427" y="1905245"/>
                    <a:pt x="0" y="1875818"/>
                    <a:pt x="0" y="1839517"/>
                  </a:cubicBezTo>
                  <a:lnTo>
                    <a:pt x="0" y="65728"/>
                  </a:lnTo>
                  <a:cubicBezTo>
                    <a:pt x="0" y="29427"/>
                    <a:pt x="29427" y="0"/>
                    <a:pt x="65728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7" name="Rectangle 16"/>
            <p:cNvSpPr/>
            <p:nvPr/>
          </p:nvSpPr>
          <p:spPr>
            <a:xfrm>
              <a:off x="7649307" y="2496437"/>
              <a:ext cx="8991600" cy="618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- </a:t>
              </a:r>
              <a:r>
                <a:rPr lang="vi-VN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Đa số nhà ở sử dụng các vật liệu như gỗ, tre, nứa, lá, đất sét, phù hợp với môi trường tự nhiên và khí hậu địa phương. </a:t>
              </a:r>
            </a:p>
            <a:p>
              <a:pPr lvl="0" algn="just"/>
              <a:r>
                <a:rPr lang="en-GB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- </a:t>
              </a:r>
              <a:r>
                <a:rPr lang="vi-VN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Việc tận dụng tối đa ánh sáng và thông gió tự nhiên, cùng với việc sử dụng các vật liệu thân thiện với môi trường, làm cho nhà ở trở nên xanh và tiết kiệm năng lượng. </a:t>
              </a:r>
              <a:endPara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05AD082-7646-4D53-9C92-CAE47760D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197"/>
          <a:stretch/>
        </p:blipFill>
        <p:spPr>
          <a:xfrm>
            <a:off x="975768" y="1699957"/>
            <a:ext cx="6093246" cy="476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9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677400" y="462517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908538" y="7090473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ở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nông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thôn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ilk Tea Font TH"/>
              <a:sym typeface="Milk Tea Font TH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40A91E-D611-4BB2-8555-4ADFDAF14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03" t="-86" r="30394" b="86"/>
          <a:stretch/>
        </p:blipFill>
        <p:spPr>
          <a:xfrm>
            <a:off x="512113" y="2321417"/>
            <a:ext cx="6050650" cy="47614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05550" y="1482169"/>
            <a:ext cx="11226312" cy="7678978"/>
            <a:chOff x="6305550" y="1198322"/>
            <a:chExt cx="11226312" cy="7678978"/>
          </a:xfrm>
        </p:grpSpPr>
        <p:sp>
          <p:nvSpPr>
            <p:cNvPr id="19" name="Freeform 7"/>
            <p:cNvSpPr/>
            <p:nvPr/>
          </p:nvSpPr>
          <p:spPr>
            <a:xfrm>
              <a:off x="6305550" y="1198322"/>
              <a:ext cx="11226312" cy="7678978"/>
            </a:xfrm>
            <a:custGeom>
              <a:avLst/>
              <a:gdLst/>
              <a:ahLst/>
              <a:cxnLst/>
              <a:rect l="l" t="t" r="r" b="b"/>
              <a:pathLst>
                <a:path w="1582128" h="1905245">
                  <a:moveTo>
                    <a:pt x="65728" y="0"/>
                  </a:moveTo>
                  <a:lnTo>
                    <a:pt x="1516400" y="0"/>
                  </a:lnTo>
                  <a:cubicBezTo>
                    <a:pt x="1552700" y="0"/>
                    <a:pt x="1582128" y="29427"/>
                    <a:pt x="1582128" y="65728"/>
                  </a:cubicBezTo>
                  <a:lnTo>
                    <a:pt x="1582128" y="1839517"/>
                  </a:lnTo>
                  <a:cubicBezTo>
                    <a:pt x="1582128" y="1856949"/>
                    <a:pt x="1575203" y="1873668"/>
                    <a:pt x="1562876" y="1885994"/>
                  </a:cubicBezTo>
                  <a:cubicBezTo>
                    <a:pt x="1550550" y="1898320"/>
                    <a:pt x="1533832" y="1905245"/>
                    <a:pt x="1516400" y="1905245"/>
                  </a:cubicBezTo>
                  <a:lnTo>
                    <a:pt x="65728" y="1905245"/>
                  </a:lnTo>
                  <a:cubicBezTo>
                    <a:pt x="29427" y="1905245"/>
                    <a:pt x="0" y="1875818"/>
                    <a:pt x="0" y="1839517"/>
                  </a:cubicBezTo>
                  <a:lnTo>
                    <a:pt x="0" y="65728"/>
                  </a:lnTo>
                  <a:cubicBezTo>
                    <a:pt x="0" y="29427"/>
                    <a:pt x="29427" y="0"/>
                    <a:pt x="65728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7" name="Rectangle 16"/>
            <p:cNvSpPr/>
            <p:nvPr/>
          </p:nvSpPr>
          <p:spPr>
            <a:xfrm>
              <a:off x="6324600" y="1257300"/>
              <a:ext cx="11068050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- </a:t>
              </a: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Thường là nhà một tầng, có thể là nhà ba gian, năm gian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hoặc nhà cấp 4. </a:t>
              </a:r>
            </a:p>
            <a:p>
              <a:pPr lvl="0" algn="just"/>
              <a:r>
                <a: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- </a:t>
              </a: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Sân vườn rộng, có thể có ao, hồ cá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và các khu vực chức năng như nhà bếp, chuồng trại được xây dựng riêng. </a:t>
              </a:r>
            </a:p>
            <a:p>
              <a:pPr lvl="0" algn="just"/>
              <a:r>
                <a: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- </a:t>
              </a: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Mái nhà thường có độ dốc lớn để thoát nước mưa, cửa sổ thấp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và có thể có thêm gác lửng để chứa đồ. </a:t>
              </a:r>
            </a:p>
            <a:p>
              <a:pPr lvl="0" algn="just"/>
              <a:endPara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477000" y="6134100"/>
              <a:ext cx="10926108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- </a:t>
              </a: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Trong quá trình đô thị hóa, nhà ở nông thôn cũng có sự thay đổi, sử dụng nhiều vật liệu hiện đại như bê tông, cốt thép và kiến trúc có thể giống nhà ở đô thị hơn.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34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601200" y="861340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10400" y="2254954"/>
            <a:ext cx="10286999" cy="7231946"/>
            <a:chOff x="7010400" y="2254954"/>
            <a:chExt cx="10286999" cy="7231946"/>
          </a:xfrm>
        </p:grpSpPr>
        <p:sp>
          <p:nvSpPr>
            <p:cNvPr id="19" name="Freeform 7"/>
            <p:cNvSpPr/>
            <p:nvPr/>
          </p:nvSpPr>
          <p:spPr>
            <a:xfrm>
              <a:off x="7010400" y="2254954"/>
              <a:ext cx="10286999" cy="7231946"/>
            </a:xfrm>
            <a:custGeom>
              <a:avLst/>
              <a:gdLst/>
              <a:ahLst/>
              <a:cxnLst/>
              <a:rect l="l" t="t" r="r" b="b"/>
              <a:pathLst>
                <a:path w="1582128" h="1905245">
                  <a:moveTo>
                    <a:pt x="65728" y="0"/>
                  </a:moveTo>
                  <a:lnTo>
                    <a:pt x="1516400" y="0"/>
                  </a:lnTo>
                  <a:cubicBezTo>
                    <a:pt x="1552700" y="0"/>
                    <a:pt x="1582128" y="29427"/>
                    <a:pt x="1582128" y="65728"/>
                  </a:cubicBezTo>
                  <a:lnTo>
                    <a:pt x="1582128" y="1839517"/>
                  </a:lnTo>
                  <a:cubicBezTo>
                    <a:pt x="1582128" y="1856949"/>
                    <a:pt x="1575203" y="1873668"/>
                    <a:pt x="1562876" y="1885994"/>
                  </a:cubicBezTo>
                  <a:cubicBezTo>
                    <a:pt x="1550550" y="1898320"/>
                    <a:pt x="1533832" y="1905245"/>
                    <a:pt x="1516400" y="1905245"/>
                  </a:cubicBezTo>
                  <a:lnTo>
                    <a:pt x="65728" y="1905245"/>
                  </a:lnTo>
                  <a:cubicBezTo>
                    <a:pt x="29427" y="1905245"/>
                    <a:pt x="0" y="1875818"/>
                    <a:pt x="0" y="1839517"/>
                  </a:cubicBezTo>
                  <a:lnTo>
                    <a:pt x="0" y="65728"/>
                  </a:lnTo>
                  <a:cubicBezTo>
                    <a:pt x="0" y="29427"/>
                    <a:pt x="29427" y="0"/>
                    <a:pt x="65728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7" name="Rectangle 16"/>
            <p:cNvSpPr/>
            <p:nvPr/>
          </p:nvSpPr>
          <p:spPr>
            <a:xfrm>
              <a:off x="7315200" y="2496437"/>
              <a:ext cx="9677400" cy="6863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- </a:t>
              </a:r>
              <a:r>
                <a:rPr lang="vi-VN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Tre, gỗ, lá dừa nước là những vật liệu phổ biến, tận dụng nguồn tài nguyên tự nhiên dồi dào. </a:t>
              </a:r>
            </a:p>
            <a:p>
              <a:pPr lvl="0" algn="just"/>
              <a:r>
                <a:rPr lang="en-GB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-  </a:t>
              </a:r>
              <a:r>
                <a:rPr lang="vi-VN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Tùy thuộc vào điều kiện sống và kinh tế, có nhiều kiểu nhà khác nhau, như nhà ba gian, nhà có chái, nhà sàn và nhà nổi. </a:t>
              </a:r>
            </a:p>
            <a:p>
              <a:pPr lvl="0" algn="just"/>
              <a:r>
                <a:rPr lang="en-GB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- </a:t>
              </a:r>
              <a:r>
                <a:rPr lang="vi-VN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Nhà ở không chỉ là nơi che mưa nắng mà còn là nơi sinh hoạt văn hóa, gắn liền với các nghi lễ truyền thống. 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956544" y="7333744"/>
            <a:ext cx="5444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ở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đồng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bằng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sông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Cửu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Long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41CED4-954A-4B21-BE4D-BC8DD4C31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68" r="-3071"/>
          <a:stretch/>
        </p:blipFill>
        <p:spPr>
          <a:xfrm>
            <a:off x="847434" y="2254954"/>
            <a:ext cx="6315366" cy="493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6317" y="7934744"/>
            <a:ext cx="3919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rông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ở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Tây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Nguyên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ilk Tea Font TH"/>
              <a:sym typeface="Milk Tea Font TH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1343" y="737100"/>
            <a:ext cx="10245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Một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kiểu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đặc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trưng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ở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Việt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Nam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58069" y="7985968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Biệt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thự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ilk Tea Font TH"/>
              <a:sym typeface="Milk Tea Font TH"/>
            </a:endParaRPr>
          </a:p>
        </p:txBody>
      </p:sp>
      <p:pic>
        <p:nvPicPr>
          <p:cNvPr id="1026" name="Picture 2" descr="Chiêm ngưỡng nhà rông lớn nhất Tây Nguyên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70" y="2295161"/>
            <a:ext cx="6550025" cy="4912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 Công Trọn Gói Biệt Thự 3 Tầng Tân Cổ Điển Tại Lạng Sơ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324100"/>
            <a:ext cx="7323939" cy="4883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5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021342" y="578703"/>
            <a:ext cx="10245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Một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kiểu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đặc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trưng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ở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Việt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Nam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92442" y="1857408"/>
            <a:ext cx="5257800" cy="7790554"/>
            <a:chOff x="1392442" y="1857408"/>
            <a:chExt cx="5257800" cy="7790554"/>
          </a:xfrm>
        </p:grpSpPr>
        <p:sp>
          <p:nvSpPr>
            <p:cNvPr id="3" name="Rectangle 2"/>
            <p:cNvSpPr/>
            <p:nvPr/>
          </p:nvSpPr>
          <p:spPr>
            <a:xfrm>
              <a:off x="1392442" y="8816965"/>
              <a:ext cx="52578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Nhà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cao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tầng</a:t>
              </a:r>
              <a:endPara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endParaRPr>
            </a:p>
          </p:txBody>
        </p:sp>
        <p:pic>
          <p:nvPicPr>
            <p:cNvPr id="2050" name="Picture 2" descr="Tổng hợp 10 mẫu nhà cao tầng 2020 đẹp có gara xe hơi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8692" y="1857408"/>
              <a:ext cx="4305301" cy="654405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6748068" y="1876457"/>
            <a:ext cx="10473131" cy="7771505"/>
            <a:chOff x="6748068" y="1876457"/>
            <a:chExt cx="10473131" cy="7771505"/>
          </a:xfrm>
        </p:grpSpPr>
        <p:sp>
          <p:nvSpPr>
            <p:cNvPr id="14" name="Rectangle 13"/>
            <p:cNvSpPr/>
            <p:nvPr/>
          </p:nvSpPr>
          <p:spPr>
            <a:xfrm>
              <a:off x="9355733" y="8816965"/>
              <a:ext cx="52578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Khu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chung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cư</a:t>
              </a:r>
              <a:endPara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endParaRPr>
            </a:p>
          </p:txBody>
        </p:sp>
        <p:pic>
          <p:nvPicPr>
            <p:cNvPr id="2052" name="Picture 4" descr="Quy Tắc Về Phong Thuỷ Mà Bạn Cần Lưu Ý Khi Mua Nhà Chung C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8068" y="1876457"/>
              <a:ext cx="10473131" cy="654570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5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3485182" y="1622395"/>
            <a:ext cx="6697271" cy="9096463"/>
          </a:xfrm>
          <a:custGeom>
            <a:avLst/>
            <a:gdLst/>
            <a:ahLst/>
            <a:cxnLst/>
            <a:rect l="l" t="t" r="r" b="b"/>
            <a:pathLst>
              <a:path w="6697271" h="9096463">
                <a:moveTo>
                  <a:pt x="0" y="0"/>
                </a:moveTo>
                <a:lnTo>
                  <a:pt x="6697270" y="0"/>
                </a:lnTo>
                <a:lnTo>
                  <a:pt x="6697270" y="9096463"/>
                </a:lnTo>
                <a:lnTo>
                  <a:pt x="0" y="9096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24262" y="6076231"/>
            <a:ext cx="5622122" cy="4476615"/>
          </a:xfrm>
          <a:custGeom>
            <a:avLst/>
            <a:gdLst/>
            <a:ahLst/>
            <a:cxnLst/>
            <a:rect l="l" t="t" r="r" b="b"/>
            <a:pathLst>
              <a:path w="5622122" h="4476615">
                <a:moveTo>
                  <a:pt x="0" y="0"/>
                </a:moveTo>
                <a:lnTo>
                  <a:pt x="5622122" y="0"/>
                </a:lnTo>
                <a:lnTo>
                  <a:pt x="5622122" y="4476615"/>
                </a:lnTo>
                <a:lnTo>
                  <a:pt x="0" y="44766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113364" y="5517580"/>
            <a:ext cx="4429408" cy="5273105"/>
          </a:xfrm>
          <a:custGeom>
            <a:avLst/>
            <a:gdLst/>
            <a:ahLst/>
            <a:cxnLst/>
            <a:rect l="l" t="t" r="r" b="b"/>
            <a:pathLst>
              <a:path w="4429408" h="5273105">
                <a:moveTo>
                  <a:pt x="0" y="0"/>
                </a:moveTo>
                <a:lnTo>
                  <a:pt x="4429408" y="0"/>
                </a:lnTo>
                <a:lnTo>
                  <a:pt x="4429408" y="5273105"/>
                </a:lnTo>
                <a:lnTo>
                  <a:pt x="0" y="527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88432" y="1622395"/>
            <a:ext cx="6417452" cy="9835175"/>
          </a:xfrm>
          <a:custGeom>
            <a:avLst/>
            <a:gdLst/>
            <a:ahLst/>
            <a:cxnLst/>
            <a:rect l="l" t="t" r="r" b="b"/>
            <a:pathLst>
              <a:path w="6417452" h="9835175">
                <a:moveTo>
                  <a:pt x="0" y="0"/>
                </a:moveTo>
                <a:lnTo>
                  <a:pt x="6417452" y="0"/>
                </a:lnTo>
                <a:lnTo>
                  <a:pt x="6417452" y="9835175"/>
                </a:lnTo>
                <a:lnTo>
                  <a:pt x="0" y="9835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8"/>
          <p:cNvGrpSpPr/>
          <p:nvPr/>
        </p:nvGrpSpPr>
        <p:grpSpPr>
          <a:xfrm rot="169310">
            <a:off x="3753770" y="1090419"/>
            <a:ext cx="10615018" cy="4168398"/>
            <a:chOff x="1031514" y="366327"/>
            <a:chExt cx="6635356" cy="3981368"/>
          </a:xfrm>
        </p:grpSpPr>
        <p:grpSp>
          <p:nvGrpSpPr>
            <p:cNvPr id="10" name="Group 9"/>
            <p:cNvGrpSpPr/>
            <p:nvPr/>
          </p:nvGrpSpPr>
          <p:grpSpPr>
            <a:xfrm rot="21203956">
              <a:off x="1031514" y="366327"/>
              <a:ext cx="6635356" cy="3981368"/>
              <a:chOff x="3476655" y="381755"/>
              <a:chExt cx="11293915" cy="9174998"/>
            </a:xfrm>
          </p:grpSpPr>
          <p:sp>
            <p:nvSpPr>
              <p:cNvPr id="12" name="Freeform 4"/>
              <p:cNvSpPr/>
              <p:nvPr/>
            </p:nvSpPr>
            <p:spPr>
              <a:xfrm>
                <a:off x="3476655" y="381755"/>
                <a:ext cx="11293915" cy="9116663"/>
              </a:xfrm>
              <a:custGeom>
                <a:avLst/>
                <a:gdLst/>
                <a:ahLst/>
                <a:cxnLst/>
                <a:rect l="l" t="t" r="r" b="b"/>
                <a:pathLst>
                  <a:path w="11293915" h="9116663">
                    <a:moveTo>
                      <a:pt x="0" y="0"/>
                    </a:moveTo>
                    <a:lnTo>
                      <a:pt x="11293915" y="0"/>
                    </a:lnTo>
                    <a:lnTo>
                      <a:pt x="11293915" y="9116662"/>
                    </a:lnTo>
                    <a:lnTo>
                      <a:pt x="0" y="91166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3" name="Freeform 5"/>
              <p:cNvSpPr/>
              <p:nvPr/>
            </p:nvSpPr>
            <p:spPr>
              <a:xfrm>
                <a:off x="3494841" y="716353"/>
                <a:ext cx="10951675" cy="8840400"/>
              </a:xfrm>
              <a:custGeom>
                <a:avLst/>
                <a:gdLst/>
                <a:ahLst/>
                <a:cxnLst/>
                <a:rect l="l" t="t" r="r" b="b"/>
                <a:pathLst>
                  <a:path w="10951675" h="8840400">
                    <a:moveTo>
                      <a:pt x="0" y="0"/>
                    </a:moveTo>
                    <a:lnTo>
                      <a:pt x="10951675" y="0"/>
                    </a:lnTo>
                    <a:lnTo>
                      <a:pt x="10951675" y="8840400"/>
                    </a:lnTo>
                    <a:lnTo>
                      <a:pt x="0" y="88404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" name="Rectangle 10"/>
            <p:cNvSpPr/>
            <p:nvPr/>
          </p:nvSpPr>
          <p:spPr>
            <a:xfrm rot="21430690">
              <a:off x="1501945" y="1062032"/>
              <a:ext cx="5660945" cy="2733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Nhà ở là nơi sống và làm việc của mọi người, là tổ ấm của gia đình.</a:t>
              </a:r>
              <a:endPara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3412589" y="3294576"/>
            <a:ext cx="5173707" cy="7457596"/>
          </a:xfrm>
          <a:custGeom>
            <a:avLst/>
            <a:gdLst/>
            <a:ahLst/>
            <a:cxnLst/>
            <a:rect l="l" t="t" r="r" b="b"/>
            <a:pathLst>
              <a:path w="5173707" h="7457596">
                <a:moveTo>
                  <a:pt x="5173707" y="0"/>
                </a:moveTo>
                <a:lnTo>
                  <a:pt x="0" y="0"/>
                </a:lnTo>
                <a:lnTo>
                  <a:pt x="0" y="7457597"/>
                </a:lnTo>
                <a:lnTo>
                  <a:pt x="5173707" y="7457597"/>
                </a:lnTo>
                <a:lnTo>
                  <a:pt x="517370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92037" y="5882561"/>
            <a:ext cx="6058614" cy="4869611"/>
          </a:xfrm>
          <a:custGeom>
            <a:avLst/>
            <a:gdLst/>
            <a:ahLst/>
            <a:cxnLst/>
            <a:rect l="l" t="t" r="r" b="b"/>
            <a:pathLst>
              <a:path w="6058614" h="4869611">
                <a:moveTo>
                  <a:pt x="0" y="0"/>
                </a:moveTo>
                <a:lnTo>
                  <a:pt x="6058614" y="0"/>
                </a:lnTo>
                <a:lnTo>
                  <a:pt x="6058614" y="4869612"/>
                </a:lnTo>
                <a:lnTo>
                  <a:pt x="0" y="4869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996" y="-411502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150" y="571500"/>
            <a:ext cx="11296867" cy="91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7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225521" y="4064895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4413728" y="0"/>
                </a:moveTo>
                <a:lnTo>
                  <a:pt x="0" y="0"/>
                </a:lnTo>
                <a:lnTo>
                  <a:pt x="0" y="2157210"/>
                </a:lnTo>
                <a:lnTo>
                  <a:pt x="4413728" y="2157210"/>
                </a:lnTo>
                <a:lnTo>
                  <a:pt x="441372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92200" y="7921971"/>
            <a:ext cx="5227843" cy="4162670"/>
          </a:xfrm>
          <a:custGeom>
            <a:avLst/>
            <a:gdLst/>
            <a:ahLst/>
            <a:cxnLst/>
            <a:rect l="l" t="t" r="r" b="b"/>
            <a:pathLst>
              <a:path w="5227843" h="4162670">
                <a:moveTo>
                  <a:pt x="0" y="0"/>
                </a:moveTo>
                <a:lnTo>
                  <a:pt x="5227842" y="0"/>
                </a:lnTo>
                <a:lnTo>
                  <a:pt x="5227842" y="4162670"/>
                </a:lnTo>
                <a:lnTo>
                  <a:pt x="0" y="4162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73507" y="7494514"/>
            <a:ext cx="6543489" cy="4989411"/>
          </a:xfrm>
          <a:custGeom>
            <a:avLst/>
            <a:gdLst/>
            <a:ahLst/>
            <a:cxnLst/>
            <a:rect l="l" t="t" r="r" b="b"/>
            <a:pathLst>
              <a:path w="6543489" h="4989411">
                <a:moveTo>
                  <a:pt x="0" y="0"/>
                </a:moveTo>
                <a:lnTo>
                  <a:pt x="6543489" y="0"/>
                </a:lnTo>
                <a:lnTo>
                  <a:pt x="6543489" y="4989411"/>
                </a:lnTo>
                <a:lnTo>
                  <a:pt x="0" y="49894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88092" y="7654796"/>
            <a:ext cx="5086367" cy="4088168"/>
          </a:xfrm>
          <a:custGeom>
            <a:avLst/>
            <a:gdLst/>
            <a:ahLst/>
            <a:cxnLst/>
            <a:rect l="l" t="t" r="r" b="b"/>
            <a:pathLst>
              <a:path w="5086367" h="4088168">
                <a:moveTo>
                  <a:pt x="0" y="0"/>
                </a:moveTo>
                <a:lnTo>
                  <a:pt x="5086368" y="0"/>
                </a:lnTo>
                <a:lnTo>
                  <a:pt x="5086368" y="4088168"/>
                </a:lnTo>
                <a:lnTo>
                  <a:pt x="0" y="40881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927379" y="7070699"/>
            <a:ext cx="5570510" cy="4672265"/>
          </a:xfrm>
          <a:custGeom>
            <a:avLst/>
            <a:gdLst/>
            <a:ahLst/>
            <a:cxnLst/>
            <a:rect l="l" t="t" r="r" b="b"/>
            <a:pathLst>
              <a:path w="5570510" h="4672265">
                <a:moveTo>
                  <a:pt x="0" y="0"/>
                </a:moveTo>
                <a:lnTo>
                  <a:pt x="5570510" y="0"/>
                </a:lnTo>
                <a:lnTo>
                  <a:pt x="5570510" y="4672265"/>
                </a:lnTo>
                <a:lnTo>
                  <a:pt x="0" y="46722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" name="Group 1"/>
          <p:cNvGrpSpPr/>
          <p:nvPr/>
        </p:nvGrpSpPr>
        <p:grpSpPr>
          <a:xfrm>
            <a:off x="1046593" y="2951083"/>
            <a:ext cx="16491691" cy="4970888"/>
            <a:chOff x="1040239" y="3204500"/>
            <a:chExt cx="16491691" cy="4970888"/>
          </a:xfrm>
        </p:grpSpPr>
        <p:grpSp>
          <p:nvGrpSpPr>
            <p:cNvPr id="21" name="Group 20"/>
            <p:cNvGrpSpPr/>
            <p:nvPr/>
          </p:nvGrpSpPr>
          <p:grpSpPr>
            <a:xfrm>
              <a:off x="1040239" y="3204500"/>
              <a:ext cx="16491691" cy="4970888"/>
              <a:chOff x="1947771" y="530176"/>
              <a:chExt cx="14392457" cy="10230444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1947771" y="530176"/>
                <a:ext cx="14392457" cy="10230444"/>
                <a:chOff x="0" y="-47625"/>
                <a:chExt cx="3790606" cy="2694438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3790606" cy="2274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606" h="2646813">
                      <a:moveTo>
                        <a:pt x="27434" y="0"/>
                      </a:moveTo>
                      <a:lnTo>
                        <a:pt x="3763173" y="0"/>
                      </a:lnTo>
                      <a:cubicBezTo>
                        <a:pt x="3770449" y="0"/>
                        <a:pt x="3777426" y="2890"/>
                        <a:pt x="3782571" y="8035"/>
                      </a:cubicBezTo>
                      <a:cubicBezTo>
                        <a:pt x="3787716" y="13180"/>
                        <a:pt x="3790606" y="20158"/>
                        <a:pt x="3790606" y="27434"/>
                      </a:cubicBezTo>
                      <a:lnTo>
                        <a:pt x="3790606" y="2619379"/>
                      </a:lnTo>
                      <a:cubicBezTo>
                        <a:pt x="3790606" y="2626655"/>
                        <a:pt x="3787716" y="2633633"/>
                        <a:pt x="3782571" y="2638778"/>
                      </a:cubicBezTo>
                      <a:cubicBezTo>
                        <a:pt x="3777426" y="2643923"/>
                        <a:pt x="3770449" y="2646813"/>
                        <a:pt x="3763173" y="2646813"/>
                      </a:cubicBezTo>
                      <a:lnTo>
                        <a:pt x="27434" y="2646813"/>
                      </a:lnTo>
                      <a:cubicBezTo>
                        <a:pt x="12282" y="2646813"/>
                        <a:pt x="0" y="2634530"/>
                        <a:pt x="0" y="2619379"/>
                      </a:cubicBezTo>
                      <a:lnTo>
                        <a:pt x="0" y="27434"/>
                      </a:lnTo>
                      <a:cubicBezTo>
                        <a:pt x="0" y="12282"/>
                        <a:pt x="12282" y="0"/>
                        <a:pt x="27434" y="0"/>
                      </a:cubicBezTo>
                      <a:close/>
                    </a:path>
                  </a:pathLst>
                </a:custGeom>
                <a:solidFill>
                  <a:srgbClr val="AED8F6"/>
                </a:solidFill>
              </p:spPr>
            </p:sp>
            <p:sp>
              <p:nvSpPr>
                <p:cNvPr id="6" name="TextBox 6"/>
                <p:cNvSpPr txBox="1"/>
                <p:nvPr/>
              </p:nvSpPr>
              <p:spPr>
                <a:xfrm>
                  <a:off x="0" y="-47625"/>
                  <a:ext cx="3790606" cy="269443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7"/>
              <p:cNvGrpSpPr/>
              <p:nvPr/>
            </p:nvGrpSpPr>
            <p:grpSpPr>
              <a:xfrm>
                <a:off x="1947771" y="991060"/>
                <a:ext cx="14392457" cy="7938139"/>
                <a:chOff x="0" y="0"/>
                <a:chExt cx="3790606" cy="2090703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3790606" cy="209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606" h="2090703">
                      <a:moveTo>
                        <a:pt x="27434" y="0"/>
                      </a:moveTo>
                      <a:lnTo>
                        <a:pt x="3763173" y="0"/>
                      </a:lnTo>
                      <a:cubicBezTo>
                        <a:pt x="3770449" y="0"/>
                        <a:pt x="3777426" y="2890"/>
                        <a:pt x="3782571" y="8035"/>
                      </a:cubicBezTo>
                      <a:cubicBezTo>
                        <a:pt x="3787716" y="13180"/>
                        <a:pt x="3790606" y="20158"/>
                        <a:pt x="3790606" y="27434"/>
                      </a:cubicBezTo>
                      <a:lnTo>
                        <a:pt x="3790606" y="2063270"/>
                      </a:lnTo>
                      <a:cubicBezTo>
                        <a:pt x="3790606" y="2078421"/>
                        <a:pt x="3778324" y="2090703"/>
                        <a:pt x="3763173" y="2090703"/>
                      </a:cubicBezTo>
                      <a:lnTo>
                        <a:pt x="27434" y="2090703"/>
                      </a:lnTo>
                      <a:cubicBezTo>
                        <a:pt x="20158" y="2090703"/>
                        <a:pt x="13180" y="2087813"/>
                        <a:pt x="8035" y="2082668"/>
                      </a:cubicBezTo>
                      <a:cubicBezTo>
                        <a:pt x="2890" y="2077523"/>
                        <a:pt x="0" y="2070545"/>
                        <a:pt x="0" y="2063270"/>
                      </a:cubicBezTo>
                      <a:lnTo>
                        <a:pt x="0" y="27434"/>
                      </a:lnTo>
                      <a:cubicBezTo>
                        <a:pt x="0" y="12282"/>
                        <a:pt x="12282" y="0"/>
                        <a:pt x="274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rnd">
                  <a:solidFill>
                    <a:srgbClr val="000000"/>
                  </a:solidFill>
                  <a:prstDash val="lgDash"/>
                  <a:round/>
                </a:ln>
              </p:spPr>
            </p:sp>
            <p:sp>
              <p:nvSpPr>
                <p:cNvPr id="9" name="TextBox 9"/>
                <p:cNvSpPr txBox="1"/>
                <p:nvPr/>
              </p:nvSpPr>
              <p:spPr>
                <a:xfrm>
                  <a:off x="0" y="-47625"/>
                  <a:ext cx="3790606" cy="21383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6" name="TextBox 16"/>
            <p:cNvSpPr txBox="1"/>
            <p:nvPr/>
          </p:nvSpPr>
          <p:spPr>
            <a:xfrm>
              <a:off x="2106500" y="4229409"/>
              <a:ext cx="14488487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Nói với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bạn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về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địa chỉ, đặc điểm và quanh cảnh xung quanh ngôi nhà của mình. 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6542167" y="6021746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0" y="0"/>
                </a:moveTo>
                <a:lnTo>
                  <a:pt x="4413728" y="0"/>
                </a:lnTo>
                <a:lnTo>
                  <a:pt x="4413728" y="2157209"/>
                </a:lnTo>
                <a:lnTo>
                  <a:pt x="0" y="2157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920" y="300089"/>
            <a:ext cx="1202235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5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3412589" y="3294576"/>
            <a:ext cx="5173707" cy="7457596"/>
          </a:xfrm>
          <a:custGeom>
            <a:avLst/>
            <a:gdLst/>
            <a:ahLst/>
            <a:cxnLst/>
            <a:rect l="l" t="t" r="r" b="b"/>
            <a:pathLst>
              <a:path w="5173707" h="7457596">
                <a:moveTo>
                  <a:pt x="5173707" y="0"/>
                </a:moveTo>
                <a:lnTo>
                  <a:pt x="0" y="0"/>
                </a:lnTo>
                <a:lnTo>
                  <a:pt x="0" y="7457597"/>
                </a:lnTo>
                <a:lnTo>
                  <a:pt x="5173707" y="7457597"/>
                </a:lnTo>
                <a:lnTo>
                  <a:pt x="517370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92037" y="5882561"/>
            <a:ext cx="6058614" cy="4869611"/>
          </a:xfrm>
          <a:custGeom>
            <a:avLst/>
            <a:gdLst/>
            <a:ahLst/>
            <a:cxnLst/>
            <a:rect l="l" t="t" r="r" b="b"/>
            <a:pathLst>
              <a:path w="6058614" h="4869611">
                <a:moveTo>
                  <a:pt x="0" y="0"/>
                </a:moveTo>
                <a:lnTo>
                  <a:pt x="6058614" y="0"/>
                </a:lnTo>
                <a:lnTo>
                  <a:pt x="6058614" y="4869612"/>
                </a:lnTo>
                <a:lnTo>
                  <a:pt x="0" y="4869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996" y="-411502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/>
          <p:cNvGrpSpPr/>
          <p:nvPr/>
        </p:nvGrpSpPr>
        <p:grpSpPr>
          <a:xfrm>
            <a:off x="3494841" y="440091"/>
            <a:ext cx="11293915" cy="9116663"/>
            <a:chOff x="3494841" y="440091"/>
            <a:chExt cx="11293915" cy="9116663"/>
          </a:xfrm>
        </p:grpSpPr>
        <p:sp>
          <p:nvSpPr>
            <p:cNvPr id="4" name="Freeform 4"/>
            <p:cNvSpPr/>
            <p:nvPr/>
          </p:nvSpPr>
          <p:spPr>
            <a:xfrm>
              <a:off x="3494841" y="440091"/>
              <a:ext cx="11293915" cy="9116663"/>
            </a:xfrm>
            <a:custGeom>
              <a:avLst/>
              <a:gdLst/>
              <a:ahLst/>
              <a:cxnLst/>
              <a:rect l="l" t="t" r="r" b="b"/>
              <a:pathLst>
                <a:path w="11293915" h="9116663">
                  <a:moveTo>
                    <a:pt x="0" y="0"/>
                  </a:moveTo>
                  <a:lnTo>
                    <a:pt x="11293915" y="0"/>
                  </a:lnTo>
                  <a:lnTo>
                    <a:pt x="11293915" y="9116662"/>
                  </a:lnTo>
                  <a:lnTo>
                    <a:pt x="0" y="911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494841" y="716353"/>
              <a:ext cx="10951675" cy="8840400"/>
            </a:xfrm>
            <a:custGeom>
              <a:avLst/>
              <a:gdLst/>
              <a:ahLst/>
              <a:cxnLst/>
              <a:rect l="l" t="t" r="r" b="b"/>
              <a:pathLst>
                <a:path w="10951675" h="8840400">
                  <a:moveTo>
                    <a:pt x="0" y="0"/>
                  </a:moveTo>
                  <a:lnTo>
                    <a:pt x="10951675" y="0"/>
                  </a:lnTo>
                  <a:lnTo>
                    <a:pt x="10951675" y="8840400"/>
                  </a:lnTo>
                  <a:lnTo>
                    <a:pt x="0" y="884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2838" y="1721538"/>
              <a:ext cx="7151228" cy="655376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85" y="258471"/>
            <a:ext cx="12467401" cy="906553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4731153" y="645846"/>
            <a:ext cx="2984783" cy="2995676"/>
          </a:xfrm>
          <a:custGeom>
            <a:avLst/>
            <a:gdLst/>
            <a:ahLst/>
            <a:cxnLst/>
            <a:rect l="l" t="t" r="r" b="b"/>
            <a:pathLst>
              <a:path w="2984783" h="2995676">
                <a:moveTo>
                  <a:pt x="0" y="0"/>
                </a:moveTo>
                <a:lnTo>
                  <a:pt x="2984783" y="0"/>
                </a:lnTo>
                <a:lnTo>
                  <a:pt x="2984783" y="2995676"/>
                </a:lnTo>
                <a:lnTo>
                  <a:pt x="0" y="2995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-4410399" y="5711089"/>
            <a:ext cx="10993185" cy="7236727"/>
            <a:chOff x="8843014" y="4615905"/>
            <a:chExt cx="10993185" cy="7236727"/>
          </a:xfrm>
        </p:grpSpPr>
        <p:sp>
          <p:nvSpPr>
            <p:cNvPr id="5" name="Freeform 5"/>
            <p:cNvSpPr/>
            <p:nvPr/>
          </p:nvSpPr>
          <p:spPr>
            <a:xfrm>
              <a:off x="11588020" y="4615905"/>
              <a:ext cx="5328040" cy="7236727"/>
            </a:xfrm>
            <a:custGeom>
              <a:avLst/>
              <a:gdLst/>
              <a:ahLst/>
              <a:cxnLst/>
              <a:rect l="l" t="t" r="r" b="b"/>
              <a:pathLst>
                <a:path w="5328040" h="7236727">
                  <a:moveTo>
                    <a:pt x="0" y="0"/>
                  </a:moveTo>
                  <a:lnTo>
                    <a:pt x="5328040" y="0"/>
                  </a:lnTo>
                  <a:lnTo>
                    <a:pt x="5328040" y="7236727"/>
                  </a:lnTo>
                  <a:lnTo>
                    <a:pt x="0" y="7236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444986" y="7482436"/>
              <a:ext cx="3943915" cy="3140342"/>
            </a:xfrm>
            <a:custGeom>
              <a:avLst/>
              <a:gdLst/>
              <a:ahLst/>
              <a:cxnLst/>
              <a:rect l="l" t="t" r="r" b="b"/>
              <a:pathLst>
                <a:path w="3943915" h="3140342">
                  <a:moveTo>
                    <a:pt x="0" y="0"/>
                  </a:moveTo>
                  <a:lnTo>
                    <a:pt x="3943915" y="0"/>
                  </a:lnTo>
                  <a:lnTo>
                    <a:pt x="3943915" y="3140343"/>
                  </a:lnTo>
                  <a:lnTo>
                    <a:pt x="0" y="3140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4731153" y="5904546"/>
              <a:ext cx="5105046" cy="5169667"/>
            </a:xfrm>
            <a:custGeom>
              <a:avLst/>
              <a:gdLst/>
              <a:ahLst/>
              <a:cxnLst/>
              <a:rect l="l" t="t" r="r" b="b"/>
              <a:pathLst>
                <a:path w="5105046" h="5169667">
                  <a:moveTo>
                    <a:pt x="0" y="0"/>
                  </a:moveTo>
                  <a:lnTo>
                    <a:pt x="5105046" y="0"/>
                  </a:lnTo>
                  <a:lnTo>
                    <a:pt x="5105046" y="5169667"/>
                  </a:lnTo>
                  <a:lnTo>
                    <a:pt x="0" y="5169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8843014" y="8498066"/>
              <a:ext cx="601972" cy="3278067"/>
            </a:xfrm>
            <a:custGeom>
              <a:avLst/>
              <a:gdLst/>
              <a:ahLst/>
              <a:cxnLst/>
              <a:rect l="l" t="t" r="r" b="b"/>
              <a:pathLst>
                <a:path w="601972" h="3278067">
                  <a:moveTo>
                    <a:pt x="0" y="0"/>
                  </a:moveTo>
                  <a:lnTo>
                    <a:pt x="601972" y="0"/>
                  </a:lnTo>
                  <a:lnTo>
                    <a:pt x="601972" y="3278067"/>
                  </a:lnTo>
                  <a:lnTo>
                    <a:pt x="0" y="32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5918" y="4320322"/>
            <a:ext cx="8562081" cy="5957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94634" y="6266561"/>
            <a:ext cx="5193416" cy="7238211"/>
          </a:xfrm>
          <a:custGeom>
            <a:avLst/>
            <a:gdLst/>
            <a:ahLst/>
            <a:cxnLst/>
            <a:rect l="l" t="t" r="r" b="b"/>
            <a:pathLst>
              <a:path w="5193416" h="7238211">
                <a:moveTo>
                  <a:pt x="0" y="0"/>
                </a:moveTo>
                <a:lnTo>
                  <a:pt x="5193417" y="0"/>
                </a:lnTo>
                <a:lnTo>
                  <a:pt x="5193417" y="7238211"/>
                </a:lnTo>
                <a:lnTo>
                  <a:pt x="0" y="723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1809890" y="-150771"/>
            <a:ext cx="15729912" cy="9161600"/>
            <a:chOff x="1809890" y="-150771"/>
            <a:chExt cx="15729912" cy="9161600"/>
          </a:xfrm>
        </p:grpSpPr>
        <p:sp>
          <p:nvSpPr>
            <p:cNvPr id="3" name="Freeform 3"/>
            <p:cNvSpPr/>
            <p:nvPr/>
          </p:nvSpPr>
          <p:spPr>
            <a:xfrm flipH="1">
              <a:off x="1809890" y="233637"/>
              <a:ext cx="15729912" cy="8777192"/>
            </a:xfrm>
            <a:custGeom>
              <a:avLst/>
              <a:gdLst/>
              <a:ahLst/>
              <a:cxnLst/>
              <a:rect l="l" t="t" r="r" b="b"/>
              <a:pathLst>
                <a:path w="15729912" h="8777192">
                  <a:moveTo>
                    <a:pt x="15729913" y="0"/>
                  </a:moveTo>
                  <a:lnTo>
                    <a:pt x="0" y="0"/>
                  </a:lnTo>
                  <a:lnTo>
                    <a:pt x="0" y="8777193"/>
                  </a:lnTo>
                  <a:lnTo>
                    <a:pt x="15729913" y="8777193"/>
                  </a:lnTo>
                  <a:lnTo>
                    <a:pt x="1572991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2011315" y="-150771"/>
              <a:ext cx="15327064" cy="8552405"/>
            </a:xfrm>
            <a:custGeom>
              <a:avLst/>
              <a:gdLst/>
              <a:ahLst/>
              <a:cxnLst/>
              <a:rect l="l" t="t" r="r" b="b"/>
              <a:pathLst>
                <a:path w="15327064" h="8552405">
                  <a:moveTo>
                    <a:pt x="15327063" y="0"/>
                  </a:moveTo>
                  <a:lnTo>
                    <a:pt x="0" y="0"/>
                  </a:lnTo>
                  <a:lnTo>
                    <a:pt x="0" y="8552406"/>
                  </a:lnTo>
                  <a:lnTo>
                    <a:pt x="15327063" y="8552406"/>
                  </a:lnTo>
                  <a:lnTo>
                    <a:pt x="1532706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1606497" flipH="1">
            <a:off x="-1539900" y="-1451962"/>
            <a:ext cx="6699578" cy="6197110"/>
          </a:xfrm>
          <a:custGeom>
            <a:avLst/>
            <a:gdLst/>
            <a:ahLst/>
            <a:cxnLst/>
            <a:rect l="l" t="t" r="r" b="b"/>
            <a:pathLst>
              <a:path w="6699578" h="6197110">
                <a:moveTo>
                  <a:pt x="6699578" y="0"/>
                </a:moveTo>
                <a:lnTo>
                  <a:pt x="0" y="0"/>
                </a:lnTo>
                <a:lnTo>
                  <a:pt x="0" y="6197110"/>
                </a:lnTo>
                <a:lnTo>
                  <a:pt x="6699578" y="6197110"/>
                </a:lnTo>
                <a:lnTo>
                  <a:pt x="669957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15013" y="6266561"/>
            <a:ext cx="6897075" cy="10570230"/>
          </a:xfrm>
          <a:custGeom>
            <a:avLst/>
            <a:gdLst/>
            <a:ahLst/>
            <a:cxnLst/>
            <a:rect l="l" t="t" r="r" b="b"/>
            <a:pathLst>
              <a:path w="6897075" h="10570230">
                <a:moveTo>
                  <a:pt x="0" y="0"/>
                </a:moveTo>
                <a:lnTo>
                  <a:pt x="6897075" y="0"/>
                </a:lnTo>
                <a:lnTo>
                  <a:pt x="6897075" y="10570230"/>
                </a:lnTo>
                <a:lnTo>
                  <a:pt x="0" y="105702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59974" y="7409653"/>
            <a:ext cx="5343210" cy="8284047"/>
          </a:xfrm>
          <a:custGeom>
            <a:avLst/>
            <a:gdLst/>
            <a:ahLst/>
            <a:cxnLst/>
            <a:rect l="l" t="t" r="r" b="b"/>
            <a:pathLst>
              <a:path w="5343210" h="8284047">
                <a:moveTo>
                  <a:pt x="0" y="0"/>
                </a:moveTo>
                <a:lnTo>
                  <a:pt x="5343210" y="0"/>
                </a:lnTo>
                <a:lnTo>
                  <a:pt x="5343210" y="8284047"/>
                </a:lnTo>
                <a:lnTo>
                  <a:pt x="0" y="82840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2200" y="773979"/>
            <a:ext cx="6214146" cy="4952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0112" y="2380032"/>
            <a:ext cx="7968163" cy="5486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3412589" y="3294576"/>
            <a:ext cx="5173707" cy="7457596"/>
          </a:xfrm>
          <a:custGeom>
            <a:avLst/>
            <a:gdLst/>
            <a:ahLst/>
            <a:cxnLst/>
            <a:rect l="l" t="t" r="r" b="b"/>
            <a:pathLst>
              <a:path w="5173707" h="7457596">
                <a:moveTo>
                  <a:pt x="5173707" y="0"/>
                </a:moveTo>
                <a:lnTo>
                  <a:pt x="0" y="0"/>
                </a:lnTo>
                <a:lnTo>
                  <a:pt x="0" y="7457597"/>
                </a:lnTo>
                <a:lnTo>
                  <a:pt x="5173707" y="7457597"/>
                </a:lnTo>
                <a:lnTo>
                  <a:pt x="517370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92037" y="5882561"/>
            <a:ext cx="6058614" cy="4869611"/>
          </a:xfrm>
          <a:custGeom>
            <a:avLst/>
            <a:gdLst/>
            <a:ahLst/>
            <a:cxnLst/>
            <a:rect l="l" t="t" r="r" b="b"/>
            <a:pathLst>
              <a:path w="6058614" h="4869611">
                <a:moveTo>
                  <a:pt x="0" y="0"/>
                </a:moveTo>
                <a:lnTo>
                  <a:pt x="6058614" y="0"/>
                </a:lnTo>
                <a:lnTo>
                  <a:pt x="6058614" y="4869612"/>
                </a:lnTo>
                <a:lnTo>
                  <a:pt x="0" y="4869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996" y="-411502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3494841" y="440091"/>
            <a:ext cx="11293915" cy="9116663"/>
            <a:chOff x="3494841" y="440091"/>
            <a:chExt cx="11293915" cy="9116663"/>
          </a:xfrm>
        </p:grpSpPr>
        <p:grpSp>
          <p:nvGrpSpPr>
            <p:cNvPr id="7" name="Group 6"/>
            <p:cNvGrpSpPr/>
            <p:nvPr/>
          </p:nvGrpSpPr>
          <p:grpSpPr>
            <a:xfrm>
              <a:off x="3494841" y="440091"/>
              <a:ext cx="11293915" cy="9116663"/>
              <a:chOff x="3494841" y="440091"/>
              <a:chExt cx="11293915" cy="9116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494841" y="440091"/>
                <a:ext cx="11293915" cy="9116663"/>
              </a:xfrm>
              <a:custGeom>
                <a:avLst/>
                <a:gdLst/>
                <a:ahLst/>
                <a:cxnLst/>
                <a:rect l="l" t="t" r="r" b="b"/>
                <a:pathLst>
                  <a:path w="11293915" h="9116663">
                    <a:moveTo>
                      <a:pt x="0" y="0"/>
                    </a:moveTo>
                    <a:lnTo>
                      <a:pt x="11293915" y="0"/>
                    </a:lnTo>
                    <a:lnTo>
                      <a:pt x="11293915" y="9116662"/>
                    </a:lnTo>
                    <a:lnTo>
                      <a:pt x="0" y="91166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3494841" y="716353"/>
                <a:ext cx="10951675" cy="8840400"/>
              </a:xfrm>
              <a:custGeom>
                <a:avLst/>
                <a:gdLst/>
                <a:ahLst/>
                <a:cxnLst/>
                <a:rect l="l" t="t" r="r" b="b"/>
                <a:pathLst>
                  <a:path w="10951675" h="8840400">
                    <a:moveTo>
                      <a:pt x="0" y="0"/>
                    </a:moveTo>
                    <a:lnTo>
                      <a:pt x="10951675" y="0"/>
                    </a:lnTo>
                    <a:lnTo>
                      <a:pt x="10951675" y="8840400"/>
                    </a:lnTo>
                    <a:lnTo>
                      <a:pt x="0" y="88404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00060" y="1748972"/>
              <a:ext cx="8541236" cy="6498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43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3485182" y="1622395"/>
            <a:ext cx="6697271" cy="9096463"/>
          </a:xfrm>
          <a:custGeom>
            <a:avLst/>
            <a:gdLst/>
            <a:ahLst/>
            <a:cxnLst/>
            <a:rect l="l" t="t" r="r" b="b"/>
            <a:pathLst>
              <a:path w="6697271" h="9096463">
                <a:moveTo>
                  <a:pt x="0" y="0"/>
                </a:moveTo>
                <a:lnTo>
                  <a:pt x="6697270" y="0"/>
                </a:lnTo>
                <a:lnTo>
                  <a:pt x="6697270" y="9096463"/>
                </a:lnTo>
                <a:lnTo>
                  <a:pt x="0" y="9096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24262" y="6076231"/>
            <a:ext cx="5622122" cy="4476615"/>
          </a:xfrm>
          <a:custGeom>
            <a:avLst/>
            <a:gdLst/>
            <a:ahLst/>
            <a:cxnLst/>
            <a:rect l="l" t="t" r="r" b="b"/>
            <a:pathLst>
              <a:path w="5622122" h="4476615">
                <a:moveTo>
                  <a:pt x="0" y="0"/>
                </a:moveTo>
                <a:lnTo>
                  <a:pt x="5622122" y="0"/>
                </a:lnTo>
                <a:lnTo>
                  <a:pt x="5622122" y="4476615"/>
                </a:lnTo>
                <a:lnTo>
                  <a:pt x="0" y="44766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113364" y="5517580"/>
            <a:ext cx="4429408" cy="5273105"/>
          </a:xfrm>
          <a:custGeom>
            <a:avLst/>
            <a:gdLst/>
            <a:ahLst/>
            <a:cxnLst/>
            <a:rect l="l" t="t" r="r" b="b"/>
            <a:pathLst>
              <a:path w="4429408" h="5273105">
                <a:moveTo>
                  <a:pt x="0" y="0"/>
                </a:moveTo>
                <a:lnTo>
                  <a:pt x="4429408" y="0"/>
                </a:lnTo>
                <a:lnTo>
                  <a:pt x="4429408" y="5273105"/>
                </a:lnTo>
                <a:lnTo>
                  <a:pt x="0" y="527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88432" y="1622395"/>
            <a:ext cx="6417452" cy="9835175"/>
          </a:xfrm>
          <a:custGeom>
            <a:avLst/>
            <a:gdLst/>
            <a:ahLst/>
            <a:cxnLst/>
            <a:rect l="l" t="t" r="r" b="b"/>
            <a:pathLst>
              <a:path w="6417452" h="9835175">
                <a:moveTo>
                  <a:pt x="0" y="0"/>
                </a:moveTo>
                <a:lnTo>
                  <a:pt x="6417452" y="0"/>
                </a:lnTo>
                <a:lnTo>
                  <a:pt x="6417452" y="9835175"/>
                </a:lnTo>
                <a:lnTo>
                  <a:pt x="0" y="9835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8"/>
          <p:cNvGrpSpPr/>
          <p:nvPr/>
        </p:nvGrpSpPr>
        <p:grpSpPr>
          <a:xfrm rot="169310">
            <a:off x="3526157" y="572489"/>
            <a:ext cx="10779760" cy="5336027"/>
            <a:chOff x="1031514" y="366327"/>
            <a:chExt cx="6635356" cy="4205697"/>
          </a:xfrm>
        </p:grpSpPr>
        <p:grpSp>
          <p:nvGrpSpPr>
            <p:cNvPr id="10" name="Group 9"/>
            <p:cNvGrpSpPr/>
            <p:nvPr/>
          </p:nvGrpSpPr>
          <p:grpSpPr>
            <a:xfrm rot="21203956">
              <a:off x="1031514" y="366327"/>
              <a:ext cx="6635356" cy="3981368"/>
              <a:chOff x="3476655" y="381755"/>
              <a:chExt cx="11293915" cy="9174998"/>
            </a:xfrm>
          </p:grpSpPr>
          <p:sp>
            <p:nvSpPr>
              <p:cNvPr id="12" name="Freeform 4"/>
              <p:cNvSpPr/>
              <p:nvPr/>
            </p:nvSpPr>
            <p:spPr>
              <a:xfrm>
                <a:off x="3476655" y="381755"/>
                <a:ext cx="11293915" cy="9116663"/>
              </a:xfrm>
              <a:custGeom>
                <a:avLst/>
                <a:gdLst/>
                <a:ahLst/>
                <a:cxnLst/>
                <a:rect l="l" t="t" r="r" b="b"/>
                <a:pathLst>
                  <a:path w="11293915" h="9116663">
                    <a:moveTo>
                      <a:pt x="0" y="0"/>
                    </a:moveTo>
                    <a:lnTo>
                      <a:pt x="11293915" y="0"/>
                    </a:lnTo>
                    <a:lnTo>
                      <a:pt x="11293915" y="9116662"/>
                    </a:lnTo>
                    <a:lnTo>
                      <a:pt x="0" y="91166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3" name="Freeform 5"/>
              <p:cNvSpPr/>
              <p:nvPr/>
            </p:nvSpPr>
            <p:spPr>
              <a:xfrm>
                <a:off x="3494841" y="716353"/>
                <a:ext cx="10951675" cy="8840400"/>
              </a:xfrm>
              <a:custGeom>
                <a:avLst/>
                <a:gdLst/>
                <a:ahLst/>
                <a:cxnLst/>
                <a:rect l="l" t="t" r="r" b="b"/>
                <a:pathLst>
                  <a:path w="10951675" h="8840400">
                    <a:moveTo>
                      <a:pt x="0" y="0"/>
                    </a:moveTo>
                    <a:lnTo>
                      <a:pt x="10951675" y="0"/>
                    </a:lnTo>
                    <a:lnTo>
                      <a:pt x="10951675" y="8840400"/>
                    </a:lnTo>
                    <a:lnTo>
                      <a:pt x="0" y="88404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" name="Rectangle 10"/>
            <p:cNvSpPr/>
            <p:nvPr/>
          </p:nvSpPr>
          <p:spPr>
            <a:xfrm rot="21430690">
              <a:off x="1533739" y="956229"/>
              <a:ext cx="5660945" cy="361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Làm</a:t>
              </a:r>
              <a:r>
                <a:rPr lang="en-GB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vi-VN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thiệp mời sinh nhật, trang trí và tô màu rồi gửi đến bạn của mình, nói địa chỉ nhà mình.</a:t>
              </a:r>
              <a:endPara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08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3412589" y="3294576"/>
            <a:ext cx="5173707" cy="7457596"/>
          </a:xfrm>
          <a:custGeom>
            <a:avLst/>
            <a:gdLst/>
            <a:ahLst/>
            <a:cxnLst/>
            <a:rect l="l" t="t" r="r" b="b"/>
            <a:pathLst>
              <a:path w="5173707" h="7457596">
                <a:moveTo>
                  <a:pt x="5173707" y="0"/>
                </a:moveTo>
                <a:lnTo>
                  <a:pt x="0" y="0"/>
                </a:lnTo>
                <a:lnTo>
                  <a:pt x="0" y="7457597"/>
                </a:lnTo>
                <a:lnTo>
                  <a:pt x="5173707" y="7457597"/>
                </a:lnTo>
                <a:lnTo>
                  <a:pt x="517370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92037" y="5882561"/>
            <a:ext cx="6058614" cy="4869611"/>
          </a:xfrm>
          <a:custGeom>
            <a:avLst/>
            <a:gdLst/>
            <a:ahLst/>
            <a:cxnLst/>
            <a:rect l="l" t="t" r="r" b="b"/>
            <a:pathLst>
              <a:path w="6058614" h="4869611">
                <a:moveTo>
                  <a:pt x="0" y="0"/>
                </a:moveTo>
                <a:lnTo>
                  <a:pt x="6058614" y="0"/>
                </a:lnTo>
                <a:lnTo>
                  <a:pt x="6058614" y="4869612"/>
                </a:lnTo>
                <a:lnTo>
                  <a:pt x="0" y="4869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996" y="-411502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3494841" y="440091"/>
            <a:ext cx="11293915" cy="9116663"/>
            <a:chOff x="3494841" y="440091"/>
            <a:chExt cx="11293915" cy="9116663"/>
          </a:xfrm>
        </p:grpSpPr>
        <p:grpSp>
          <p:nvGrpSpPr>
            <p:cNvPr id="7" name="Group 6"/>
            <p:cNvGrpSpPr/>
            <p:nvPr/>
          </p:nvGrpSpPr>
          <p:grpSpPr>
            <a:xfrm>
              <a:off x="3494841" y="440091"/>
              <a:ext cx="11293915" cy="9116663"/>
              <a:chOff x="3494841" y="440091"/>
              <a:chExt cx="11293915" cy="9116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494841" y="440091"/>
                <a:ext cx="11293915" cy="9116663"/>
              </a:xfrm>
              <a:custGeom>
                <a:avLst/>
                <a:gdLst/>
                <a:ahLst/>
                <a:cxnLst/>
                <a:rect l="l" t="t" r="r" b="b"/>
                <a:pathLst>
                  <a:path w="11293915" h="9116663">
                    <a:moveTo>
                      <a:pt x="0" y="0"/>
                    </a:moveTo>
                    <a:lnTo>
                      <a:pt x="11293915" y="0"/>
                    </a:lnTo>
                    <a:lnTo>
                      <a:pt x="11293915" y="9116662"/>
                    </a:lnTo>
                    <a:lnTo>
                      <a:pt x="0" y="91166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3494841" y="716353"/>
                <a:ext cx="10951675" cy="8840400"/>
              </a:xfrm>
              <a:custGeom>
                <a:avLst/>
                <a:gdLst/>
                <a:ahLst/>
                <a:cxnLst/>
                <a:rect l="l" t="t" r="r" b="b"/>
                <a:pathLst>
                  <a:path w="10951675" h="8840400">
                    <a:moveTo>
                      <a:pt x="0" y="0"/>
                    </a:moveTo>
                    <a:lnTo>
                      <a:pt x="10951675" y="0"/>
                    </a:lnTo>
                    <a:lnTo>
                      <a:pt x="10951675" y="8840400"/>
                    </a:lnTo>
                    <a:lnTo>
                      <a:pt x="0" y="88404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00060" y="1894050"/>
              <a:ext cx="8541236" cy="6498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889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438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225521" y="4064895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4413728" y="0"/>
                </a:moveTo>
                <a:lnTo>
                  <a:pt x="0" y="0"/>
                </a:lnTo>
                <a:lnTo>
                  <a:pt x="0" y="2157210"/>
                </a:lnTo>
                <a:lnTo>
                  <a:pt x="4413728" y="2157210"/>
                </a:lnTo>
                <a:lnTo>
                  <a:pt x="441372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1371601" y="2247900"/>
            <a:ext cx="16244040" cy="8436520"/>
            <a:chOff x="1947771" y="711002"/>
            <a:chExt cx="14392457" cy="10049618"/>
          </a:xfrm>
        </p:grpSpPr>
        <p:grpSp>
          <p:nvGrpSpPr>
            <p:cNvPr id="4" name="Group 4"/>
            <p:cNvGrpSpPr/>
            <p:nvPr/>
          </p:nvGrpSpPr>
          <p:grpSpPr>
            <a:xfrm>
              <a:off x="1947771" y="711002"/>
              <a:ext cx="14392457" cy="10049618"/>
              <a:chOff x="0" y="0"/>
              <a:chExt cx="3790606" cy="2646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790606" cy="2646813"/>
              </a:xfrm>
              <a:custGeom>
                <a:avLst/>
                <a:gdLst/>
                <a:ahLst/>
                <a:cxnLst/>
                <a:rect l="l" t="t" r="r" b="b"/>
                <a:pathLst>
                  <a:path w="3790606" h="2646813">
                    <a:moveTo>
                      <a:pt x="27434" y="0"/>
                    </a:moveTo>
                    <a:lnTo>
                      <a:pt x="3763173" y="0"/>
                    </a:lnTo>
                    <a:cubicBezTo>
                      <a:pt x="3770449" y="0"/>
                      <a:pt x="3777426" y="2890"/>
                      <a:pt x="3782571" y="8035"/>
                    </a:cubicBezTo>
                    <a:cubicBezTo>
                      <a:pt x="3787716" y="13180"/>
                      <a:pt x="3790606" y="20158"/>
                      <a:pt x="3790606" y="27434"/>
                    </a:cubicBezTo>
                    <a:lnTo>
                      <a:pt x="3790606" y="2619379"/>
                    </a:lnTo>
                    <a:cubicBezTo>
                      <a:pt x="3790606" y="2626655"/>
                      <a:pt x="3787716" y="2633633"/>
                      <a:pt x="3782571" y="2638778"/>
                    </a:cubicBezTo>
                    <a:cubicBezTo>
                      <a:pt x="3777426" y="2643923"/>
                      <a:pt x="3770449" y="2646813"/>
                      <a:pt x="3763173" y="2646813"/>
                    </a:cubicBezTo>
                    <a:lnTo>
                      <a:pt x="27434" y="2646813"/>
                    </a:lnTo>
                    <a:cubicBezTo>
                      <a:pt x="12282" y="2646813"/>
                      <a:pt x="0" y="2634530"/>
                      <a:pt x="0" y="2619379"/>
                    </a:cubicBezTo>
                    <a:lnTo>
                      <a:pt x="0" y="27434"/>
                    </a:lnTo>
                    <a:cubicBezTo>
                      <a:pt x="0" y="12282"/>
                      <a:pt x="12282" y="0"/>
                      <a:pt x="27434" y="0"/>
                    </a:cubicBezTo>
                    <a:close/>
                  </a:path>
                </a:pathLst>
              </a:custGeom>
              <a:solidFill>
                <a:srgbClr val="AED8F6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3790606" cy="2694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947771" y="991060"/>
              <a:ext cx="14392457" cy="7938139"/>
              <a:chOff x="0" y="0"/>
              <a:chExt cx="3790606" cy="209070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790606" cy="2090703"/>
              </a:xfrm>
              <a:custGeom>
                <a:avLst/>
                <a:gdLst/>
                <a:ahLst/>
                <a:cxnLst/>
                <a:rect l="l" t="t" r="r" b="b"/>
                <a:pathLst>
                  <a:path w="3790606" h="2090703">
                    <a:moveTo>
                      <a:pt x="27434" y="0"/>
                    </a:moveTo>
                    <a:lnTo>
                      <a:pt x="3763173" y="0"/>
                    </a:lnTo>
                    <a:cubicBezTo>
                      <a:pt x="3770449" y="0"/>
                      <a:pt x="3777426" y="2890"/>
                      <a:pt x="3782571" y="8035"/>
                    </a:cubicBezTo>
                    <a:cubicBezTo>
                      <a:pt x="3787716" y="13180"/>
                      <a:pt x="3790606" y="20158"/>
                      <a:pt x="3790606" y="27434"/>
                    </a:cubicBezTo>
                    <a:lnTo>
                      <a:pt x="3790606" y="2063270"/>
                    </a:lnTo>
                    <a:cubicBezTo>
                      <a:pt x="3790606" y="2078421"/>
                      <a:pt x="3778324" y="2090703"/>
                      <a:pt x="3763173" y="2090703"/>
                    </a:cubicBezTo>
                    <a:lnTo>
                      <a:pt x="27434" y="2090703"/>
                    </a:lnTo>
                    <a:cubicBezTo>
                      <a:pt x="20158" y="2090703"/>
                      <a:pt x="13180" y="2087813"/>
                      <a:pt x="8035" y="2082668"/>
                    </a:cubicBezTo>
                    <a:cubicBezTo>
                      <a:pt x="2890" y="2077523"/>
                      <a:pt x="0" y="2070545"/>
                      <a:pt x="0" y="2063270"/>
                    </a:cubicBezTo>
                    <a:lnTo>
                      <a:pt x="0" y="27434"/>
                    </a:lnTo>
                    <a:cubicBezTo>
                      <a:pt x="0" y="12282"/>
                      <a:pt x="12282" y="0"/>
                      <a:pt x="274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3790606" cy="21383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3714843" y="8574671"/>
            <a:ext cx="5227843" cy="4162670"/>
          </a:xfrm>
          <a:custGeom>
            <a:avLst/>
            <a:gdLst/>
            <a:ahLst/>
            <a:cxnLst/>
            <a:rect l="l" t="t" r="r" b="b"/>
            <a:pathLst>
              <a:path w="5227843" h="4162670">
                <a:moveTo>
                  <a:pt x="0" y="0"/>
                </a:moveTo>
                <a:lnTo>
                  <a:pt x="5227842" y="0"/>
                </a:lnTo>
                <a:lnTo>
                  <a:pt x="5227842" y="4162670"/>
                </a:lnTo>
                <a:lnTo>
                  <a:pt x="0" y="4162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96150" y="8147214"/>
            <a:ext cx="6543489" cy="4989411"/>
          </a:xfrm>
          <a:custGeom>
            <a:avLst/>
            <a:gdLst/>
            <a:ahLst/>
            <a:cxnLst/>
            <a:rect l="l" t="t" r="r" b="b"/>
            <a:pathLst>
              <a:path w="6543489" h="4989411">
                <a:moveTo>
                  <a:pt x="0" y="0"/>
                </a:moveTo>
                <a:lnTo>
                  <a:pt x="6543489" y="0"/>
                </a:lnTo>
                <a:lnTo>
                  <a:pt x="6543489" y="4989411"/>
                </a:lnTo>
                <a:lnTo>
                  <a:pt x="0" y="49894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10735" y="8307496"/>
            <a:ext cx="5086367" cy="4088168"/>
          </a:xfrm>
          <a:custGeom>
            <a:avLst/>
            <a:gdLst/>
            <a:ahLst/>
            <a:cxnLst/>
            <a:rect l="l" t="t" r="r" b="b"/>
            <a:pathLst>
              <a:path w="5086367" h="4088168">
                <a:moveTo>
                  <a:pt x="0" y="0"/>
                </a:moveTo>
                <a:lnTo>
                  <a:pt x="5086368" y="0"/>
                </a:lnTo>
                <a:lnTo>
                  <a:pt x="5086368" y="4088168"/>
                </a:lnTo>
                <a:lnTo>
                  <a:pt x="0" y="40881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04736" y="7723399"/>
            <a:ext cx="5570510" cy="4672265"/>
          </a:xfrm>
          <a:custGeom>
            <a:avLst/>
            <a:gdLst/>
            <a:ahLst/>
            <a:cxnLst/>
            <a:rect l="l" t="t" r="r" b="b"/>
            <a:pathLst>
              <a:path w="5570510" h="4672265">
                <a:moveTo>
                  <a:pt x="0" y="0"/>
                </a:moveTo>
                <a:lnTo>
                  <a:pt x="5570510" y="0"/>
                </a:lnTo>
                <a:lnTo>
                  <a:pt x="5570510" y="4672265"/>
                </a:lnTo>
                <a:lnTo>
                  <a:pt x="0" y="46722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286001" y="2764656"/>
            <a:ext cx="14256166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Cái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gì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để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tránh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nắng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mưa</a:t>
            </a:r>
            <a:endParaRPr lang="en-US" sz="5400" i="1" dirty="0">
              <a:latin typeface="Cambria" panose="02040503050406030204" pitchFamily="18" charset="0"/>
              <a:ea typeface="Cambria" panose="02040503050406030204" pitchFamily="18" charset="0"/>
              <a:cs typeface="Milk Tea Font TH"/>
              <a:sym typeface="Milk Tea Font TH"/>
            </a:endParaRPr>
          </a:p>
          <a:p>
            <a:pPr algn="ctr">
              <a:lnSpc>
                <a:spcPct val="150000"/>
              </a:lnSpc>
            </a:pP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Đêm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được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yên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giấc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xưa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nay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vẫn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cần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? 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–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Là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cái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gì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Cái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gì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để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trú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nắng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mưa</a:t>
            </a:r>
            <a:endParaRPr lang="en-US" sz="5400" i="1" dirty="0">
              <a:latin typeface="Cambria" panose="02040503050406030204" pitchFamily="18" charset="0"/>
              <a:ea typeface="Cambria" panose="02040503050406030204" pitchFamily="18" charset="0"/>
              <a:cs typeface="Milk Tea Font TH"/>
              <a:sym typeface="Milk Tea Font TH"/>
            </a:endParaRPr>
          </a:p>
          <a:p>
            <a:pPr algn="ctr">
              <a:lnSpc>
                <a:spcPct val="150000"/>
              </a:lnSpc>
            </a:pP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Mà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ai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cũng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biết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từ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xưa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đến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i="1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giờ</a:t>
            </a: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? 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–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Là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cái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gì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?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542167" y="6021746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0" y="0"/>
                </a:moveTo>
                <a:lnTo>
                  <a:pt x="4413728" y="0"/>
                </a:lnTo>
                <a:lnTo>
                  <a:pt x="4413728" y="2157209"/>
                </a:lnTo>
                <a:lnTo>
                  <a:pt x="0" y="2157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00" y="175841"/>
            <a:ext cx="12028451" cy="1938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05000" y="495300"/>
            <a:ext cx="14325600" cy="922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3124200" y="2096099"/>
            <a:ext cx="13106400" cy="8991001"/>
            <a:chOff x="1947771" y="530176"/>
            <a:chExt cx="14392457" cy="10230444"/>
          </a:xfrm>
        </p:grpSpPr>
        <p:sp>
          <p:nvSpPr>
            <p:cNvPr id="6" name="TextBox 6"/>
            <p:cNvSpPr txBox="1"/>
            <p:nvPr/>
          </p:nvSpPr>
          <p:spPr>
            <a:xfrm>
              <a:off x="1947771" y="530176"/>
              <a:ext cx="14392457" cy="10230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47771" y="810234"/>
              <a:ext cx="14392457" cy="811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28" name="Picture 4" descr="Hình ảnh ngôi nhà đẹp: +999 thiết kế nhà đẹp, độc đáo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49" y="846301"/>
            <a:ext cx="13333851" cy="7500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195275" y="8376672"/>
            <a:ext cx="3592650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ngôi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ilk Tea Font TH"/>
                <a:sym typeface="Milk Tea Font TH"/>
              </a:rPr>
              <a:t>nhà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ilk Tea Font TH"/>
              <a:sym typeface="Milk Tea Font TH"/>
            </a:endParaRPr>
          </a:p>
        </p:txBody>
      </p:sp>
    </p:spTree>
    <p:extLst>
      <p:ext uri="{BB962C8B-B14F-4D97-AF65-F5344CB8AC3E}">
        <p14:creationId xmlns:p14="http://schemas.microsoft.com/office/powerpoint/2010/main" val="118656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/>
          <p:cNvSpPr/>
          <p:nvPr/>
        </p:nvSpPr>
        <p:spPr>
          <a:xfrm>
            <a:off x="13166879" y="479012"/>
            <a:ext cx="3267238" cy="2796053"/>
          </a:xfrm>
          <a:custGeom>
            <a:avLst/>
            <a:gdLst/>
            <a:ahLst/>
            <a:cxnLst/>
            <a:rect l="l" t="t" r="r" b="b"/>
            <a:pathLst>
              <a:path w="4619897" h="4114800">
                <a:moveTo>
                  <a:pt x="0" y="0"/>
                </a:moveTo>
                <a:lnTo>
                  <a:pt x="4619897" y="0"/>
                </a:lnTo>
                <a:lnTo>
                  <a:pt x="46198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74684" y="4092707"/>
            <a:ext cx="2430360" cy="4696348"/>
          </a:xfrm>
          <a:custGeom>
            <a:avLst/>
            <a:gdLst/>
            <a:ahLst/>
            <a:cxnLst/>
            <a:rect l="l" t="t" r="r" b="b"/>
            <a:pathLst>
              <a:path w="2430360" h="4696348">
                <a:moveTo>
                  <a:pt x="0" y="0"/>
                </a:moveTo>
                <a:lnTo>
                  <a:pt x="2430360" y="0"/>
                </a:lnTo>
                <a:lnTo>
                  <a:pt x="2430360" y="4696348"/>
                </a:lnTo>
                <a:lnTo>
                  <a:pt x="0" y="4696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67553" y="6125874"/>
            <a:ext cx="2731772" cy="4235305"/>
          </a:xfrm>
          <a:custGeom>
            <a:avLst/>
            <a:gdLst/>
            <a:ahLst/>
            <a:cxnLst/>
            <a:rect l="l" t="t" r="r" b="b"/>
            <a:pathLst>
              <a:path w="2731772" h="4235305">
                <a:moveTo>
                  <a:pt x="0" y="0"/>
                </a:moveTo>
                <a:lnTo>
                  <a:pt x="2731771" y="0"/>
                </a:lnTo>
                <a:lnTo>
                  <a:pt x="2731771" y="4235306"/>
                </a:lnTo>
                <a:lnTo>
                  <a:pt x="0" y="4235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89807" y="7610284"/>
            <a:ext cx="4120036" cy="3095177"/>
          </a:xfrm>
          <a:custGeom>
            <a:avLst/>
            <a:gdLst/>
            <a:ahLst/>
            <a:cxnLst/>
            <a:rect l="l" t="t" r="r" b="b"/>
            <a:pathLst>
              <a:path w="4120036" h="3095177">
                <a:moveTo>
                  <a:pt x="0" y="0"/>
                </a:moveTo>
                <a:lnTo>
                  <a:pt x="4120036" y="0"/>
                </a:lnTo>
                <a:lnTo>
                  <a:pt x="4120036" y="3095177"/>
                </a:lnTo>
                <a:lnTo>
                  <a:pt x="0" y="3095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58064" y="5647904"/>
            <a:ext cx="4524323" cy="5418766"/>
          </a:xfrm>
          <a:custGeom>
            <a:avLst/>
            <a:gdLst/>
            <a:ahLst/>
            <a:cxnLst/>
            <a:rect l="l" t="t" r="r" b="b"/>
            <a:pathLst>
              <a:path w="3274689" h="4447795">
                <a:moveTo>
                  <a:pt x="0" y="0"/>
                </a:moveTo>
                <a:lnTo>
                  <a:pt x="3274689" y="0"/>
                </a:lnTo>
                <a:lnTo>
                  <a:pt x="3274689" y="4447795"/>
                </a:lnTo>
                <a:lnTo>
                  <a:pt x="0" y="44477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32736" y="9734336"/>
            <a:ext cx="3155607" cy="2512652"/>
          </a:xfrm>
          <a:custGeom>
            <a:avLst/>
            <a:gdLst/>
            <a:ahLst/>
            <a:cxnLst/>
            <a:rect l="l" t="t" r="r" b="b"/>
            <a:pathLst>
              <a:path w="3155607" h="2512652">
                <a:moveTo>
                  <a:pt x="0" y="0"/>
                </a:moveTo>
                <a:lnTo>
                  <a:pt x="3155607" y="0"/>
                </a:lnTo>
                <a:lnTo>
                  <a:pt x="3155607" y="2512652"/>
                </a:lnTo>
                <a:lnTo>
                  <a:pt x="0" y="25126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40206" y="6966399"/>
            <a:ext cx="2298551" cy="2736370"/>
          </a:xfrm>
          <a:custGeom>
            <a:avLst/>
            <a:gdLst/>
            <a:ahLst/>
            <a:cxnLst/>
            <a:rect l="l" t="t" r="r" b="b"/>
            <a:pathLst>
              <a:path w="2298551" h="2736370">
                <a:moveTo>
                  <a:pt x="0" y="0"/>
                </a:moveTo>
                <a:lnTo>
                  <a:pt x="2298552" y="0"/>
                </a:lnTo>
                <a:lnTo>
                  <a:pt x="2298552" y="2736370"/>
                </a:lnTo>
                <a:lnTo>
                  <a:pt x="0" y="27363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3216" y="3821146"/>
            <a:ext cx="4436360" cy="6622612"/>
          </a:xfrm>
          <a:custGeom>
            <a:avLst/>
            <a:gdLst/>
            <a:ahLst/>
            <a:cxnLst/>
            <a:rect l="l" t="t" r="r" b="b"/>
            <a:pathLst>
              <a:path w="3798613" h="5821629">
                <a:moveTo>
                  <a:pt x="0" y="0"/>
                </a:moveTo>
                <a:lnTo>
                  <a:pt x="3798613" y="0"/>
                </a:lnTo>
                <a:lnTo>
                  <a:pt x="3798613" y="5821629"/>
                </a:lnTo>
                <a:lnTo>
                  <a:pt x="0" y="58216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80898" y="6523363"/>
            <a:ext cx="2220653" cy="4270486"/>
          </a:xfrm>
          <a:custGeom>
            <a:avLst/>
            <a:gdLst/>
            <a:ahLst/>
            <a:cxnLst/>
            <a:rect l="l" t="t" r="r" b="b"/>
            <a:pathLst>
              <a:path w="2220653" h="4270486">
                <a:moveTo>
                  <a:pt x="0" y="0"/>
                </a:moveTo>
                <a:lnTo>
                  <a:pt x="2220652" y="0"/>
                </a:lnTo>
                <a:lnTo>
                  <a:pt x="2220652" y="4270486"/>
                </a:lnTo>
                <a:lnTo>
                  <a:pt x="0" y="4270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14509" y="8135802"/>
            <a:ext cx="3470736" cy="2420839"/>
          </a:xfrm>
          <a:custGeom>
            <a:avLst/>
            <a:gdLst/>
            <a:ahLst/>
            <a:cxnLst/>
            <a:rect l="l" t="t" r="r" b="b"/>
            <a:pathLst>
              <a:path w="3470736" h="2420839">
                <a:moveTo>
                  <a:pt x="0" y="0"/>
                </a:moveTo>
                <a:lnTo>
                  <a:pt x="3470736" y="0"/>
                </a:lnTo>
                <a:lnTo>
                  <a:pt x="3470736" y="2420838"/>
                </a:lnTo>
                <a:lnTo>
                  <a:pt x="0" y="2420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691224" y="6388050"/>
            <a:ext cx="3097742" cy="4317411"/>
          </a:xfrm>
          <a:custGeom>
            <a:avLst/>
            <a:gdLst/>
            <a:ahLst/>
            <a:cxnLst/>
            <a:rect l="l" t="t" r="r" b="b"/>
            <a:pathLst>
              <a:path w="3097742" h="4317411">
                <a:moveTo>
                  <a:pt x="0" y="0"/>
                </a:moveTo>
                <a:lnTo>
                  <a:pt x="3097743" y="0"/>
                </a:lnTo>
                <a:lnTo>
                  <a:pt x="3097743" y="4317411"/>
                </a:lnTo>
                <a:lnTo>
                  <a:pt x="0" y="43174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753716" y="-473655"/>
            <a:ext cx="5564832" cy="2719812"/>
          </a:xfrm>
          <a:custGeom>
            <a:avLst/>
            <a:gdLst/>
            <a:ahLst/>
            <a:cxnLst/>
            <a:rect l="l" t="t" r="r" b="b"/>
            <a:pathLst>
              <a:path w="5564832" h="2719812">
                <a:moveTo>
                  <a:pt x="0" y="0"/>
                </a:moveTo>
                <a:lnTo>
                  <a:pt x="5564832" y="0"/>
                </a:lnTo>
                <a:lnTo>
                  <a:pt x="5564832" y="2719811"/>
                </a:lnTo>
                <a:lnTo>
                  <a:pt x="0" y="27198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052436" y="2657372"/>
            <a:ext cx="4413727" cy="2157209"/>
          </a:xfrm>
          <a:custGeom>
            <a:avLst/>
            <a:gdLst/>
            <a:ahLst/>
            <a:cxnLst/>
            <a:rect l="l" t="t" r="r" b="b"/>
            <a:pathLst>
              <a:path w="4413727" h="2157209">
                <a:moveTo>
                  <a:pt x="0" y="0"/>
                </a:moveTo>
                <a:lnTo>
                  <a:pt x="4413728" y="0"/>
                </a:lnTo>
                <a:lnTo>
                  <a:pt x="4413728" y="2157209"/>
                </a:lnTo>
                <a:lnTo>
                  <a:pt x="0" y="21572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7" name="TextBox 17"/>
          <p:cNvSpPr txBox="1"/>
          <p:nvPr/>
        </p:nvSpPr>
        <p:spPr>
          <a:xfrm>
            <a:off x="11191359" y="7842391"/>
            <a:ext cx="2337572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8"/>
              </a:lnSpc>
            </a:pPr>
            <a:r>
              <a:rPr lang="en-US" sz="7056" dirty="0" err="1">
                <a:solidFill>
                  <a:srgbClr val="7D5437"/>
                </a:solidFill>
                <a:latin typeface="SVN-Titillium Bold" panose="02040603050506020204" pitchFamily="18" charset="0"/>
                <a:ea typeface="Milk Tea Font TH"/>
                <a:cs typeface="Milk Tea Font TH"/>
                <a:sym typeface="Milk Tea Font TH"/>
              </a:rPr>
              <a:t>Tiết</a:t>
            </a:r>
            <a:r>
              <a:rPr lang="en-US" sz="7056" dirty="0">
                <a:solidFill>
                  <a:srgbClr val="7D5437"/>
                </a:solidFill>
                <a:latin typeface="SVN-Titillium Bold" panose="02040603050506020204" pitchFamily="18" charset="0"/>
                <a:ea typeface="Milk Tea Font TH"/>
                <a:cs typeface="Milk Tea Font TH"/>
                <a:sym typeface="Milk Tea Font TH"/>
              </a:rPr>
              <a:t> 1</a:t>
            </a:r>
          </a:p>
        </p:txBody>
      </p:sp>
      <p:sp>
        <p:nvSpPr>
          <p:cNvPr id="31" name="Freeform 3"/>
          <p:cNvSpPr/>
          <p:nvPr/>
        </p:nvSpPr>
        <p:spPr>
          <a:xfrm flipH="1">
            <a:off x="-3327325" y="1700052"/>
            <a:ext cx="6224667" cy="8724740"/>
          </a:xfrm>
          <a:custGeom>
            <a:avLst/>
            <a:gdLst/>
            <a:ahLst/>
            <a:cxnLst/>
            <a:rect l="l" t="t" r="r" b="b"/>
            <a:pathLst>
              <a:path w="5173707" h="7457596">
                <a:moveTo>
                  <a:pt x="5173707" y="0"/>
                </a:moveTo>
                <a:lnTo>
                  <a:pt x="0" y="0"/>
                </a:lnTo>
                <a:lnTo>
                  <a:pt x="0" y="7457597"/>
                </a:lnTo>
                <a:lnTo>
                  <a:pt x="5173707" y="7457597"/>
                </a:lnTo>
                <a:lnTo>
                  <a:pt x="5173707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93532" y="8135802"/>
            <a:ext cx="3698153" cy="2658048"/>
          </a:xfrm>
          <a:custGeom>
            <a:avLst/>
            <a:gdLst/>
            <a:ahLst/>
            <a:cxnLst/>
            <a:rect l="l" t="t" r="r" b="b"/>
            <a:pathLst>
              <a:path w="3698153" h="2658048">
                <a:moveTo>
                  <a:pt x="0" y="0"/>
                </a:moveTo>
                <a:lnTo>
                  <a:pt x="3698153" y="0"/>
                </a:lnTo>
                <a:lnTo>
                  <a:pt x="3698153" y="2658047"/>
                </a:lnTo>
                <a:lnTo>
                  <a:pt x="0" y="26580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2" name="Freeform 6"/>
          <p:cNvSpPr/>
          <p:nvPr/>
        </p:nvSpPr>
        <p:spPr>
          <a:xfrm rot="19837970">
            <a:off x="13651568" y="-2253585"/>
            <a:ext cx="6479208" cy="6197110"/>
          </a:xfrm>
          <a:custGeom>
            <a:avLst/>
            <a:gdLst/>
            <a:ahLst/>
            <a:cxnLst/>
            <a:rect l="l" t="t" r="r" b="b"/>
            <a:pathLst>
              <a:path w="6699578" h="6197110">
                <a:moveTo>
                  <a:pt x="6699578" y="0"/>
                </a:moveTo>
                <a:lnTo>
                  <a:pt x="0" y="0"/>
                </a:lnTo>
                <a:lnTo>
                  <a:pt x="0" y="6197110"/>
                </a:lnTo>
                <a:lnTo>
                  <a:pt x="6699578" y="6197110"/>
                </a:lnTo>
                <a:lnTo>
                  <a:pt x="6699578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" y="-20387"/>
            <a:ext cx="1547058" cy="15470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446" y="337617"/>
            <a:ext cx="15796105" cy="75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0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628" b="-76349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412589" y="3294576"/>
            <a:ext cx="5173707" cy="7457596"/>
          </a:xfrm>
          <a:custGeom>
            <a:avLst/>
            <a:gdLst/>
            <a:ahLst/>
            <a:cxnLst/>
            <a:rect l="l" t="t" r="r" b="b"/>
            <a:pathLst>
              <a:path w="5173707" h="7457596">
                <a:moveTo>
                  <a:pt x="5173707" y="0"/>
                </a:moveTo>
                <a:lnTo>
                  <a:pt x="0" y="0"/>
                </a:lnTo>
                <a:lnTo>
                  <a:pt x="0" y="7457597"/>
                </a:lnTo>
                <a:lnTo>
                  <a:pt x="5173707" y="7457597"/>
                </a:lnTo>
                <a:lnTo>
                  <a:pt x="51737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3494841" y="440091"/>
            <a:ext cx="11293915" cy="9116663"/>
            <a:chOff x="3494841" y="440091"/>
            <a:chExt cx="11293915" cy="9116663"/>
          </a:xfrm>
        </p:grpSpPr>
        <p:sp>
          <p:nvSpPr>
            <p:cNvPr id="4" name="Freeform 4"/>
            <p:cNvSpPr/>
            <p:nvPr/>
          </p:nvSpPr>
          <p:spPr>
            <a:xfrm>
              <a:off x="3494841" y="440091"/>
              <a:ext cx="11293915" cy="9116663"/>
            </a:xfrm>
            <a:custGeom>
              <a:avLst/>
              <a:gdLst/>
              <a:ahLst/>
              <a:cxnLst/>
              <a:rect l="l" t="t" r="r" b="b"/>
              <a:pathLst>
                <a:path w="11293915" h="9116663">
                  <a:moveTo>
                    <a:pt x="0" y="0"/>
                  </a:moveTo>
                  <a:lnTo>
                    <a:pt x="11293915" y="0"/>
                  </a:lnTo>
                  <a:lnTo>
                    <a:pt x="11293915" y="9116662"/>
                  </a:lnTo>
                  <a:lnTo>
                    <a:pt x="0" y="911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494841" y="716353"/>
              <a:ext cx="10951675" cy="8840400"/>
            </a:xfrm>
            <a:custGeom>
              <a:avLst/>
              <a:gdLst/>
              <a:ahLst/>
              <a:cxnLst/>
              <a:rect l="l" t="t" r="r" b="b"/>
              <a:pathLst>
                <a:path w="10951675" h="8840400">
                  <a:moveTo>
                    <a:pt x="0" y="0"/>
                  </a:moveTo>
                  <a:lnTo>
                    <a:pt x="10951675" y="0"/>
                  </a:lnTo>
                  <a:lnTo>
                    <a:pt x="10951675" y="8840400"/>
                  </a:lnTo>
                  <a:lnTo>
                    <a:pt x="0" y="884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-692037" y="5882561"/>
            <a:ext cx="6058614" cy="4869611"/>
          </a:xfrm>
          <a:custGeom>
            <a:avLst/>
            <a:gdLst/>
            <a:ahLst/>
            <a:cxnLst/>
            <a:rect l="l" t="t" r="r" b="b"/>
            <a:pathLst>
              <a:path w="6058614" h="4869611">
                <a:moveTo>
                  <a:pt x="0" y="0"/>
                </a:moveTo>
                <a:lnTo>
                  <a:pt x="6058614" y="0"/>
                </a:lnTo>
                <a:lnTo>
                  <a:pt x="6058614" y="4869612"/>
                </a:lnTo>
                <a:lnTo>
                  <a:pt x="0" y="48696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996" y="-411502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6978" y="1625383"/>
            <a:ext cx="8522947" cy="96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5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316284" cy="10325100"/>
          </a:xfrm>
          <a:custGeom>
            <a:avLst/>
            <a:gdLst/>
            <a:ahLst/>
            <a:cxnLst/>
            <a:rect l="l" t="t" r="r" b="b"/>
            <a:pathLst>
              <a:path w="18316284" h="10264925">
                <a:moveTo>
                  <a:pt x="0" y="0"/>
                </a:moveTo>
                <a:lnTo>
                  <a:pt x="18316284" y="0"/>
                </a:lnTo>
                <a:lnTo>
                  <a:pt x="18316284" y="10264925"/>
                </a:lnTo>
                <a:lnTo>
                  <a:pt x="0" y="10264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1017859" y="391470"/>
            <a:ext cx="9091018" cy="4702179"/>
            <a:chOff x="1024807" y="391412"/>
            <a:chExt cx="6635356" cy="4462756"/>
          </a:xfrm>
        </p:grpSpPr>
        <p:grpSp>
          <p:nvGrpSpPr>
            <p:cNvPr id="3" name="Group 2"/>
            <p:cNvGrpSpPr/>
            <p:nvPr/>
          </p:nvGrpSpPr>
          <p:grpSpPr>
            <a:xfrm rot="21203956">
              <a:off x="1024807" y="391412"/>
              <a:ext cx="6635356" cy="3629383"/>
              <a:chOff x="3494841" y="440092"/>
              <a:chExt cx="11293915" cy="836385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494841" y="440092"/>
                <a:ext cx="11293915" cy="8294084"/>
              </a:xfrm>
              <a:custGeom>
                <a:avLst/>
                <a:gdLst/>
                <a:ahLst/>
                <a:cxnLst/>
                <a:rect l="l" t="t" r="r" b="b"/>
                <a:pathLst>
                  <a:path w="11293915" h="9116663">
                    <a:moveTo>
                      <a:pt x="0" y="0"/>
                    </a:moveTo>
                    <a:lnTo>
                      <a:pt x="11293915" y="0"/>
                    </a:lnTo>
                    <a:lnTo>
                      <a:pt x="11293915" y="9116662"/>
                    </a:lnTo>
                    <a:lnTo>
                      <a:pt x="0" y="91166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3494841" y="716355"/>
                <a:ext cx="10951674" cy="8087592"/>
              </a:xfrm>
              <a:custGeom>
                <a:avLst/>
                <a:gdLst/>
                <a:ahLst/>
                <a:cxnLst/>
                <a:rect l="l" t="t" r="r" b="b"/>
                <a:pathLst>
                  <a:path w="10951675" h="8840400">
                    <a:moveTo>
                      <a:pt x="0" y="0"/>
                    </a:moveTo>
                    <a:lnTo>
                      <a:pt x="10951675" y="0"/>
                    </a:lnTo>
                    <a:lnTo>
                      <a:pt x="10951675" y="8840400"/>
                    </a:lnTo>
                    <a:lnTo>
                      <a:pt x="0" y="88404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" name="Rectangle 5"/>
            <p:cNvSpPr/>
            <p:nvPr/>
          </p:nvSpPr>
          <p:spPr>
            <a:xfrm>
              <a:off x="1530787" y="1068516"/>
              <a:ext cx="5660945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Quan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sát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và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cho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biết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nhà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của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Minh ở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đâu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?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Quan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cảnh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xung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quanh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có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đặc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điểm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gì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3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14085" y="-723900"/>
            <a:ext cx="21316170" cy="10774355"/>
            <a:chOff x="-1029896" y="-1014600"/>
            <a:chExt cx="21316170" cy="10774355"/>
          </a:xfrm>
        </p:grpSpPr>
        <p:sp>
          <p:nvSpPr>
            <p:cNvPr id="3" name="Freeform 3"/>
            <p:cNvSpPr/>
            <p:nvPr/>
          </p:nvSpPr>
          <p:spPr>
            <a:xfrm>
              <a:off x="-1029896" y="-1014600"/>
              <a:ext cx="21316170" cy="10774355"/>
            </a:xfrm>
            <a:custGeom>
              <a:avLst/>
              <a:gdLst/>
              <a:ahLst/>
              <a:cxnLst/>
              <a:rect l="l" t="t" r="r" b="b"/>
              <a:pathLst>
                <a:path w="21316170" h="10774355">
                  <a:moveTo>
                    <a:pt x="0" y="0"/>
                  </a:moveTo>
                  <a:lnTo>
                    <a:pt x="21316170" y="0"/>
                  </a:lnTo>
                  <a:lnTo>
                    <a:pt x="21316170" y="10774355"/>
                  </a:lnTo>
                  <a:lnTo>
                    <a:pt x="0" y="10774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-428061" y="-1014600"/>
              <a:ext cx="20112501" cy="10165955"/>
            </a:xfrm>
            <a:custGeom>
              <a:avLst/>
              <a:gdLst/>
              <a:ahLst/>
              <a:cxnLst/>
              <a:rect l="l" t="t" r="r" b="b"/>
              <a:pathLst>
                <a:path w="20112501" h="10165955">
                  <a:moveTo>
                    <a:pt x="0" y="0"/>
                  </a:moveTo>
                  <a:lnTo>
                    <a:pt x="20112501" y="0"/>
                  </a:lnTo>
                  <a:lnTo>
                    <a:pt x="20112501" y="10165955"/>
                  </a:lnTo>
                  <a:lnTo>
                    <a:pt x="0" y="10165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8061" y="2962137"/>
            <a:ext cx="7682203" cy="7779446"/>
          </a:xfrm>
          <a:custGeom>
            <a:avLst/>
            <a:gdLst/>
            <a:ahLst/>
            <a:cxnLst/>
            <a:rect l="l" t="t" r="r" b="b"/>
            <a:pathLst>
              <a:path w="7682203" h="7779446">
                <a:moveTo>
                  <a:pt x="0" y="0"/>
                </a:moveTo>
                <a:lnTo>
                  <a:pt x="7682203" y="0"/>
                </a:lnTo>
                <a:lnTo>
                  <a:pt x="7682203" y="7779446"/>
                </a:lnTo>
                <a:lnTo>
                  <a:pt x="0" y="77794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3"/>
          <p:cNvSpPr/>
          <p:nvPr/>
        </p:nvSpPr>
        <p:spPr>
          <a:xfrm>
            <a:off x="12268200" y="6023543"/>
            <a:ext cx="5742033" cy="4254203"/>
          </a:xfrm>
          <a:custGeom>
            <a:avLst/>
            <a:gdLst/>
            <a:ahLst/>
            <a:cxnLst/>
            <a:rect l="l" t="t" r="r" b="b"/>
            <a:pathLst>
              <a:path w="11312165" h="8229600">
                <a:moveTo>
                  <a:pt x="0" y="0"/>
                </a:moveTo>
                <a:lnTo>
                  <a:pt x="11312165" y="0"/>
                </a:lnTo>
                <a:lnTo>
                  <a:pt x="113121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4797" y="-257522"/>
            <a:ext cx="13985436" cy="9699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2075"/>
            <a:ext cx="18316284" cy="10264925"/>
          </a:xfrm>
          <a:custGeom>
            <a:avLst/>
            <a:gdLst/>
            <a:ahLst/>
            <a:cxnLst/>
            <a:rect l="l" t="t" r="r" b="b"/>
            <a:pathLst>
              <a:path w="18316284" h="10264925">
                <a:moveTo>
                  <a:pt x="0" y="0"/>
                </a:moveTo>
                <a:lnTo>
                  <a:pt x="18316284" y="0"/>
                </a:lnTo>
                <a:lnTo>
                  <a:pt x="18316284" y="10264925"/>
                </a:lnTo>
                <a:lnTo>
                  <a:pt x="0" y="10264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6"/>
          <p:cNvGrpSpPr/>
          <p:nvPr/>
        </p:nvGrpSpPr>
        <p:grpSpPr>
          <a:xfrm rot="169310">
            <a:off x="1043582" y="390329"/>
            <a:ext cx="10615018" cy="5438971"/>
            <a:chOff x="1043582" y="390329"/>
            <a:chExt cx="6635356" cy="5194932"/>
          </a:xfrm>
        </p:grpSpPr>
        <p:grpSp>
          <p:nvGrpSpPr>
            <p:cNvPr id="3" name="Group 2"/>
            <p:cNvGrpSpPr/>
            <p:nvPr/>
          </p:nvGrpSpPr>
          <p:grpSpPr>
            <a:xfrm rot="21203956">
              <a:off x="1043582" y="390329"/>
              <a:ext cx="6635356" cy="3956054"/>
              <a:chOff x="3494841" y="440091"/>
              <a:chExt cx="11293915" cy="9116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494841" y="440091"/>
                <a:ext cx="11293915" cy="9116663"/>
              </a:xfrm>
              <a:custGeom>
                <a:avLst/>
                <a:gdLst/>
                <a:ahLst/>
                <a:cxnLst/>
                <a:rect l="l" t="t" r="r" b="b"/>
                <a:pathLst>
                  <a:path w="11293915" h="9116663">
                    <a:moveTo>
                      <a:pt x="0" y="0"/>
                    </a:moveTo>
                    <a:lnTo>
                      <a:pt x="11293915" y="0"/>
                    </a:lnTo>
                    <a:lnTo>
                      <a:pt x="11293915" y="9116662"/>
                    </a:lnTo>
                    <a:lnTo>
                      <a:pt x="0" y="91166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3494841" y="716353"/>
                <a:ext cx="10951675" cy="8840400"/>
              </a:xfrm>
              <a:custGeom>
                <a:avLst/>
                <a:gdLst/>
                <a:ahLst/>
                <a:cxnLst/>
                <a:rect l="l" t="t" r="r" b="b"/>
                <a:pathLst>
                  <a:path w="10951675" h="8840400">
                    <a:moveTo>
                      <a:pt x="0" y="0"/>
                    </a:moveTo>
                    <a:lnTo>
                      <a:pt x="10951675" y="0"/>
                    </a:lnTo>
                    <a:lnTo>
                      <a:pt x="10951675" y="8840400"/>
                    </a:lnTo>
                    <a:lnTo>
                      <a:pt x="0" y="88404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" name="Rectangle 5"/>
            <p:cNvSpPr/>
            <p:nvPr/>
          </p:nvSpPr>
          <p:spPr>
            <a:xfrm rot="21430690">
              <a:off x="1530788" y="1060946"/>
              <a:ext cx="5660945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Nhà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của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Minh ở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trong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khu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chung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cư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cao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tầng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xung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quanh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có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nhà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phố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(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nhà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liền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kề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),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đường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phố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sân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chơi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bãi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cỏ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lk Tea Font TH"/>
                  <a:sym typeface="Milk Tea Font TH"/>
                </a:rPr>
                <a:t>,…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549</Words>
  <Application>Microsoft Office PowerPoint</Application>
  <PresentationFormat>Custom</PresentationFormat>
  <Paragraphs>38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UVF Barmbrack</vt:lpstr>
      <vt:lpstr>Cambria</vt:lpstr>
      <vt:lpstr>Aptos</vt:lpstr>
      <vt:lpstr>Calibri</vt:lpstr>
      <vt:lpstr>Aptos Display</vt:lpstr>
      <vt:lpstr>SVN-Titillium Bold</vt:lpstr>
      <vt:lpstr>Arial</vt:lpstr>
      <vt:lpstr>SVN-Newton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Ngôi nhà của em</dc:title>
  <cp:lastModifiedBy>Tran Thi Phuoc Trang_GV</cp:lastModifiedBy>
  <cp:revision>38</cp:revision>
  <dcterms:created xsi:type="dcterms:W3CDTF">2006-08-16T00:00:00Z</dcterms:created>
  <dcterms:modified xsi:type="dcterms:W3CDTF">2025-08-07T16:20:05Z</dcterms:modified>
  <dc:identifier>DAGs2OyWAB0</dc:identifier>
</cp:coreProperties>
</file>