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86" r:id="rId2"/>
    <p:sldId id="388" r:id="rId3"/>
    <p:sldId id="343" r:id="rId4"/>
    <p:sldId id="397" r:id="rId5"/>
    <p:sldId id="421" r:id="rId6"/>
    <p:sldId id="342" r:id="rId7"/>
    <p:sldId id="394" r:id="rId8"/>
    <p:sldId id="396" r:id="rId9"/>
    <p:sldId id="400" r:id="rId10"/>
    <p:sldId id="409" r:id="rId11"/>
    <p:sldId id="410" r:id="rId12"/>
    <p:sldId id="411" r:id="rId13"/>
    <p:sldId id="401" r:id="rId14"/>
    <p:sldId id="408" r:id="rId15"/>
    <p:sldId id="402" r:id="rId16"/>
    <p:sldId id="403" r:id="rId17"/>
    <p:sldId id="404" r:id="rId18"/>
    <p:sldId id="412" r:id="rId19"/>
    <p:sldId id="405" r:id="rId20"/>
    <p:sldId id="406" r:id="rId21"/>
    <p:sldId id="407" r:id="rId22"/>
    <p:sldId id="414" r:id="rId23"/>
    <p:sldId id="417" r:id="rId24"/>
    <p:sldId id="418" r:id="rId25"/>
    <p:sldId id="419" r:id="rId26"/>
    <p:sldId id="420" r:id="rId27"/>
    <p:sldId id="415" r:id="rId28"/>
    <p:sldId id="422" r:id="rId29"/>
    <p:sldId id="424" r:id="rId30"/>
    <p:sldId id="395" r:id="rId31"/>
    <p:sldId id="423" r:id="rId32"/>
    <p:sldId id="416" r:id="rId33"/>
    <p:sldId id="425" r:id="rId34"/>
    <p:sldId id="393" r:id="rId35"/>
  </p:sldIdLst>
  <p:sldSz cx="12192000" cy="6858000"/>
  <p:notesSz cx="6858000" cy="9144000"/>
  <p:embeddedFontLs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Vogue-ExtraBold" panose="020B0500000000000000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179"/>
    <a:srgbClr val="AEDDE4"/>
    <a:srgbClr val="DF5668"/>
    <a:srgbClr val="2790D9"/>
    <a:srgbClr val="E1F7FB"/>
    <a:srgbClr val="99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60"/>
  </p:normalViewPr>
  <p:slideViewPr>
    <p:cSldViewPr snapToGrid="0">
      <p:cViewPr>
        <p:scale>
          <a:sx n="50" d="100"/>
          <a:sy n="50" d="100"/>
        </p:scale>
        <p:origin x="1862" y="6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90853-7BB9-0252-6DC2-AE680EAF6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AC19A-7508-E821-FB4C-079AF278B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6853-CC9B-DD1D-E7AF-86805F4DF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C9152-3D18-BA32-B6C9-07BC1820DA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228D6-FD63-1EB8-141E-0CF1D555D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83CA-F106-40F9-8E36-E4CC9737B0A3}" type="datetimeFigureOut">
              <a:rPr lang="zh-CN" altLang="en-US" smtClean="0"/>
              <a:t>2023/9/2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96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383CA-F106-40F9-8E36-E4CC9737B0A3}" type="datetimeFigureOut">
              <a:rPr lang="zh-CN" altLang="en-US" smtClean="0"/>
              <a:t>2023/9/2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04207-D2ED-5746-4AA3-FCF4BE16A1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9EDD0-AB5F-604F-3C45-DFF5A848A9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FC44F-C303-DAFB-527F-832AB418E0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7B3E6-B84C-8CC0-E668-74A6E66FE6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725802" y="1762324"/>
            <a:ext cx="7122016" cy="3206711"/>
            <a:chOff x="6487" y="1231"/>
            <a:chExt cx="6226" cy="1376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251937" y="10550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7254" y="4073785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520289-2DD7-C890-4D66-3E9A52678A14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đặc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D1CED-B021-B885-131C-ED4AD4E9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69" y="3373111"/>
            <a:ext cx="6444343" cy="30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1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11E436-1C22-642B-9906-AF500A22A0B8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bay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216825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919654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904606" y="2874430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655522" y="208338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Bay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hơi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AC521-ADA1-ADDA-BFD7-CA449C1E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2" b="21058"/>
          <a:stretch/>
        </p:blipFill>
        <p:spPr>
          <a:xfrm>
            <a:off x="2748640" y="3296563"/>
            <a:ext cx="6694719" cy="32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5942BD-2ED8-20A7-DB94-020308E9F71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478082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8180911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4165863" y="2802076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916779" y="2011029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Ngưng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tụ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09C7F-104C-FDF6-75E3-7CE23A18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8" b="18307"/>
          <a:stretch/>
        </p:blipFill>
        <p:spPr>
          <a:xfrm>
            <a:off x="1890750" y="3239180"/>
            <a:ext cx="8410500" cy="3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0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2FF11A-20FB-C34E-A41E-F17A372D1B2A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8985744-93DB-58E5-53CD-92AB27CDF4B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0274D8-8411-0B9A-9699-1F63019E0A0F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1. Quan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ghi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chép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khay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87725A-AACD-F6E2-0D85-CCF15E75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688037"/>
            <a:ext cx="5662284" cy="2856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314FCD-03E7-F19E-7C8C-48CFCAD4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40" y="2744578"/>
            <a:ext cx="618188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7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8931756" y="732440"/>
            <a:ext cx="3139952" cy="2247074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2a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9025697" y="3677267"/>
            <a:ext cx="2945655" cy="2345394"/>
            <a:chOff x="1332806" y="631767"/>
            <a:chExt cx="10346937" cy="118046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10324404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355336" y="692304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2b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71884-AEF8-A091-04DF-FE9A859D2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1348" b="55381"/>
          <a:stretch/>
        </p:blipFill>
        <p:spPr>
          <a:xfrm>
            <a:off x="220647" y="732440"/>
            <a:ext cx="8666543" cy="2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B8B69-202A-DFF5-4BDD-096287F30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44453" r="871" b="10928"/>
          <a:stretch/>
        </p:blipFill>
        <p:spPr>
          <a:xfrm>
            <a:off x="220646" y="3797544"/>
            <a:ext cx="8666543" cy="20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D7A19F-D95B-D26B-5AFD-98BACA6FDE56}"/>
              </a:ext>
            </a:extLst>
          </p:cNvPr>
          <p:cNvGrpSpPr/>
          <p:nvPr/>
        </p:nvGrpSpPr>
        <p:grpSpPr>
          <a:xfrm>
            <a:off x="2150225" y="568388"/>
            <a:ext cx="8523317" cy="921065"/>
            <a:chOff x="1086196" y="468636"/>
            <a:chExt cx="8523317" cy="9210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BD387DE1-B3FA-87BB-6736-400A8DDF1AE8}"/>
                </a:ext>
              </a:extLst>
            </p:cNvPr>
            <p:cNvSpPr/>
            <p:nvPr/>
          </p:nvSpPr>
          <p:spPr>
            <a:xfrm>
              <a:off x="1799704" y="468636"/>
              <a:ext cx="7096299" cy="92106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309813-CD4D-EE35-688F-0C80F9378FEB}"/>
                </a:ext>
              </a:extLst>
            </p:cNvPr>
            <p:cNvSpPr txBox="1"/>
            <p:nvPr/>
          </p:nvSpPr>
          <p:spPr>
            <a:xfrm>
              <a:off x="1086196" y="575226"/>
              <a:ext cx="85233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2. Thực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hành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nhiệm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số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6AECEC0-979C-66BA-F871-2B36677ADFE8}"/>
              </a:ext>
            </a:extLst>
          </p:cNvPr>
          <p:cNvSpPr txBox="1"/>
          <p:nvPr/>
        </p:nvSpPr>
        <p:spPr>
          <a:xfrm>
            <a:off x="403168" y="1596043"/>
            <a:ext cx="852331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 bị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cốc, đĩa, nước nóng, găng tay vải.</a:t>
            </a:r>
          </a:p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 hành: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Đeo găng tay.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Rót nước nóng vào cốc (Hình 3a), quan sát và ghi chép hiện tượng xảy ra.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Úp đĩa vào cốc nước nóng khoảng một phút rồi nhấc đĩa lên (Hình 3b). Quan sát và ghi chép hiện tượng xảy ra ở mặt trong của đĩa.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836DBC-716E-CBF8-7AF9-F3F7520C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35" y="1746338"/>
            <a:ext cx="2464825" cy="44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9480C-14B1-65E9-9248-376D0615DE73}"/>
              </a:ext>
            </a:extLst>
          </p:cNvPr>
          <p:cNvSpPr txBox="1"/>
          <p:nvPr/>
        </p:nvSpPr>
        <p:spPr>
          <a:xfrm>
            <a:off x="602674" y="648392"/>
            <a:ext cx="1140090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tương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Cho biết nước có thể tồn tại ở thể nào.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Chỉ ra sự chuyển thể của nước đã xảy ra trong mỗi hình.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7DCE7-8070-FB2E-B981-E485000C6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1071717" y="2683254"/>
            <a:ext cx="4733997" cy="3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0B902-BFE6-AEB4-1E18-719EF4768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5950857" y="2388616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79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34AD1A-C9FD-4230-DA9D-2F11B4EF2B15}"/>
              </a:ext>
            </a:extLst>
          </p:cNvPr>
          <p:cNvGrpSpPr/>
          <p:nvPr/>
        </p:nvGrpSpPr>
        <p:grpSpPr>
          <a:xfrm>
            <a:off x="128847" y="5088419"/>
            <a:ext cx="11934305" cy="996497"/>
            <a:chOff x="2039499" y="821325"/>
            <a:chExt cx="9357360" cy="1417662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E859F34B-0C53-5316-6FCF-F214D4DF3B7D}"/>
                </a:ext>
              </a:extLst>
            </p:cNvPr>
            <p:cNvSpPr/>
            <p:nvPr/>
          </p:nvSpPr>
          <p:spPr>
            <a:xfrm>
              <a:off x="2144680" y="821325"/>
              <a:ext cx="9121834" cy="141766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C9938-EE3E-5E75-73F7-F351D1E9FA26}"/>
                </a:ext>
              </a:extLst>
            </p:cNvPr>
            <p:cNvSpPr txBox="1"/>
            <p:nvPr/>
          </p:nvSpPr>
          <p:spPr>
            <a:xfrm>
              <a:off x="2039499" y="915548"/>
              <a:ext cx="935736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tồn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rắn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lỏng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(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)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02D38-172E-07E3-19AA-47621CCC7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95097" y="1006161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68AE7-C178-7C12-1C1D-5A6728B7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703102" y="858842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6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321003" y="4822331"/>
            <a:ext cx="5641993" cy="1200330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3a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(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hơi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)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6229004" y="4822331"/>
            <a:ext cx="5641993" cy="1200330"/>
            <a:chOff x="1002828" y="631766"/>
            <a:chExt cx="10324407" cy="118046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2b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991100-5C6E-57B6-B117-4C6315B5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75000" y="835339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C2253-7991-170F-E0FC-902AA10A2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683005" y="688020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9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0468DD-4149-AF41-269B-86C37F5BA51A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ED2DDC1A-416F-B95D-FC30-B9F1A8E19B26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522A11-A3A4-CE69-3EB7-1BBE74794E19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3. 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4,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lời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câu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hỏi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sau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đây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hoàn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sơ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mô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EBAE90-93C6-45B8-CB44-193DFB25D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2" y="2099910"/>
            <a:ext cx="1099661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511" y="1684953"/>
            <a:ext cx="6181880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9A0C74-9C30-2958-0F89-99A9F09483FF}"/>
              </a:ext>
            </a:extLst>
          </p:cNvPr>
          <p:cNvGrpSpPr/>
          <p:nvPr/>
        </p:nvGrpSpPr>
        <p:grpSpPr>
          <a:xfrm>
            <a:off x="1219200" y="631768"/>
            <a:ext cx="10324406" cy="931026"/>
            <a:chOff x="1219200" y="631768"/>
            <a:chExt cx="10324406" cy="9310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34303AB9-363A-F1F4-43CB-0853EE59FAD4}"/>
                </a:ext>
              </a:extLst>
            </p:cNvPr>
            <p:cNvSpPr/>
            <p:nvPr/>
          </p:nvSpPr>
          <p:spPr>
            <a:xfrm>
              <a:off x="1978429" y="631768"/>
              <a:ext cx="9144000" cy="931026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6778F8-A995-7E2C-44BC-1C4BA3B4A925}"/>
                </a:ext>
              </a:extLst>
            </p:cNvPr>
            <p:cNvSpPr txBox="1"/>
            <p:nvPr/>
          </p:nvSpPr>
          <p:spPr>
            <a:xfrm>
              <a:off x="1219200" y="743338"/>
              <a:ext cx="10324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Từ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thiếu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4b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8C13299-55E0-ADD4-AF80-C15DBBA7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3" y="2056367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ED14A-E50B-0DA9-C6A7-5D34BD610629}"/>
              </a:ext>
            </a:extLst>
          </p:cNvPr>
          <p:cNvSpPr txBox="1"/>
          <p:nvPr/>
        </p:nvSpPr>
        <p:spPr>
          <a:xfrm>
            <a:off x="5297714" y="4928859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91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6F7D12-9F81-5402-4412-364FB5BAB87D}"/>
              </a:ext>
            </a:extLst>
          </p:cNvPr>
          <p:cNvGrpSpPr/>
          <p:nvPr/>
        </p:nvGrpSpPr>
        <p:grpSpPr>
          <a:xfrm>
            <a:off x="958736" y="631766"/>
            <a:ext cx="10778834" cy="1323440"/>
            <a:chOff x="958736" y="631766"/>
            <a:chExt cx="10778834" cy="132344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06C23564-C570-25B5-2610-74BED8574A75}"/>
                </a:ext>
              </a:extLst>
            </p:cNvPr>
            <p:cNvSpPr/>
            <p:nvPr/>
          </p:nvSpPr>
          <p:spPr>
            <a:xfrm>
              <a:off x="1163781" y="631767"/>
              <a:ext cx="10413075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471917-5CC2-FEA1-630F-ED1318E9772D}"/>
                </a:ext>
              </a:extLst>
            </p:cNvPr>
            <p:cNvSpPr txBox="1"/>
            <p:nvPr/>
          </p:nvSpPr>
          <p:spPr>
            <a:xfrm>
              <a:off x="958736" y="631766"/>
              <a:ext cx="107788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 tượng nào tương ứng với các số 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(1), (2),  (3), (4) mô tả sự chuyển thể của nước?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1A1685F-7CB4-C6D0-61C0-23322C26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4" y="1955206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02B00-85E9-9D46-F266-468544726ECA}"/>
              </a:ext>
            </a:extLst>
          </p:cNvPr>
          <p:cNvSpPr txBox="1"/>
          <p:nvPr/>
        </p:nvSpPr>
        <p:spPr>
          <a:xfrm>
            <a:off x="5167085" y="4827698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12413-9C5F-E32B-CE0D-24F502DCCAD2}"/>
              </a:ext>
            </a:extLst>
          </p:cNvPr>
          <p:cNvSpPr txBox="1"/>
          <p:nvPr/>
        </p:nvSpPr>
        <p:spPr>
          <a:xfrm>
            <a:off x="3352799" y="4297070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DFB2B-1DB2-73E1-F491-1D23820F5D2F}"/>
              </a:ext>
            </a:extLst>
          </p:cNvPr>
          <p:cNvSpPr txBox="1"/>
          <p:nvPr/>
        </p:nvSpPr>
        <p:spPr>
          <a:xfrm>
            <a:off x="7196377" y="4287554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Bay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hơi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FFBA1-88B5-FF25-A3E7-5908A831CF59}"/>
              </a:ext>
            </a:extLst>
          </p:cNvPr>
          <p:cNvSpPr txBox="1"/>
          <p:nvPr/>
        </p:nvSpPr>
        <p:spPr>
          <a:xfrm>
            <a:off x="3428080" y="5150698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2400" b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FAA25-744D-7036-2862-8F664A73D3C4}"/>
              </a:ext>
            </a:extLst>
          </p:cNvPr>
          <p:cNvSpPr txBox="1"/>
          <p:nvPr/>
        </p:nvSpPr>
        <p:spPr>
          <a:xfrm>
            <a:off x="7271658" y="5141182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Ngưng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tụ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4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967411-54BC-4195-4CAE-123908AB2B59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693EA630-FCEB-98A2-D0FD-B55A3AA7CCF3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494831-D5CD-0BA1-56FC-D858ADFA3CDF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5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mỗi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60A739-7342-2B5B-2C3C-53D5E42A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/>
          <a:stretch/>
        </p:blipFill>
        <p:spPr>
          <a:xfrm>
            <a:off x="307003" y="2409371"/>
            <a:ext cx="11577993" cy="2923954"/>
          </a:xfrm>
          <a:prstGeom prst="rect">
            <a:avLst/>
          </a:prstGeom>
        </p:spPr>
      </p:pic>
      <p:sp>
        <p:nvSpPr>
          <p:cNvPr id="6" name="AutoShape 2" descr="Free vector pile of ice melting on white">
            <a:extLst>
              <a:ext uri="{FF2B5EF4-FFF2-40B4-BE49-F238E27FC236}">
                <a16:creationId xmlns:a16="http://schemas.microsoft.com/office/drawing/2014/main" id="{90969B1B-D371-3F0E-DC83-2257ABF2E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24130" y="32330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6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BBF5B-7377-F683-2A6E-34408483F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r="73693"/>
          <a:stretch/>
        </p:blipFill>
        <p:spPr>
          <a:xfrm>
            <a:off x="7073958" y="740229"/>
            <a:ext cx="4509407" cy="4368799"/>
          </a:xfrm>
          <a:prstGeom prst="rect">
            <a:avLst/>
          </a:prstGeom>
        </p:spPr>
      </p:pic>
      <p:sp>
        <p:nvSpPr>
          <p:cNvPr id="4" name="AutoShape 2" descr="Free vector pile of ice melting on white">
            <a:extLst>
              <a:ext uri="{FF2B5EF4-FFF2-40B4-BE49-F238E27FC236}">
                <a16:creationId xmlns:a16="http://schemas.microsoft.com/office/drawing/2014/main" id="{A28D4C8E-6BF7-E3F1-E9C0-3004B6D78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7273" y="40146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8287C-C178-44FF-43AB-C15C02AF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r="33413"/>
          <a:stretch/>
        </p:blipFill>
        <p:spPr>
          <a:xfrm>
            <a:off x="1091292" y="740229"/>
            <a:ext cx="5982666" cy="40040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CAED03-A655-E320-1DE8-30662F81DE2B}"/>
              </a:ext>
            </a:extLst>
          </p:cNvPr>
          <p:cNvGrpSpPr/>
          <p:nvPr/>
        </p:nvGrpSpPr>
        <p:grpSpPr>
          <a:xfrm>
            <a:off x="2473407" y="5122196"/>
            <a:ext cx="7474857" cy="995575"/>
            <a:chOff x="1269868" y="468636"/>
            <a:chExt cx="7474857" cy="9955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232C784-6AFD-3BE3-F4EE-2FDD452A5C99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D0AAE7-A983-4719-23E0-85A06E7CD34C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chảy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59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CA8BEF-ED52-211C-48A2-A27AB7D0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b="10264"/>
          <a:stretch/>
        </p:blipFill>
        <p:spPr>
          <a:xfrm>
            <a:off x="428743" y="754741"/>
            <a:ext cx="4564171" cy="5058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3ECE9-ECF1-46D2-E28C-E22DC26C5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4780" r="51143" b="4407"/>
          <a:stretch/>
        </p:blipFill>
        <p:spPr>
          <a:xfrm>
            <a:off x="5034451" y="564419"/>
            <a:ext cx="4909370" cy="50580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ED9155-F396-FE12-1DDD-C265BA0DEE94}"/>
              </a:ext>
            </a:extLst>
          </p:cNvPr>
          <p:cNvGrpSpPr/>
          <p:nvPr/>
        </p:nvGrpSpPr>
        <p:grpSpPr>
          <a:xfrm>
            <a:off x="10125506" y="1108300"/>
            <a:ext cx="1875311" cy="4042835"/>
            <a:chOff x="1269868" y="468636"/>
            <a:chExt cx="7474857" cy="995575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AB411474-5DF9-D74A-DB97-2289DCD4968A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10618"/>
                <a:gd name="adj2" fmla="val 47575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E2305E-071F-043E-9BA7-00922ED219C4}"/>
                </a:ext>
              </a:extLst>
            </p:cNvPr>
            <p:cNvSpPr txBox="1"/>
            <p:nvPr/>
          </p:nvSpPr>
          <p:spPr>
            <a:xfrm>
              <a:off x="1435432" y="468636"/>
              <a:ext cx="7299456" cy="9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tương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đặc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595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5E86-3971-2235-33DD-8D336E99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71" y="797159"/>
            <a:ext cx="6033883" cy="4021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EE2A9-2108-6EA0-66E7-8A71445F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2" t="4962" r="25930" b="5403"/>
          <a:stretch/>
        </p:blipFill>
        <p:spPr>
          <a:xfrm>
            <a:off x="6995886" y="797159"/>
            <a:ext cx="4484914" cy="4239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CCC393-2F78-2DA6-09D7-6F0A036992F0}"/>
              </a:ext>
            </a:extLst>
          </p:cNvPr>
          <p:cNvGrpSpPr/>
          <p:nvPr/>
        </p:nvGrpSpPr>
        <p:grpSpPr>
          <a:xfrm>
            <a:off x="2473407" y="5122196"/>
            <a:ext cx="7936685" cy="1374950"/>
            <a:chOff x="1269868" y="468636"/>
            <a:chExt cx="7474857" cy="137495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7DD6E07-FB77-80F9-15E7-BC105FB585F5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A2CEF4-EAD1-B328-0EFF-EA3965185CF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Sương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đọng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ngưng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tụ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377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F1EAC-6F55-1AAD-1B7A-CF2D743A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14" y="870858"/>
            <a:ext cx="6021305" cy="401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926E2-8A41-8825-FC9F-47679E5C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8" t="4962" b="4932"/>
          <a:stretch/>
        </p:blipFill>
        <p:spPr>
          <a:xfrm>
            <a:off x="6908800" y="870858"/>
            <a:ext cx="4680328" cy="42397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D03E60-3E8E-2928-2335-91B4EDF57C1F}"/>
              </a:ext>
            </a:extLst>
          </p:cNvPr>
          <p:cNvGrpSpPr/>
          <p:nvPr/>
        </p:nvGrpSpPr>
        <p:grpSpPr>
          <a:xfrm>
            <a:off x="2648191" y="5310881"/>
            <a:ext cx="7387158" cy="995575"/>
            <a:chOff x="1357567" y="468636"/>
            <a:chExt cx="7387158" cy="9955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86491DA5-0271-871D-FD5E-B79426C6B936}"/>
                </a:ext>
              </a:extLst>
            </p:cNvPr>
            <p:cNvSpPr/>
            <p:nvPr/>
          </p:nvSpPr>
          <p:spPr>
            <a:xfrm>
              <a:off x="1357567" y="468636"/>
              <a:ext cx="7387158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B77329-EBD1-6B8F-DAAB-5D38F35A0D8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Phơi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áo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bay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821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2268385" y="686077"/>
            <a:ext cx="7098010" cy="1124244"/>
            <a:chOff x="6489" y="2646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2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CÁC THỂ CỦA NƯỚC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1262B5-9ACF-E553-5889-ACA75F93814C}"/>
              </a:ext>
            </a:extLst>
          </p:cNvPr>
          <p:cNvGrpSpPr/>
          <p:nvPr/>
        </p:nvGrpSpPr>
        <p:grpSpPr>
          <a:xfrm>
            <a:off x="199283" y="2294313"/>
            <a:ext cx="2596442" cy="2044928"/>
            <a:chOff x="741865" y="1994841"/>
            <a:chExt cx="3010189" cy="2380557"/>
          </a:xfrm>
        </p:grpSpPr>
        <p:sp>
          <p:nvSpPr>
            <p:cNvPr id="5" name="卷形: 垂直 2">
              <a:extLst>
                <a:ext uri="{FF2B5EF4-FFF2-40B4-BE49-F238E27FC236}">
                  <a16:creationId xmlns:a16="http://schemas.microsoft.com/office/drawing/2014/main" id="{551506F1-8429-FC43-97BB-CB8764366D34}"/>
                </a:ext>
              </a:extLst>
            </p:cNvPr>
            <p:cNvSpPr/>
            <p:nvPr/>
          </p:nvSpPr>
          <p:spPr>
            <a:xfrm>
              <a:off x="741865" y="1994841"/>
              <a:ext cx="3010189" cy="2380557"/>
            </a:xfrm>
            <a:prstGeom prst="hexagon">
              <a:avLst/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24DAF3C4-169E-2119-07FF-803166AF6C5E}"/>
                </a:ext>
              </a:extLst>
            </p:cNvPr>
            <p:cNvSpPr/>
            <p:nvPr/>
          </p:nvSpPr>
          <p:spPr>
            <a:xfrm>
              <a:off x="1252297" y="2604389"/>
              <a:ext cx="2152111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RẮN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309446-6A1D-F93E-A32C-04DA50934C80}"/>
              </a:ext>
            </a:extLst>
          </p:cNvPr>
          <p:cNvGrpSpPr/>
          <p:nvPr/>
        </p:nvGrpSpPr>
        <p:grpSpPr>
          <a:xfrm>
            <a:off x="4714413" y="2294315"/>
            <a:ext cx="2596442" cy="2044928"/>
            <a:chOff x="4714412" y="1958686"/>
            <a:chExt cx="3010189" cy="2380557"/>
          </a:xfrm>
        </p:grpSpPr>
        <p:sp>
          <p:nvSpPr>
            <p:cNvPr id="7" name="卷形: 垂直 15">
              <a:extLst>
                <a:ext uri="{FF2B5EF4-FFF2-40B4-BE49-F238E27FC236}">
                  <a16:creationId xmlns:a16="http://schemas.microsoft.com/office/drawing/2014/main" id="{DF939CE2-3FB7-A9B6-A732-EFA60E11BE36}"/>
                </a:ext>
              </a:extLst>
            </p:cNvPr>
            <p:cNvSpPr/>
            <p:nvPr/>
          </p:nvSpPr>
          <p:spPr>
            <a:xfrm>
              <a:off x="4714412" y="1958686"/>
              <a:ext cx="3010189" cy="2380557"/>
            </a:xfrm>
            <a:prstGeom prst="hexagon">
              <a:avLst/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D3887330-697F-D8E8-9198-E544118DF7EF}"/>
                </a:ext>
              </a:extLst>
            </p:cNvPr>
            <p:cNvSpPr/>
            <p:nvPr/>
          </p:nvSpPr>
          <p:spPr>
            <a:xfrm>
              <a:off x="5086141" y="2577800"/>
              <a:ext cx="2406305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LỎNG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83F03-FAD6-BC8D-99AC-2B982A401E03}"/>
              </a:ext>
            </a:extLst>
          </p:cNvPr>
          <p:cNvGrpSpPr/>
          <p:nvPr/>
        </p:nvGrpSpPr>
        <p:grpSpPr>
          <a:xfrm>
            <a:off x="9328184" y="2317423"/>
            <a:ext cx="2596442" cy="2044928"/>
            <a:chOff x="9007975" y="2294313"/>
            <a:chExt cx="2596442" cy="2044928"/>
          </a:xfrm>
        </p:grpSpPr>
        <p:sp>
          <p:nvSpPr>
            <p:cNvPr id="9" name="卷形: 垂直 17">
              <a:extLst>
                <a:ext uri="{FF2B5EF4-FFF2-40B4-BE49-F238E27FC236}">
                  <a16:creationId xmlns:a16="http://schemas.microsoft.com/office/drawing/2014/main" id="{89C676E0-89BB-3C0F-630E-A076DA5FD4DC}"/>
                </a:ext>
              </a:extLst>
            </p:cNvPr>
            <p:cNvSpPr/>
            <p:nvPr/>
          </p:nvSpPr>
          <p:spPr>
            <a:xfrm>
              <a:off x="9007975" y="2294313"/>
              <a:ext cx="2596442" cy="2044928"/>
            </a:xfrm>
            <a:prstGeom prst="hexagon">
              <a:avLst/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id="{D7842215-88BA-A3C2-AB0E-61EB8F586C73}"/>
                </a:ext>
              </a:extLst>
            </p:cNvPr>
            <p:cNvSpPr/>
            <p:nvPr/>
          </p:nvSpPr>
          <p:spPr>
            <a:xfrm>
              <a:off x="9381433" y="2826138"/>
              <a:ext cx="1632939" cy="9977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KHÍ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8E1E43D-5438-461D-8A35-F5A7ACCBAAFD}"/>
              </a:ext>
            </a:extLst>
          </p:cNvPr>
          <p:cNvSpPr/>
          <p:nvPr/>
        </p:nvSpPr>
        <p:spPr>
          <a:xfrm>
            <a:off x="2830762" y="2903169"/>
            <a:ext cx="1805414" cy="399011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A6C7C6-A1B7-546F-D93F-69CEF3E7F1D1}"/>
              </a:ext>
            </a:extLst>
          </p:cNvPr>
          <p:cNvSpPr/>
          <p:nvPr/>
        </p:nvSpPr>
        <p:spPr>
          <a:xfrm>
            <a:off x="7310854" y="3125487"/>
            <a:ext cx="1918689" cy="303514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1976D670-5C80-5D44-97ED-370AA56500A6}"/>
              </a:ext>
            </a:extLst>
          </p:cNvPr>
          <p:cNvSpPr txBox="1"/>
          <p:nvPr/>
        </p:nvSpPr>
        <p:spPr>
          <a:xfrm>
            <a:off x="1992020" y="216734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Nóng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chảy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9264CC7-244D-1DB5-6CD2-0854B5ED56DC}"/>
              </a:ext>
            </a:extLst>
          </p:cNvPr>
          <p:cNvSpPr txBox="1"/>
          <p:nvPr/>
        </p:nvSpPr>
        <p:spPr>
          <a:xfrm>
            <a:off x="6525365" y="2354117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Bay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hơi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4F9ED86-E3A1-D034-BDC9-DA5F1B5FB2B7}"/>
              </a:ext>
            </a:extLst>
          </p:cNvPr>
          <p:cNvSpPr/>
          <p:nvPr/>
        </p:nvSpPr>
        <p:spPr>
          <a:xfrm flipH="1">
            <a:off x="2785798" y="3603002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8">
            <a:extLst>
              <a:ext uri="{FF2B5EF4-FFF2-40B4-BE49-F238E27FC236}">
                <a16:creationId xmlns:a16="http://schemas.microsoft.com/office/drawing/2014/main" id="{F5765CB9-9528-12CF-8A3D-8ED61221CB86}"/>
              </a:ext>
            </a:extLst>
          </p:cNvPr>
          <p:cNvSpPr txBox="1"/>
          <p:nvPr/>
        </p:nvSpPr>
        <p:spPr>
          <a:xfrm>
            <a:off x="1931246" y="4029950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Đông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đặc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CB84277-031C-B565-510D-FA39B237201F}"/>
              </a:ext>
            </a:extLst>
          </p:cNvPr>
          <p:cNvSpPr/>
          <p:nvPr/>
        </p:nvSpPr>
        <p:spPr>
          <a:xfrm flipH="1">
            <a:off x="7437780" y="3722648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C105A026-29D7-C9C6-CABE-785A954E23FA}"/>
              </a:ext>
            </a:extLst>
          </p:cNvPr>
          <p:cNvSpPr txBox="1"/>
          <p:nvPr/>
        </p:nvSpPr>
        <p:spPr>
          <a:xfrm>
            <a:off x="6583228" y="414959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Ngưng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tụ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68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FF0000"/>
                </a:solidFill>
              </a:rPr>
              <a:t>- Nước có thể tồn tại ở thể rắn, thể lỏng, thể khí.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vi-VN" sz="3200" dirty="0">
                <a:solidFill>
                  <a:srgbClr val="FF0000"/>
                </a:solidFill>
              </a:rPr>
              <a:t>- Nước có thể chuyển từ thể này sang thể khác thông qua các hiện tượng: bay hơi, ngưng tụ, đông đặc, nóng chảy.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Kết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luận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79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BCB191-7E2A-32DB-938F-7C943C47A6C2}"/>
              </a:ext>
            </a:extLst>
          </p:cNvPr>
          <p:cNvGrpSpPr/>
          <p:nvPr/>
        </p:nvGrpSpPr>
        <p:grpSpPr>
          <a:xfrm>
            <a:off x="440478" y="1115727"/>
            <a:ext cx="3812375" cy="4428730"/>
            <a:chOff x="1147156" y="466543"/>
            <a:chExt cx="10324406" cy="159501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6E99FB16-CB5D-F80B-2F7A-6B7AB12417C9}"/>
                </a:ext>
              </a:extLst>
            </p:cNvPr>
            <p:cNvSpPr/>
            <p:nvPr/>
          </p:nvSpPr>
          <p:spPr>
            <a:xfrm>
              <a:off x="1147156" y="466543"/>
              <a:ext cx="10324406" cy="1595013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C8611E-C653-5D14-5A8A-A9E7D70669E3}"/>
                </a:ext>
              </a:extLst>
            </p:cNvPr>
            <p:cNvSpPr txBox="1"/>
            <p:nvPr/>
          </p:nvSpPr>
          <p:spPr>
            <a:xfrm>
              <a:off x="1147156" y="602329"/>
              <a:ext cx="10324406" cy="136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 lau bảng bằng khăn ẩm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chỉ một lát sau bảng khô. Vậy nước ở bảng đã đi đâu?</a:t>
              </a:r>
              <a:endParaRPr lang="en-US" sz="40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81318F-6718-A74D-EA0F-5C612AC4CC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36" y="901899"/>
            <a:ext cx="7372586" cy="4856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78A9F-9E45-228B-474C-8C29DBECF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775" y="1684953"/>
            <a:ext cx="6181880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4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4800" b="1" dirty="0">
                <a:solidFill>
                  <a:srgbClr val="62B179"/>
                </a:solidFill>
              </a:rPr>
              <a:t>- Nêu ví dụ trong cuộc sống về sự chuyển thể của nước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62B179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41" y="4412343"/>
            <a:ext cx="1526567" cy="23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04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chuyển thể của nước">
            <a:hlinkClick r:id="" action="ppaction://media"/>
            <a:extLst>
              <a:ext uri="{FF2B5EF4-FFF2-40B4-BE49-F238E27FC236}">
                <a16:creationId xmlns:a16="http://schemas.microsoft.com/office/drawing/2014/main" id="{D836CB27-2AFB-C91F-D6DE-9EF30F2A61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595" y="876252"/>
            <a:ext cx="10031846" cy="564291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86558BB8-15DF-3634-3510-2C4234975B9A}"/>
              </a:ext>
            </a:extLst>
          </p:cNvPr>
          <p:cNvGrpSpPr/>
          <p:nvPr/>
        </p:nvGrpSpPr>
        <p:grpSpPr>
          <a:xfrm>
            <a:off x="2679688" y="338835"/>
            <a:ext cx="6562768" cy="646355"/>
            <a:chOff x="6647" y="2945"/>
            <a:chExt cx="4880" cy="940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1D22A124-D6AD-F99F-4636-DB9E16E1D795}"/>
                </a:ext>
              </a:extLst>
            </p:cNvPr>
            <p:cNvSpPr/>
            <p:nvPr/>
          </p:nvSpPr>
          <p:spPr>
            <a:xfrm>
              <a:off x="6887" y="3024"/>
              <a:ext cx="4258" cy="782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50E70FBC-BA95-F63C-A3CB-9A90963BF25C}"/>
                </a:ext>
              </a:extLst>
            </p:cNvPr>
            <p:cNvSpPr txBox="1"/>
            <p:nvPr/>
          </p:nvSpPr>
          <p:spPr>
            <a:xfrm>
              <a:off x="6647" y="2945"/>
              <a:ext cx="4880" cy="94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Sự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chuyể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n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thể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của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nước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4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ED300-889A-4F03-B504-C309C66B15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0F5ED-4A7A-497D-A7A5-DBD27B79D4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5024F-95D5-4B56-A00E-6B39BE451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36DD9F-AAF1-483A-846E-6CFF200512C1}"/>
              </a:ext>
            </a:extLst>
          </p:cNvPr>
          <p:cNvSpPr txBox="1"/>
          <p:nvPr/>
        </p:nvSpPr>
        <p:spPr>
          <a:xfrm>
            <a:off x="3336779" y="1808331"/>
            <a:ext cx="64093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Định</a:t>
            </a:r>
            <a:r>
              <a:rPr lang="en-US" sz="6000" dirty="0">
                <a:solidFill>
                  <a:srgbClr val="FF0000"/>
                </a:solidFill>
              </a:rPr>
              <a:t> h</a:t>
            </a:r>
            <a:r>
              <a:rPr lang="vi-VN" sz="6000" dirty="0">
                <a:solidFill>
                  <a:srgbClr val="FF0000"/>
                </a:solidFill>
              </a:rPr>
              <a:t>ư</a:t>
            </a:r>
            <a:r>
              <a:rPr lang="en-US" sz="6000" dirty="0" err="1">
                <a:solidFill>
                  <a:srgbClr val="FF0000"/>
                </a:solidFill>
              </a:rPr>
              <a:t>ớng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học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tập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302F0-60F1-43AC-B6BD-65745C836D19}"/>
              </a:ext>
            </a:extLst>
          </p:cNvPr>
          <p:cNvSpPr txBox="1"/>
          <p:nvPr/>
        </p:nvSpPr>
        <p:spPr>
          <a:xfrm>
            <a:off x="2818102" y="2974724"/>
            <a:ext cx="5844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7B050-EA19-4327-A5A0-BFFC9C027343}"/>
              </a:ext>
            </a:extLst>
          </p:cNvPr>
          <p:cNvSpPr txBox="1"/>
          <p:nvPr/>
        </p:nvSpPr>
        <p:spPr>
          <a:xfrm>
            <a:off x="3123844" y="3985995"/>
            <a:ext cx="5707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986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9E8DC-A5AB-B552-CC5D-0946A0A87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585" b="70806"/>
          <a:stretch/>
        </p:blipFill>
        <p:spPr>
          <a:xfrm>
            <a:off x="1828799" y="2033046"/>
            <a:ext cx="8424545" cy="35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8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4DA774-2249-EA32-8C1A-1AC2E69175C5}"/>
              </a:ext>
            </a:extLst>
          </p:cNvPr>
          <p:cNvSpPr txBox="1"/>
          <p:nvPr/>
        </p:nvSpPr>
        <p:spPr>
          <a:xfrm>
            <a:off x="554181" y="4597063"/>
            <a:ext cx="110836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ban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bản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lỏng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nó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sang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hơi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bay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vậy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bảng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AF25B-B957-7439-FBCC-94DF622F73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" y="653143"/>
            <a:ext cx="5646217" cy="3719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4A616-1799-725E-7EED-F5032AE1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33" y="653143"/>
            <a:ext cx="5580213" cy="37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41472" y="1054569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06336" y="843736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2E1C8-BC4A-68C2-85D3-24888140C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112" b="42162"/>
          <a:stretch/>
        </p:blipFill>
        <p:spPr>
          <a:xfrm>
            <a:off x="789709" y="1929698"/>
            <a:ext cx="10643764" cy="3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465" y="1600041"/>
            <a:ext cx="6181880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3526" y="1620374"/>
            <a:ext cx="1534100" cy="335280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1.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650">
            <a:extLst>
              <a:ext uri="{FF2B5EF4-FFF2-40B4-BE49-F238E27FC236}">
                <a16:creationId xmlns:a16="http://schemas.microsoft.com/office/drawing/2014/main" id="{CAECDC55-E9FF-CCF8-4CED-0DBBF7EB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08" y="543487"/>
            <a:ext cx="9429134" cy="5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chảy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4000" b="1" i="1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A3C10-6C6F-6FA4-D5D1-F8ED9603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3512161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7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647</Words>
  <Application>Microsoft Office PowerPoint</Application>
  <PresentationFormat>Widescreen</PresentationFormat>
  <Paragraphs>74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Vogue-ExtraBold</vt:lpstr>
      <vt:lpstr>Adobe Arabic</vt:lpstr>
      <vt:lpstr>Cambria</vt:lpstr>
      <vt:lpstr>字魂151号-联盟综艺体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Admin</cp:lastModifiedBy>
  <cp:revision>7</cp:revision>
  <dcterms:created xsi:type="dcterms:W3CDTF">2023-06-19T10:13:40Z</dcterms:created>
  <dcterms:modified xsi:type="dcterms:W3CDTF">2023-09-02T11:04:23Z</dcterms:modified>
  <cp:version>MNT37</cp:version>
</cp:coreProperties>
</file>