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257" r:id="rId2"/>
    <p:sldId id="260" r:id="rId3"/>
    <p:sldId id="261" r:id="rId4"/>
    <p:sldId id="269" r:id="rId5"/>
    <p:sldId id="268" r:id="rId6"/>
    <p:sldId id="259" r:id="rId7"/>
    <p:sldId id="258" r:id="rId8"/>
    <p:sldId id="267" r:id="rId9"/>
    <p:sldId id="263" r:id="rId10"/>
    <p:sldId id="264" r:id="rId11"/>
    <p:sldId id="262" r:id="rId12"/>
    <p:sldId id="270" r:id="rId13"/>
    <p:sldId id="265" r:id="rId14"/>
  </p:sldIdLst>
  <p:sldSz cx="12192000" cy="6858000"/>
  <p:notesSz cx="6858000" cy="9144000"/>
  <p:embeddedFontLst>
    <p:embeddedFont>
      <p:font typeface="等线" panose="02010600030101010101" pitchFamily="2" charset="-122"/>
      <p:regular r:id="rId16"/>
      <p:bold r:id="rId17"/>
    </p:embeddedFont>
    <p:embeddedFont>
      <p:font typeface="#9Slide05 Aphrodite Pro" panose="020B0604020202020204" charset="-93"/>
      <p:regular r:id="rId18"/>
    </p:embeddedFont>
    <p:embeddedFont>
      <p:font typeface="#9Slide07 HoneyCream" panose="020B0604020202020204" charset="-93"/>
      <p:regular r:id="rId19"/>
    </p:embeddedFont>
    <p:embeddedFont>
      <p:font typeface="Arial Rounded MT Bold" panose="020F0704030504030204" pitchFamily="34"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ambria" panose="02040503050406030204" pitchFamily="18" charset="0"/>
      <p:regular r:id="rId27"/>
      <p:bold r:id="rId28"/>
      <p:italic r:id="rId29"/>
      <p:boldItalic r:id="rId30"/>
    </p:embeddedFont>
    <p:embeddedFont>
      <p:font typeface="UVF Kewl Script"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showGuides="1">
      <p:cViewPr varScale="1">
        <p:scale>
          <a:sx n="70" d="100"/>
          <a:sy n="70" d="100"/>
        </p:scale>
        <p:origin x="6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49FC-2614-4EAC-8B03-BD335ED550AC}" type="datetimeFigureOut">
              <a:rPr lang="en-US" smtClean="0"/>
              <a:t>9/2/2023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24D54-2C94-4410-9568-E8AD6EC4E1A4}" type="slidenum">
              <a:rPr lang="en-US" smtClean="0"/>
              <a:t>‹#›</a:t>
            </a:fld>
            <a:endParaRPr lang="en-US"/>
          </a:p>
        </p:txBody>
      </p:sp>
    </p:spTree>
    <p:extLst>
      <p:ext uri="{BB962C8B-B14F-4D97-AF65-F5344CB8AC3E}">
        <p14:creationId xmlns:p14="http://schemas.microsoft.com/office/powerpoint/2010/main" val="8330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2529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41300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7908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37289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69016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27891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0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270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8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84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6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7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5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48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8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5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03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0908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9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5" name="Picture 14"/>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43191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9"/>
          <p:cNvSpPr/>
          <p:nvPr/>
        </p:nvSpPr>
        <p:spPr>
          <a:xfrm>
            <a:off x="3614403" y="1634246"/>
            <a:ext cx="8231801" cy="296904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4">
              <a:lumMod val="20000"/>
              <a:lumOff val="80000"/>
            </a:schemeClr>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8" name="Rectangle 7"/>
          <p:cNvSpPr/>
          <p:nvPr/>
        </p:nvSpPr>
        <p:spPr>
          <a:xfrm>
            <a:off x="3614403" y="1975571"/>
            <a:ext cx="7981082" cy="2286395"/>
          </a:xfrm>
          <a:prstGeom prst="rect">
            <a:avLst/>
          </a:prstGeom>
          <a:ln>
            <a:noFill/>
          </a:ln>
        </p:spPr>
        <p:txBody>
          <a:bodyPr wrap="square">
            <a:spAutoFit/>
          </a:bodyPr>
          <a:lstStyle/>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Trao đổi về nội dung </a:t>
            </a:r>
          </a:p>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 em đã đọc.</a:t>
            </a:r>
            <a:endParaRPr kumimoji="0" lang="en-US"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9"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172009" y="4528294"/>
            <a:ext cx="4317437" cy="2329706"/>
          </a:xfrm>
          <a:prstGeom prst="rect">
            <a:avLst/>
          </a:prstGeom>
        </p:spPr>
      </p:pic>
      <p:pic>
        <p:nvPicPr>
          <p:cNvPr id="5" name="Picture 4"/>
          <p:cNvPicPr>
            <a:picLocks noChangeAspect="1"/>
          </p:cNvPicPr>
          <p:nvPr/>
        </p:nvPicPr>
        <p:blipFill>
          <a:blip r:embed="rId3"/>
          <a:stretch>
            <a:fillRect/>
          </a:stretch>
        </p:blipFill>
        <p:spPr>
          <a:xfrm>
            <a:off x="10829724" y="10091"/>
            <a:ext cx="1328685" cy="625264"/>
          </a:xfrm>
          <a:prstGeom prst="rect">
            <a:avLst/>
          </a:prstGeom>
        </p:spPr>
      </p:pic>
      <p:pic>
        <p:nvPicPr>
          <p:cNvPr id="2" name="Picture 1"/>
          <p:cNvPicPr>
            <a:picLocks noChangeAspect="1"/>
          </p:cNvPicPr>
          <p:nvPr/>
        </p:nvPicPr>
        <p:blipFill>
          <a:blip r:embed="rId4"/>
          <a:stretch>
            <a:fillRect/>
          </a:stretch>
        </p:blipFill>
        <p:spPr>
          <a:xfrm>
            <a:off x="10619036" y="6499829"/>
            <a:ext cx="1539373" cy="358171"/>
          </a:xfrm>
          <a:prstGeom prst="rect">
            <a:avLst/>
          </a:prstGeom>
        </p:spPr>
      </p:pic>
      <p:pic>
        <p:nvPicPr>
          <p:cNvPr id="3" name="Picture 2"/>
          <p:cNvPicPr>
            <a:picLocks noChangeAspect="1"/>
          </p:cNvPicPr>
          <p:nvPr/>
        </p:nvPicPr>
        <p:blipFill>
          <a:blip r:embed="rId5"/>
          <a:stretch>
            <a:fillRect/>
          </a:stretch>
        </p:blipFill>
        <p:spPr>
          <a:xfrm>
            <a:off x="45720" y="6602707"/>
            <a:ext cx="853440" cy="255293"/>
          </a:xfrm>
          <a:prstGeom prst="rect">
            <a:avLst/>
          </a:prstGeom>
        </p:spPr>
      </p:pic>
      <p:pic>
        <p:nvPicPr>
          <p:cNvPr id="10" name="Picture 9"/>
          <p:cNvPicPr>
            <a:picLocks noChangeAspect="1"/>
          </p:cNvPicPr>
          <p:nvPr/>
        </p:nvPicPr>
        <p:blipFill>
          <a:blip r:embed="rId6"/>
          <a:stretch>
            <a:fillRect/>
          </a:stretch>
        </p:blipFill>
        <p:spPr>
          <a:xfrm>
            <a:off x="-2147352" y="-198120"/>
            <a:ext cx="1936093" cy="2942939"/>
          </a:xfrm>
          <a:prstGeom prst="rect">
            <a:avLst/>
          </a:prstGeom>
        </p:spPr>
      </p:pic>
      <p:pic>
        <p:nvPicPr>
          <p:cNvPr id="11" name="Picture 10"/>
          <p:cNvPicPr>
            <a:picLocks noChangeAspect="1"/>
          </p:cNvPicPr>
          <p:nvPr/>
        </p:nvPicPr>
        <p:blipFill>
          <a:blip r:embed="rId6"/>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88058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25723"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p:cNvPicPr>
            <a:picLocks noChangeAspect="1"/>
          </p:cNvPicPr>
          <p:nvPr/>
        </p:nvPicPr>
        <p:blipFill>
          <a:blip r:embed="rId11"/>
          <a:stretch>
            <a:fillRect/>
          </a:stretch>
        </p:blipFill>
        <p:spPr>
          <a:xfrm>
            <a:off x="1686391" y="1013955"/>
            <a:ext cx="5846571" cy="1780186"/>
          </a:xfrm>
          <a:prstGeom prst="rect">
            <a:avLst/>
          </a:prstGeom>
        </p:spPr>
      </p:pic>
      <p:sp>
        <p:nvSpPr>
          <p:cNvPr id="4" name="Rectangle 3"/>
          <p:cNvSpPr/>
          <p:nvPr/>
        </p:nvSpPr>
        <p:spPr>
          <a:xfrm>
            <a:off x="2358684" y="2875105"/>
            <a:ext cx="4897986" cy="2308324"/>
          </a:xfrm>
          <a:prstGeom prst="rect">
            <a:avLst/>
          </a:prstGeom>
        </p:spPr>
        <p:txBody>
          <a:bodyPr wrap="square">
            <a:spAutoFit/>
          </a:bodyPr>
          <a:lstStyle/>
          <a:p>
            <a:pPr algn="ctr"/>
            <a:r>
              <a:rPr lang="vi-VN" sz="3600" b="1" dirty="0">
                <a:solidFill>
                  <a:srgbClr val="002060"/>
                </a:solidFill>
                <a:latin typeface="Cambria" panose="02040503050406030204" pitchFamily="18" charset="0"/>
                <a:ea typeface="Cambria" panose="02040503050406030204" pitchFamily="18" charset="0"/>
              </a:rPr>
              <a:t>Kể với người thân về những câu chuyện của tác giả mà em </a:t>
            </a:r>
          </a:p>
          <a:p>
            <a:pPr algn="ctr"/>
            <a:r>
              <a:rPr lang="vi-VN" sz="3600" b="1" dirty="0">
                <a:solidFill>
                  <a:srgbClr val="002060"/>
                </a:solidFill>
                <a:latin typeface="Cambria" panose="02040503050406030204" pitchFamily="18" charset="0"/>
                <a:ea typeface="Cambria" panose="02040503050406030204" pitchFamily="18" charset="0"/>
              </a:rPr>
              <a:t>yêu thích.</a:t>
            </a:r>
            <a:endParaRPr lang="en-US" sz="36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2"/>
          <a:stretch>
            <a:fillRect/>
          </a:stretch>
        </p:blipFill>
        <p:spPr>
          <a:xfrm>
            <a:off x="10829724" y="10090"/>
            <a:ext cx="1328685" cy="648277"/>
          </a:xfrm>
          <a:prstGeom prst="rect">
            <a:avLst/>
          </a:prstGeom>
        </p:spPr>
      </p:pic>
      <p:pic>
        <p:nvPicPr>
          <p:cNvPr id="16" name="Picture 15"/>
          <p:cNvPicPr>
            <a:picLocks noChangeAspect="1"/>
          </p:cNvPicPr>
          <p:nvPr/>
        </p:nvPicPr>
        <p:blipFill>
          <a:blip r:embed="rId13"/>
          <a:stretch>
            <a:fillRect/>
          </a:stretch>
        </p:blipFill>
        <p:spPr>
          <a:xfrm>
            <a:off x="-2147352" y="-198120"/>
            <a:ext cx="1936093" cy="2942939"/>
          </a:xfrm>
          <a:prstGeom prst="rect">
            <a:avLst/>
          </a:prstGeom>
        </p:spPr>
      </p:pic>
      <p:pic>
        <p:nvPicPr>
          <p:cNvPr id="17" name="Picture 16"/>
          <p:cNvPicPr>
            <a:picLocks noChangeAspect="1"/>
          </p:cNvPicPr>
          <p:nvPr/>
        </p:nvPicPr>
        <p:blipFill>
          <a:blip r:embed="rId13"/>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75589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9000" y="1446185"/>
            <a:ext cx="11127945" cy="452767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2170737" y="598890"/>
            <a:ext cx="8100051"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2170737" y="477610"/>
            <a:ext cx="8167155" cy="1319848"/>
          </a:xfrm>
          <a:prstGeom prst="rect">
            <a:avLst/>
          </a:prstGeom>
          <a:ln>
            <a:noFill/>
          </a:ln>
        </p:spPr>
        <p:txBody>
          <a:bodyPr wrap="square">
            <a:spAutoFit/>
          </a:bodyPr>
          <a:lstStyle/>
          <a:p>
            <a:pPr lvl="0" algn="ctr" defTabSz="685800">
              <a:lnSpc>
                <a:spcPct val="150000"/>
              </a:lnSpc>
            </a:pPr>
            <a:r>
              <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YÊU</a:t>
            </a:r>
            <a:r>
              <a:rPr kumimoji="0" lang="en-US" sz="6000" b="0" i="0" u="none" strike="noStrike" kern="1200" cap="none" spc="0" normalizeH="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CẦU CẦN ĐẠT</a:t>
            </a:r>
            <a:endPar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1184449" y="2528005"/>
            <a:ext cx="10321751" cy="2554545"/>
          </a:xfrm>
          <a:prstGeom prst="rect">
            <a:avLst/>
          </a:prstGeom>
        </p:spPr>
        <p:txBody>
          <a:bodyPr wrap="square">
            <a:spAutoFit/>
          </a:bodyPr>
          <a:lstStyle/>
          <a:p>
            <a:r>
              <a:rPr lang="vi-VN" sz="3200" b="1" dirty="0">
                <a:latin typeface="Cambria" panose="02040503050406030204" pitchFamily="18" charset="0"/>
                <a:ea typeface="Cambria" panose="02040503050406030204" pitchFamily="18" charset="0"/>
              </a:rPr>
              <a:t>- Tìm đọc câu chuyện về những người có năng khiếu nổi bật, viết được phiếu đọc sách theo mẫu.</a:t>
            </a:r>
            <a:endParaRPr lang="en-US" sz="3200" b="1" dirty="0">
              <a:latin typeface="Cambria" panose="02040503050406030204" pitchFamily="18" charset="0"/>
              <a:ea typeface="Cambria" panose="02040503050406030204" pitchFamily="18" charset="0"/>
            </a:endParaRPr>
          </a:p>
          <a:p>
            <a:r>
              <a:rPr lang="vi-VN" sz="3200" b="1" dirty="0">
                <a:latin typeface="Cambria" panose="02040503050406030204" pitchFamily="18" charset="0"/>
                <a:ea typeface="Cambria" panose="02040503050406030204" pitchFamily="18" charset="0"/>
              </a:rPr>
              <a:t>-  Biết trao đổi, chia sẻ với bạn về nội dung câu chuyện đã đọc; nhớ tên những câu chuyện của tác giả yêu thích và kể lại cho người thân.</a:t>
            </a:r>
            <a:endParaRPr lang="en-US" sz="3200" b="1" dirty="0">
              <a:latin typeface="Cambria" panose="02040503050406030204" pitchFamily="18" charset="0"/>
              <a:ea typeface="Cambria" panose="02040503050406030204" pitchFamily="18" charset="0"/>
            </a:endParaRPr>
          </a:p>
        </p:txBody>
      </p:sp>
      <p:pic>
        <p:nvPicPr>
          <p:cNvPr id="13" name="图片 47108" descr="1-43"/>
          <p:cNvPicPr>
            <a:picLocks noChangeAspect="1"/>
          </p:cNvPicPr>
          <p:nvPr/>
        </p:nvPicPr>
        <p:blipFill>
          <a:blip r:embed="rId2"/>
          <a:stretch>
            <a:fillRect/>
          </a:stretch>
        </p:blipFill>
        <p:spPr>
          <a:xfrm>
            <a:off x="912280" y="636550"/>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12" name="Picture 11"/>
          <p:cNvPicPr>
            <a:picLocks noChangeAspect="1"/>
          </p:cNvPicPr>
          <p:nvPr/>
        </p:nvPicPr>
        <p:blipFill>
          <a:blip r:embed="rId6"/>
          <a:stretch>
            <a:fillRect/>
          </a:stretch>
        </p:blipFill>
        <p:spPr>
          <a:xfrm>
            <a:off x="0" y="6601302"/>
            <a:ext cx="1369049" cy="256697"/>
          </a:xfrm>
          <a:prstGeom prst="rect">
            <a:avLst/>
          </a:prstGeom>
        </p:spPr>
      </p:pic>
      <p:pic>
        <p:nvPicPr>
          <p:cNvPr id="15" name="Picture 14"/>
          <p:cNvPicPr>
            <a:picLocks noChangeAspect="1"/>
          </p:cNvPicPr>
          <p:nvPr/>
        </p:nvPicPr>
        <p:blipFill>
          <a:blip r:embed="rId7"/>
          <a:stretch>
            <a:fillRect/>
          </a:stretch>
        </p:blipFill>
        <p:spPr>
          <a:xfrm>
            <a:off x="-2147352" y="-198120"/>
            <a:ext cx="1936093" cy="2942939"/>
          </a:xfrm>
          <a:prstGeom prst="rect">
            <a:avLst/>
          </a:prstGeom>
        </p:spPr>
      </p:pic>
      <p:pic>
        <p:nvPicPr>
          <p:cNvPr id="16" name="Picture 15"/>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29370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6684F74D-274C-D0B0-3344-12B4A355E4B1}"/>
              </a:ext>
            </a:extLst>
          </p:cNvPr>
          <p:cNvPicPr>
            <a:picLocks noChangeAspect="1"/>
          </p:cNvPicPr>
          <p:nvPr/>
        </p:nvPicPr>
        <p:blipFill rotWithShape="1">
          <a:blip r:embed="rId8"/>
          <a:srcRect l="91141" b="62934"/>
          <a:stretch/>
        </p:blipFill>
        <p:spPr>
          <a:xfrm>
            <a:off x="1327338" y="2451002"/>
            <a:ext cx="6561339" cy="320521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299687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1189683" y="-418514"/>
            <a:ext cx="8457320" cy="7186596"/>
          </a:xfrm>
          <a:prstGeom prst="rect">
            <a:avLst/>
          </a:prstGeom>
          <a:noFill/>
          <a:ln w="9525">
            <a:noFill/>
          </a:ln>
        </p:spPr>
      </p:pic>
      <p:pic>
        <p:nvPicPr>
          <p:cNvPr id="11" name="图片 9220" descr="21"/>
          <p:cNvPicPr>
            <a:picLocks noChangeAspect="1"/>
          </p:cNvPicPr>
          <p:nvPr/>
        </p:nvPicPr>
        <p:blipFill rotWithShape="1">
          <a:blip r:embed="rId6"/>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8235470" y="3623278"/>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p:cNvPicPr>
            <a:picLocks noChangeAspect="1"/>
          </p:cNvPicPr>
          <p:nvPr/>
        </p:nvPicPr>
        <p:blipFill>
          <a:blip r:embed="rId8"/>
          <a:stretch>
            <a:fillRect/>
          </a:stretch>
        </p:blipFill>
        <p:spPr>
          <a:xfrm>
            <a:off x="1917274" y="2280036"/>
            <a:ext cx="5889246" cy="3048264"/>
          </a:xfrm>
          <a:prstGeom prst="rect">
            <a:avLst/>
          </a:prstGeom>
        </p:spPr>
      </p:pic>
      <p:pic>
        <p:nvPicPr>
          <p:cNvPr id="3" name="Picture 2"/>
          <p:cNvPicPr>
            <a:picLocks noChangeAspect="1"/>
          </p:cNvPicPr>
          <p:nvPr/>
        </p:nvPicPr>
        <p:blipFill>
          <a:blip r:embed="rId9"/>
          <a:stretch>
            <a:fillRect/>
          </a:stretch>
        </p:blipFill>
        <p:spPr>
          <a:xfrm>
            <a:off x="10829724" y="10091"/>
            <a:ext cx="1328685" cy="625264"/>
          </a:xfrm>
          <a:prstGeom prst="rect">
            <a:avLst/>
          </a:prstGeom>
        </p:spPr>
      </p:pic>
      <p:pic>
        <p:nvPicPr>
          <p:cNvPr id="12" name="Picture 11"/>
          <p:cNvPicPr>
            <a:picLocks noChangeAspect="1"/>
          </p:cNvPicPr>
          <p:nvPr/>
        </p:nvPicPr>
        <p:blipFill>
          <a:blip r:embed="rId10"/>
          <a:stretch>
            <a:fillRect/>
          </a:stretch>
        </p:blipFill>
        <p:spPr>
          <a:xfrm>
            <a:off x="-2147352" y="-198120"/>
            <a:ext cx="1936093" cy="2942939"/>
          </a:xfrm>
          <a:prstGeom prst="rect">
            <a:avLst/>
          </a:prstGeom>
        </p:spPr>
      </p:pic>
      <p:pic>
        <p:nvPicPr>
          <p:cNvPr id="15" name="Picture 14"/>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50820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078029" y="771935"/>
            <a:ext cx="10599380" cy="1209266"/>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2" name="Rectangle 1"/>
          <p:cNvSpPr/>
          <p:nvPr/>
        </p:nvSpPr>
        <p:spPr>
          <a:xfrm>
            <a:off x="1148614" y="989894"/>
            <a:ext cx="10458209" cy="707886"/>
          </a:xfrm>
          <a:prstGeom prst="rect">
            <a:avLst/>
          </a:prstGeom>
        </p:spPr>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người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năng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khiếu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nổi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bật</a:t>
            </a:r>
            <a:r>
              <a:rPr lang="en-US" sz="4000" b="1" dirty="0">
                <a:solidFill>
                  <a:srgbClr val="002060"/>
                </a:solidFill>
                <a:latin typeface="Cambria" panose="02040503050406030204" pitchFamily="18" charset="0"/>
                <a:ea typeface="Cambria" panose="02040503050406030204" pitchFamily="18" charset="0"/>
              </a:rPr>
              <a:t>.</a:t>
            </a:r>
          </a:p>
        </p:txBody>
      </p:sp>
      <p:sp>
        <p:nvSpPr>
          <p:cNvPr id="17" name="Rounded Rectangle 1"/>
          <p:cNvSpPr/>
          <p:nvPr/>
        </p:nvSpPr>
        <p:spPr>
          <a:xfrm>
            <a:off x="1078029" y="2366014"/>
            <a:ext cx="10528794" cy="347090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19" name="Rectangle 18"/>
          <p:cNvSpPr/>
          <p:nvPr/>
        </p:nvSpPr>
        <p:spPr>
          <a:xfrm>
            <a:off x="2046602" y="2628819"/>
            <a:ext cx="9342120" cy="2862322"/>
          </a:xfrm>
          <a:prstGeom prst="rect">
            <a:avLst/>
          </a:prstGeom>
        </p:spPr>
        <p:txBody>
          <a:bodyPr wrap="square">
            <a:spAutoFit/>
          </a:bodyPr>
          <a:lstStyle/>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Thần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Đĩnh</a:t>
            </a:r>
            <a:r>
              <a:rPr lang="en-US" sz="3600" b="1" dirty="0">
                <a:solidFill>
                  <a:srgbClr val="002060"/>
                </a:solidFill>
                <a:latin typeface="Cambria" panose="02040503050406030204" pitchFamily="18" charset="0"/>
                <a:ea typeface="Cambria" panose="02040503050406030204" pitchFamily="18" charset="0"/>
              </a:rPr>
              <a:t> Chi, </a:t>
            </a:r>
            <a:r>
              <a:rPr lang="en-US" sz="3600" b="1" dirty="0" err="1">
                <a:solidFill>
                  <a:srgbClr val="002060"/>
                </a:solidFill>
                <a:latin typeface="Cambria" panose="02040503050406030204" pitchFamily="18" charset="0"/>
                <a:ea typeface="Cambria" panose="02040503050406030204" pitchFamily="18" charset="0"/>
              </a:rPr>
              <a:t>Trạng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Quỳnh</a:t>
            </a:r>
            <a:r>
              <a:rPr lang="en-US" sz="3600" b="1" dirty="0">
                <a:solidFill>
                  <a:srgbClr val="002060"/>
                </a:solidFill>
                <a:latin typeface="Cambria" panose="02040503050406030204" pitchFamily="18" charset="0"/>
                <a:ea typeface="Cambria" panose="02040503050406030204" pitchFamily="18" charset="0"/>
              </a:rPr>
              <a:t>,…</a:t>
            </a:r>
          </a:p>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nhân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Lin-</a:t>
            </a:r>
            <a:r>
              <a:rPr lang="en-US" sz="3600" b="1" dirty="0" err="1">
                <a:solidFill>
                  <a:srgbClr val="002060"/>
                </a:solidFill>
                <a:latin typeface="Cambria" panose="02040503050406030204" pitchFamily="18" charset="0"/>
                <a:ea typeface="Cambria" panose="02040503050406030204" pitchFamily="18" charset="0"/>
              </a:rPr>
              <a:t>côn</a:t>
            </a:r>
            <a:r>
              <a:rPr lang="en-US" sz="3600" b="1" dirty="0">
                <a:solidFill>
                  <a:srgbClr val="002060"/>
                </a:solidFill>
                <a:latin typeface="Cambria" panose="02040503050406030204" pitchFamily="18" charset="0"/>
                <a:ea typeface="Cambria" panose="02040503050406030204" pitchFamily="18" charset="0"/>
              </a:rPr>
              <a:t>, Na-</a:t>
            </a:r>
            <a:r>
              <a:rPr lang="en-US" sz="3600" b="1" dirty="0" err="1">
                <a:solidFill>
                  <a:srgbClr val="002060"/>
                </a:solidFill>
                <a:latin typeface="Cambria" panose="02040503050406030204" pitchFamily="18" charset="0"/>
                <a:ea typeface="Cambria" panose="02040503050406030204" pitchFamily="18" charset="0"/>
              </a:rPr>
              <a:t>pô</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lê-ông</a:t>
            </a:r>
            <a:r>
              <a:rPr lang="en-US" sz="3600" b="1" dirty="0">
                <a:solidFill>
                  <a:srgbClr val="002060"/>
                </a:solidFill>
                <a:latin typeface="Cambria" panose="02040503050406030204" pitchFamily="18" charset="0"/>
                <a:ea typeface="Cambria" panose="02040503050406030204" pitchFamily="18" charset="0"/>
              </a:rPr>
              <a:t>, Ê-</a:t>
            </a:r>
            <a:r>
              <a:rPr lang="en-US" sz="3600" b="1" dirty="0" err="1">
                <a:solidFill>
                  <a:srgbClr val="002060"/>
                </a:solidFill>
                <a:latin typeface="Cambria" panose="02040503050406030204" pitchFamily="18" charset="0"/>
                <a:ea typeface="Cambria" panose="02040503050406030204" pitchFamily="18" charset="0"/>
              </a:rPr>
              <a:t>đi</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xơn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Niu-tơn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Anh-xtanh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Hê-len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Nô</a:t>
            </a:r>
            <a:r>
              <a:rPr lang="en-US" sz="3600" b="1" dirty="0">
                <a:solidFill>
                  <a:srgbClr val="002060"/>
                </a:solidFill>
                <a:latin typeface="Cambria" panose="02040503050406030204" pitchFamily="18" charset="0"/>
                <a:ea typeface="Cambria" panose="02040503050406030204" pitchFamily="18" charset="0"/>
              </a:rPr>
              <a:t>-ben,…</a:t>
            </a:r>
            <a:endParaRPr lang="en-US" sz="6600" b="1" dirty="0">
              <a:solidFill>
                <a:srgbClr val="002060"/>
              </a:solidFill>
              <a:latin typeface="Cambria" panose="02040503050406030204" pitchFamily="18" charset="0"/>
              <a:ea typeface="Cambria" panose="02040503050406030204" pitchFamily="18" charset="0"/>
            </a:endParaRPr>
          </a:p>
        </p:txBody>
      </p:sp>
      <p:pic>
        <p:nvPicPr>
          <p:cNvPr id="21" name="图片 9220" descr="21"/>
          <p:cNvPicPr>
            <a:picLocks noChangeAspect="1"/>
          </p:cNvPicPr>
          <p:nvPr/>
        </p:nvPicPr>
        <p:blipFill rotWithShape="1">
          <a:blip r:embed="rId2"/>
          <a:srcRect l="15135" t="23865" r="61624" b="16686"/>
          <a:stretch/>
        </p:blipFill>
        <p:spPr>
          <a:xfrm flipH="1">
            <a:off x="0" y="3170030"/>
            <a:ext cx="2156059" cy="3685809"/>
          </a:xfrm>
          <a:prstGeom prst="rect">
            <a:avLst/>
          </a:prstGeom>
          <a:noFill/>
          <a:ln w="9525">
            <a:noFill/>
          </a:ln>
        </p:spPr>
      </p:pic>
      <p:pic>
        <p:nvPicPr>
          <p:cNvPr id="8" name="Picture 7"/>
          <p:cNvPicPr>
            <a:picLocks noChangeAspect="1"/>
          </p:cNvPicPr>
          <p:nvPr/>
        </p:nvPicPr>
        <p:blipFill>
          <a:blip r:embed="rId3"/>
          <a:stretch>
            <a:fillRect/>
          </a:stretch>
        </p:blipFill>
        <p:spPr>
          <a:xfrm>
            <a:off x="10829724" y="10091"/>
            <a:ext cx="1328685" cy="625264"/>
          </a:xfrm>
          <a:prstGeom prst="rect">
            <a:avLst/>
          </a:prstGeom>
        </p:spPr>
      </p:pic>
      <p:pic>
        <p:nvPicPr>
          <p:cNvPr id="9" name="Picture 8"/>
          <p:cNvPicPr>
            <a:picLocks noChangeAspect="1"/>
          </p:cNvPicPr>
          <p:nvPr/>
        </p:nvPicPr>
        <p:blipFill>
          <a:blip r:embed="rId4"/>
          <a:stretch>
            <a:fillRect/>
          </a:stretch>
        </p:blipFill>
        <p:spPr>
          <a:xfrm>
            <a:off x="10619036" y="6499829"/>
            <a:ext cx="1539373" cy="358171"/>
          </a:xfrm>
          <a:prstGeom prst="rect">
            <a:avLst/>
          </a:prstGeom>
        </p:spPr>
      </p:pic>
      <p:pic>
        <p:nvPicPr>
          <p:cNvPr id="10" name="Picture 9"/>
          <p:cNvPicPr>
            <a:picLocks noChangeAspect="1"/>
          </p:cNvPicPr>
          <p:nvPr/>
        </p:nvPicPr>
        <p:blipFill>
          <a:blip r:embed="rId5"/>
          <a:stretch>
            <a:fillRect/>
          </a:stretch>
        </p:blipFill>
        <p:spPr>
          <a:xfrm>
            <a:off x="-2147352" y="-198120"/>
            <a:ext cx="1936093" cy="2942939"/>
          </a:xfrm>
          <a:prstGeom prst="rect">
            <a:avLst/>
          </a:prstGeom>
        </p:spPr>
      </p:pic>
      <p:pic>
        <p:nvPicPr>
          <p:cNvPr id="11" name="Picture 10"/>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38082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3" name="Picture 12"/>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300686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9000" y="1446185"/>
            <a:ext cx="11127945" cy="452767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2170737" y="598890"/>
            <a:ext cx="8100051"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2170737" y="477610"/>
            <a:ext cx="8167155" cy="1319848"/>
          </a:xfrm>
          <a:prstGeom prst="rect">
            <a:avLst/>
          </a:prstGeom>
          <a:ln>
            <a:noFill/>
          </a:ln>
        </p:spPr>
        <p:txBody>
          <a:bodyPr wrap="square">
            <a:spAutoFit/>
          </a:bodyPr>
          <a:lstStyle/>
          <a:p>
            <a:pPr lvl="0" algn="ctr" defTabSz="685800">
              <a:lnSpc>
                <a:spcPct val="150000"/>
              </a:lnSpc>
            </a:pPr>
            <a:r>
              <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YÊU</a:t>
            </a:r>
            <a:r>
              <a:rPr kumimoji="0" lang="en-US" sz="6000" b="0" i="0" u="none" strike="noStrike" kern="1200" cap="none" spc="0" normalizeH="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CẦU CẦN ĐẠT</a:t>
            </a:r>
            <a:endPar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1184449" y="2528005"/>
            <a:ext cx="10321751" cy="2554545"/>
          </a:xfrm>
          <a:prstGeom prst="rect">
            <a:avLst/>
          </a:prstGeom>
        </p:spPr>
        <p:txBody>
          <a:bodyPr wrap="square">
            <a:spAutoFit/>
          </a:bodyPr>
          <a:lstStyle/>
          <a:p>
            <a:r>
              <a:rPr lang="vi-VN" sz="3200" b="1" dirty="0">
                <a:latin typeface="Cambria" panose="02040503050406030204" pitchFamily="18" charset="0"/>
                <a:ea typeface="Cambria" panose="02040503050406030204" pitchFamily="18" charset="0"/>
              </a:rPr>
              <a:t>- Tìm đọc câu chuyện về những người có năng khiếu nổi bật, viết được phiếu đọc sách theo mẫu.</a:t>
            </a:r>
            <a:endParaRPr lang="en-US" sz="3200" b="1" dirty="0">
              <a:latin typeface="Cambria" panose="02040503050406030204" pitchFamily="18" charset="0"/>
              <a:ea typeface="Cambria" panose="02040503050406030204" pitchFamily="18" charset="0"/>
            </a:endParaRPr>
          </a:p>
          <a:p>
            <a:r>
              <a:rPr lang="vi-VN" sz="3200" b="1" dirty="0">
                <a:latin typeface="Cambria" panose="02040503050406030204" pitchFamily="18" charset="0"/>
                <a:ea typeface="Cambria" panose="02040503050406030204" pitchFamily="18" charset="0"/>
              </a:rPr>
              <a:t>-  Biết trao đổi, chia sẻ với bạn về nội dung câu chuyện đã đọc; nhớ tên những câu chuyện của tác giả yêu thích và kể lại cho người thân.</a:t>
            </a:r>
            <a:endParaRPr lang="en-US" sz="3200" b="1" dirty="0">
              <a:latin typeface="Cambria" panose="02040503050406030204" pitchFamily="18" charset="0"/>
              <a:ea typeface="Cambria" panose="02040503050406030204" pitchFamily="18" charset="0"/>
            </a:endParaRPr>
          </a:p>
        </p:txBody>
      </p:sp>
      <p:pic>
        <p:nvPicPr>
          <p:cNvPr id="13" name="图片 47108" descr="1-43"/>
          <p:cNvPicPr>
            <a:picLocks noChangeAspect="1"/>
          </p:cNvPicPr>
          <p:nvPr/>
        </p:nvPicPr>
        <p:blipFill>
          <a:blip r:embed="rId2"/>
          <a:stretch>
            <a:fillRect/>
          </a:stretch>
        </p:blipFill>
        <p:spPr>
          <a:xfrm>
            <a:off x="912280" y="636550"/>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12" name="Picture 11"/>
          <p:cNvPicPr>
            <a:picLocks noChangeAspect="1"/>
          </p:cNvPicPr>
          <p:nvPr/>
        </p:nvPicPr>
        <p:blipFill>
          <a:blip r:embed="rId6"/>
          <a:stretch>
            <a:fillRect/>
          </a:stretch>
        </p:blipFill>
        <p:spPr>
          <a:xfrm>
            <a:off x="0" y="6601302"/>
            <a:ext cx="1369049" cy="256697"/>
          </a:xfrm>
          <a:prstGeom prst="rect">
            <a:avLst/>
          </a:prstGeom>
        </p:spPr>
      </p:pic>
      <p:pic>
        <p:nvPicPr>
          <p:cNvPr id="15" name="Picture 14"/>
          <p:cNvPicPr>
            <a:picLocks noChangeAspect="1"/>
          </p:cNvPicPr>
          <p:nvPr/>
        </p:nvPicPr>
        <p:blipFill>
          <a:blip r:embed="rId7"/>
          <a:stretch>
            <a:fillRect/>
          </a:stretch>
        </p:blipFill>
        <p:spPr>
          <a:xfrm>
            <a:off x="-2147352" y="-198120"/>
            <a:ext cx="1936093" cy="2942939"/>
          </a:xfrm>
          <a:prstGeom prst="rect">
            <a:avLst/>
          </a:prstGeom>
        </p:spPr>
      </p:pic>
      <p:pic>
        <p:nvPicPr>
          <p:cNvPr id="16" name="Picture 15"/>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821918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5" name="Picture 4"/>
          <p:cNvPicPr>
            <a:picLocks noChangeAspect="1"/>
          </p:cNvPicPr>
          <p:nvPr/>
        </p:nvPicPr>
        <p:blipFill>
          <a:blip r:embed="rId8"/>
          <a:stretch>
            <a:fillRect/>
          </a:stretch>
        </p:blipFill>
        <p:spPr>
          <a:xfrm>
            <a:off x="1662005" y="2244905"/>
            <a:ext cx="5870957" cy="303607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47407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601084" y="2656433"/>
            <a:ext cx="9721912" cy="331635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3409777" y="1019225"/>
            <a:ext cx="550585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3698366" y="807231"/>
            <a:ext cx="4795267" cy="1708160"/>
          </a:xfrm>
          <a:prstGeom prst="rect">
            <a:avLst/>
          </a:prstGeom>
          <a:ln>
            <a:noFill/>
          </a:ln>
        </p:spPr>
        <p:txBody>
          <a:bodyPr wrap="square">
            <a:spAutoFit/>
          </a:bodyPr>
          <a:lstStyle/>
          <a:p>
            <a:pPr lvl="0" algn="ctr" defTabSz="685800">
              <a:lnSpc>
                <a:spcPct val="150000"/>
              </a:lnSpc>
            </a:pPr>
            <a:r>
              <a:rPr kumimoji="0" lang="vi-VN"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Nhiệm vụ</a:t>
            </a:r>
            <a:endParaRPr kumimoji="0" lang="en-US"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2201642" y="2676879"/>
            <a:ext cx="8682203" cy="4708981"/>
          </a:xfrm>
          <a:prstGeom prst="rect">
            <a:avLst/>
          </a:prstGeom>
        </p:spPr>
        <p:txBody>
          <a:bodyPr wrap="square">
            <a:spAutoFit/>
          </a:bodyPr>
          <a:lstStyle/>
          <a:p>
            <a:pPr lvl="0" algn="ctr"/>
            <a:r>
              <a:rPr lang="vi-VN" sz="5000" b="1" dirty="0">
                <a:latin typeface="Cambria" panose="02040503050406030204" pitchFamily="18" charset="0"/>
                <a:ea typeface="Cambria" panose="02040503050406030204" pitchFamily="18" charset="0"/>
              </a:rPr>
              <a:t>Đọc câu chuyện về những </a:t>
            </a:r>
            <a:r>
              <a:rPr lang="vi-VN" sz="5000" b="1" dirty="0">
                <a:solidFill>
                  <a:srgbClr val="FF0000"/>
                </a:solidFill>
                <a:latin typeface="Cambria" panose="02040503050406030204" pitchFamily="18" charset="0"/>
                <a:ea typeface="Cambria" panose="02040503050406030204" pitchFamily="18" charset="0"/>
              </a:rPr>
              <a:t>người có năng khiếu nổi bật </a:t>
            </a:r>
            <a:r>
              <a:rPr lang="vi-VN" sz="5000" b="1" dirty="0">
                <a:latin typeface="Cambria" panose="02040503050406030204" pitchFamily="18" charset="0"/>
                <a:ea typeface="Cambria" panose="02040503050406030204" pitchFamily="18" charset="0"/>
              </a:rPr>
              <a:t>(Thần đồng đất Việt, Danh nhân thế giới,...)</a:t>
            </a:r>
            <a:br>
              <a:rPr lang="vi-VN" sz="5000" b="1" dirty="0">
                <a:solidFill>
                  <a:srgbClr val="002060"/>
                </a:solidFill>
                <a:latin typeface="Cambria" panose="02040503050406030204" pitchFamily="18" charset="0"/>
                <a:ea typeface="Cambria" panose="02040503050406030204" pitchFamily="18" charset="0"/>
              </a:rPr>
            </a:br>
            <a:br>
              <a:rPr lang="vi-VN" sz="5000" b="1" dirty="0">
                <a:latin typeface="Cambria" panose="02040503050406030204" pitchFamily="18" charset="0"/>
                <a:ea typeface="Cambria" panose="02040503050406030204" pitchFamily="18" charset="0"/>
              </a:rPr>
            </a:b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47108" descr="1-43"/>
          <p:cNvPicPr>
            <a:picLocks noChangeAspect="1"/>
          </p:cNvPicPr>
          <p:nvPr/>
        </p:nvPicPr>
        <p:blipFill>
          <a:blip r:embed="rId2"/>
          <a:stretch>
            <a:fillRect/>
          </a:stretch>
        </p:blipFill>
        <p:spPr>
          <a:xfrm>
            <a:off x="628578" y="1869742"/>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2" name="Picture 1"/>
          <p:cNvPicPr>
            <a:picLocks noChangeAspect="1"/>
          </p:cNvPicPr>
          <p:nvPr/>
        </p:nvPicPr>
        <p:blipFill>
          <a:blip r:embed="rId6"/>
          <a:stretch>
            <a:fillRect/>
          </a:stretch>
        </p:blipFill>
        <p:spPr>
          <a:xfrm>
            <a:off x="0" y="6601302"/>
            <a:ext cx="1369049" cy="256697"/>
          </a:xfrm>
          <a:prstGeom prst="rect">
            <a:avLst/>
          </a:prstGeom>
        </p:spPr>
      </p:pic>
      <p:pic>
        <p:nvPicPr>
          <p:cNvPr id="12" name="Picture 11"/>
          <p:cNvPicPr>
            <a:picLocks noChangeAspect="1"/>
          </p:cNvPicPr>
          <p:nvPr/>
        </p:nvPicPr>
        <p:blipFill>
          <a:blip r:embed="rId7"/>
          <a:stretch>
            <a:fillRect/>
          </a:stretch>
        </p:blipFill>
        <p:spPr>
          <a:xfrm>
            <a:off x="-2147352" y="-198120"/>
            <a:ext cx="1936093" cy="2942939"/>
          </a:xfrm>
          <a:prstGeom prst="rect">
            <a:avLst/>
          </a:prstGeom>
        </p:spPr>
      </p:pic>
      <p:pic>
        <p:nvPicPr>
          <p:cNvPr id="15" name="Picture 1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414203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619036" y="6499829"/>
            <a:ext cx="1539373" cy="358171"/>
          </a:xfrm>
          <a:prstGeom prst="rect">
            <a:avLst/>
          </a:prstGeom>
        </p:spPr>
      </p:pic>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algn="just">
              <a:lnSpc>
                <a:spcPts val="6439"/>
              </a:lnSpc>
            </a:pPr>
            <a:endParaRPr lang="vi-VN"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vi-VN" sz="2200" b="1" dirty="0">
                <a:latin typeface="Cambria" panose="02040503050406030204" pitchFamily="18" charset="0"/>
                <a:ea typeface="Cambria" panose="02040503050406030204" pitchFamily="18" charset="0"/>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vi-VN" sz="2200" b="1" dirty="0">
                <a:latin typeface="Cambria" panose="02040503050406030204" pitchFamily="18" charset="0"/>
                <a:ea typeface="Cambria" panose="02040503050406030204" pitchFamily="18" charset="0"/>
              </a:rPr>
              <a:t>    Thế rồi, vua mở khoa thi. Chú bé thả diều đỗ Trạng nguyên. Ông Trạng khi ấy mới có mười ba tuổi. Đó là Trạng nguyên trẻ nhất của nước Nam ta.</a:t>
            </a:r>
          </a:p>
          <a:p>
            <a:pPr algn="just">
              <a:lnSpc>
                <a:spcPts val="6439"/>
              </a:lnSpc>
            </a:pPr>
            <a:endParaRPr lang="en-US" b="1" dirty="0">
              <a:solidFill>
                <a:srgbClr val="819D57"/>
              </a:solidFill>
              <a:latin typeface="SVN-Nickel"/>
            </a:endParaRPr>
          </a:p>
          <a:p>
            <a:endParaRPr lang="en-US" dirty="0"/>
          </a:p>
        </p:txBody>
      </p:sp>
      <p:sp>
        <p:nvSpPr>
          <p:cNvPr id="5" name="TextBox 10">
            <a:extLst>
              <a:ext uri="{FF2B5EF4-FFF2-40B4-BE49-F238E27FC236}">
                <a16:creationId xmlns:a16="http://schemas.microsoft.com/office/drawing/2014/main" id="{D30AFE1D-6FA9-2849-E55F-82B40F5FC17F}"/>
              </a:ext>
            </a:extLst>
          </p:cNvPr>
          <p:cNvSpPr txBox="1"/>
          <p:nvPr/>
        </p:nvSpPr>
        <p:spPr>
          <a:xfrm>
            <a:off x="4091328" y="559727"/>
            <a:ext cx="4185805" cy="549210"/>
          </a:xfrm>
          <a:prstGeom prst="rect">
            <a:avLst/>
          </a:prstGeom>
          <a:noFill/>
        </p:spPr>
        <p:txBody>
          <a:bodyPr wrap="none" lIns="86699" tIns="43349" rIns="86699" bIns="43349">
            <a:spAutoFit/>
          </a:bodyPr>
          <a:lstStyle/>
          <a:p>
            <a:pPr algn="ctr" defTabSz="1219170">
              <a:buClr>
                <a:srgbClr val="000000"/>
              </a:buClr>
            </a:pPr>
            <a:r>
              <a:rPr lang="vi-VN" altLang="zh-CN"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rPr>
              <a:t>ÔNG TRẠNG THẢ DIỀU</a:t>
            </a:r>
            <a:endParaRPr lang="zh-CN" altLang="en-US"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endParaRPr>
          </a:p>
        </p:txBody>
      </p:sp>
      <p:sp>
        <p:nvSpPr>
          <p:cNvPr id="6" name="TextBox 5"/>
          <p:cNvSpPr txBox="1"/>
          <p:nvPr/>
        </p:nvSpPr>
        <p:spPr>
          <a:xfrm>
            <a:off x="7343827" y="6014859"/>
            <a:ext cx="2778212"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Theo Trinh Đường</a:t>
            </a:r>
            <a:endParaRPr lang="en-US" sz="2200" b="1" dirty="0">
              <a:latin typeface="Cambria" panose="02040503050406030204" pitchFamily="18" charset="0"/>
              <a:ea typeface="Cambria" panose="02040503050406030204" pitchFamily="18" charset="0"/>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508281"/>
          </a:xfrm>
          <a:prstGeom prst="rect">
            <a:avLst/>
          </a:prstGeom>
          <a:ln>
            <a:noFill/>
          </a:ln>
        </p:spPr>
        <p:txBody>
          <a:bodyPr wrap="square">
            <a:spAutoFit/>
          </a:bodyPr>
          <a:lstStyle/>
          <a:p>
            <a:pPr lvl="0" algn="ctr" defTabSz="685800">
              <a:lnSpc>
                <a:spcPct val="150000"/>
              </a:lnSpc>
            </a:pP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a:t>
            </a:r>
            <a:r>
              <a:rPr kumimoji="0" lang="vi-VN" sz="2000" b="0" i="0" u="none" strike="noStrike" kern="1200" cap="none" spc="0" normalizeH="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a:t>
            </a: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THAM KHẢO</a:t>
            </a:r>
            <a:endParaRPr kumimoji="0" lang="en-US"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10" name="Picture 9"/>
          <p:cNvPicPr>
            <a:picLocks noChangeAspect="1"/>
          </p:cNvPicPr>
          <p:nvPr/>
        </p:nvPicPr>
        <p:blipFill rotWithShape="1">
          <a:blip r:embed="rId3"/>
          <a:srcRect b="35804"/>
          <a:stretch/>
        </p:blipFill>
        <p:spPr>
          <a:xfrm>
            <a:off x="10829724" y="10091"/>
            <a:ext cx="1328685" cy="456253"/>
          </a:xfrm>
          <a:prstGeom prst="rect">
            <a:avLst/>
          </a:prstGeom>
        </p:spPr>
      </p:pic>
      <p:pic>
        <p:nvPicPr>
          <p:cNvPr id="12" name="Picture 11"/>
          <p:cNvPicPr>
            <a:picLocks noChangeAspect="1"/>
          </p:cNvPicPr>
          <p:nvPr/>
        </p:nvPicPr>
        <p:blipFill>
          <a:blip r:embed="rId4"/>
          <a:stretch>
            <a:fillRect/>
          </a:stretch>
        </p:blipFill>
        <p:spPr>
          <a:xfrm>
            <a:off x="45720" y="6602707"/>
            <a:ext cx="853440" cy="255293"/>
          </a:xfrm>
          <a:prstGeom prst="rect">
            <a:avLst/>
          </a:prstGeom>
        </p:spPr>
      </p:pic>
      <p:pic>
        <p:nvPicPr>
          <p:cNvPr id="13" name="Picture 12"/>
          <p:cNvPicPr>
            <a:picLocks noChangeAspect="1"/>
          </p:cNvPicPr>
          <p:nvPr/>
        </p:nvPicPr>
        <p:blipFill>
          <a:blip r:embed="rId5"/>
          <a:stretch>
            <a:fillRect/>
          </a:stretch>
        </p:blipFill>
        <p:spPr>
          <a:xfrm>
            <a:off x="-2147352" y="-198120"/>
            <a:ext cx="1936093" cy="2942939"/>
          </a:xfrm>
          <a:prstGeom prst="rect">
            <a:avLst/>
          </a:prstGeom>
        </p:spPr>
      </p:pic>
      <p:pic>
        <p:nvPicPr>
          <p:cNvPr id="14" name="Picture 13"/>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1430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9"/>
          <p:cNvSpPr/>
          <p:nvPr/>
        </p:nvSpPr>
        <p:spPr>
          <a:xfrm>
            <a:off x="3715966" y="252584"/>
            <a:ext cx="5291847" cy="1028230"/>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5" name="Rectangle 4"/>
          <p:cNvSpPr/>
          <p:nvPr/>
        </p:nvSpPr>
        <p:spPr>
          <a:xfrm>
            <a:off x="2792765" y="200611"/>
            <a:ext cx="7138247" cy="1028230"/>
          </a:xfrm>
          <a:prstGeom prst="rect">
            <a:avLst/>
          </a:prstGeom>
          <a:ln>
            <a:noFill/>
          </a:ln>
        </p:spPr>
        <p:txBody>
          <a:bodyPr wrap="square">
            <a:spAutoFit/>
          </a:bodyPr>
          <a:lstStyle/>
          <a:p>
            <a:pPr lvl="0" algn="ctr" defTabSz="685800">
              <a:lnSpc>
                <a:spcPct val="150000"/>
              </a:lnSpc>
            </a:pPr>
            <a:r>
              <a:rPr kumimoji="0" lang="vi-VN"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Phiếu đọc sách</a:t>
            </a:r>
            <a:endParaRPr kumimoji="0" lang="en-US"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graphicFrame>
        <p:nvGraphicFramePr>
          <p:cNvPr id="6" name="Table 550"/>
          <p:cNvGraphicFramePr>
            <a:graphicFrameLocks noGrp="1"/>
          </p:cNvGraphicFramePr>
          <p:nvPr>
            <p:extLst>
              <p:ext uri="{D42A27DB-BD31-4B8C-83A1-F6EECF244321}">
                <p14:modId xmlns:p14="http://schemas.microsoft.com/office/powerpoint/2010/main" val="2889555676"/>
              </p:ext>
            </p:extLst>
          </p:nvPr>
        </p:nvGraphicFramePr>
        <p:xfrm>
          <a:off x="1193556" y="1339174"/>
          <a:ext cx="10350231" cy="4985428"/>
        </p:xfrm>
        <a:graphic>
          <a:graphicData uri="http://schemas.openxmlformats.org/drawingml/2006/table">
            <a:tbl>
              <a:tblPr firstRow="1" bandRow="1">
                <a:tableStyleId>{00A15C55-8517-42AA-B614-E9B94910E393}</a:tableStyleId>
              </a:tblPr>
              <a:tblGrid>
                <a:gridCol w="3429244">
                  <a:extLst>
                    <a:ext uri="{9D8B030D-6E8A-4147-A177-3AD203B41FA5}">
                      <a16:colId xmlns:a16="http://schemas.microsoft.com/office/drawing/2014/main" val="532596869"/>
                    </a:ext>
                  </a:extLst>
                </a:gridCol>
                <a:gridCol w="3470910">
                  <a:extLst>
                    <a:ext uri="{9D8B030D-6E8A-4147-A177-3AD203B41FA5}">
                      <a16:colId xmlns:a16="http://schemas.microsoft.com/office/drawing/2014/main" val="4110420878"/>
                    </a:ext>
                  </a:extLst>
                </a:gridCol>
                <a:gridCol w="3450077">
                  <a:extLst>
                    <a:ext uri="{9D8B030D-6E8A-4147-A177-3AD203B41FA5}">
                      <a16:colId xmlns:a16="http://schemas.microsoft.com/office/drawing/2014/main" val="4042659718"/>
                    </a:ext>
                  </a:extLst>
                </a:gridCol>
              </a:tblGrid>
              <a:tr h="1246357">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09485567"/>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45777938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4564556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18034227"/>
                  </a:ext>
                </a:extLst>
              </a:tr>
            </a:tbl>
          </a:graphicData>
        </a:graphic>
      </p:graphicFrame>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3127855" y="738838"/>
            <a:ext cx="1613170" cy="1634247"/>
          </a:xfrm>
          <a:prstGeom prst="rect">
            <a:avLst/>
          </a:prstGeom>
        </p:spPr>
      </p:pic>
      <p:sp>
        <p:nvSpPr>
          <p:cNvPr id="8" name="TextBox 7"/>
          <p:cNvSpPr txBox="1"/>
          <p:nvPr/>
        </p:nvSpPr>
        <p:spPr>
          <a:xfrm>
            <a:off x="975653" y="1363286"/>
            <a:ext cx="3190673" cy="1600438"/>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Tên</a:t>
            </a:r>
          </a:p>
          <a:p>
            <a:pPr algn="ctr"/>
            <a:r>
              <a:rPr lang="vi-VN" sz="4000" b="1" dirty="0">
                <a:solidFill>
                  <a:srgbClr val="002060"/>
                </a:solidFill>
                <a:latin typeface="Cambria" panose="02040503050406030204" pitchFamily="18" charset="0"/>
                <a:ea typeface="Cambria" panose="02040503050406030204" pitchFamily="18" charset="0"/>
              </a:rPr>
              <a:t> câu chuyện </a:t>
            </a:r>
            <a:endParaRPr lang="en-US" sz="4000" b="1" dirty="0">
              <a:solidFill>
                <a:srgbClr val="002060"/>
              </a:solidFill>
              <a:latin typeface="Cambria" panose="02040503050406030204" pitchFamily="18" charset="0"/>
              <a:ea typeface="Cambria" panose="02040503050406030204" pitchFamily="18" charset="0"/>
            </a:endParaRPr>
          </a:p>
          <a:p>
            <a:pPr algn="ctr"/>
            <a:endParaRPr lang="en-US" dirty="0"/>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6386131" y="763897"/>
            <a:ext cx="1613170" cy="1634247"/>
          </a:xfrm>
          <a:prstGeom prst="rect">
            <a:avLst/>
          </a:prstGeom>
        </p:spPr>
      </p:pic>
      <p:sp>
        <p:nvSpPr>
          <p:cNvPr id="10" name="TextBox 9"/>
          <p:cNvSpPr txBox="1"/>
          <p:nvPr/>
        </p:nvSpPr>
        <p:spPr>
          <a:xfrm>
            <a:off x="4920216" y="1610200"/>
            <a:ext cx="1880683"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Tác giả </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sp>
        <p:nvSpPr>
          <p:cNvPr id="11" name="TextBox 10"/>
          <p:cNvSpPr txBox="1"/>
          <p:nvPr/>
        </p:nvSpPr>
        <p:spPr>
          <a:xfrm>
            <a:off x="8154578" y="1610199"/>
            <a:ext cx="2556934"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 đọc</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9873727" y="793075"/>
            <a:ext cx="1613170" cy="1634247"/>
          </a:xfrm>
          <a:prstGeom prst="rect">
            <a:avLst/>
          </a:prstGeom>
        </p:spPr>
      </p:pic>
      <p:sp>
        <p:nvSpPr>
          <p:cNvPr id="13" name="TextBox 12"/>
          <p:cNvSpPr txBox="1"/>
          <p:nvPr/>
        </p:nvSpPr>
        <p:spPr>
          <a:xfrm>
            <a:off x="672704" y="4011654"/>
            <a:ext cx="4068321"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Nội</a:t>
            </a:r>
            <a:r>
              <a:rPr lang="en-US" sz="3000" b="1" dirty="0">
                <a:solidFill>
                  <a:srgbClr val="002060"/>
                </a:solidFill>
                <a:latin typeface="Cambria" panose="02040503050406030204" pitchFamily="18" charset="0"/>
                <a:ea typeface="Cambria" panose="02040503050406030204" pitchFamily="18" charset="0"/>
              </a:rPr>
              <a:t> dung </a:t>
            </a:r>
            <a:r>
              <a:rPr lang="en-US" sz="3000" b="1" dirty="0" err="1">
                <a:solidFill>
                  <a:srgbClr val="002060"/>
                </a:solidFill>
                <a:latin typeface="Cambria" panose="02040503050406030204" pitchFamily="18" charset="0"/>
                <a:ea typeface="Cambria" panose="02040503050406030204" pitchFamily="18" charset="0"/>
              </a:rPr>
              <a:t>chính</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TextBox 13"/>
          <p:cNvSpPr txBox="1"/>
          <p:nvPr/>
        </p:nvSpPr>
        <p:spPr>
          <a:xfrm>
            <a:off x="1193556" y="2911312"/>
            <a:ext cx="4902444"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Lí</a:t>
            </a:r>
            <a:r>
              <a:rPr lang="en-US" sz="3000" b="1" dirty="0">
                <a:solidFill>
                  <a:srgbClr val="002060"/>
                </a:solidFill>
                <a:latin typeface="Cambria" panose="02040503050406030204" pitchFamily="18" charset="0"/>
                <a:ea typeface="Cambria" panose="02040503050406030204" pitchFamily="18" charset="0"/>
              </a:rPr>
              <a:t> do </a:t>
            </a:r>
            <a:r>
              <a:rPr lang="en-US" sz="3000" b="1" dirty="0" err="1">
                <a:solidFill>
                  <a:srgbClr val="002060"/>
                </a:solidFill>
                <a:latin typeface="Cambria" panose="02040503050406030204" pitchFamily="18" charset="0"/>
                <a:ea typeface="Cambria" panose="02040503050406030204" pitchFamily="18" charset="0"/>
              </a:rPr>
              <a:t>yêu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thích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câu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chuyện</a:t>
            </a:r>
            <a:endParaRPr lang="en-US" sz="30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1282735" y="5371208"/>
            <a:ext cx="3188437" cy="553998"/>
          </a:xfrm>
          <a:prstGeom prst="rect">
            <a:avLst/>
          </a:prstGeom>
        </p:spPr>
        <p:txBody>
          <a:bodyPr wrap="none">
            <a:spAutoFit/>
          </a:bodyPr>
          <a:lstStyle/>
          <a:p>
            <a:r>
              <a:rPr lang="en-US" sz="3000" b="1" i="0" dirty="0" err="1">
                <a:solidFill>
                  <a:srgbClr val="002060"/>
                </a:solidFill>
                <a:effectLst/>
                <a:latin typeface="Cambria" panose="02040503050406030204" pitchFamily="18" charset="0"/>
                <a:ea typeface="Cambria" panose="02040503050406030204" pitchFamily="18" charset="0"/>
              </a:rPr>
              <a:t>Mức</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độ</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yêu</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thích</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5-Point Star 15"/>
          <p:cNvSpPr/>
          <p:nvPr/>
        </p:nvSpPr>
        <p:spPr>
          <a:xfrm>
            <a:off x="5664200" y="52639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905612" y="53020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775193" y="52652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878302" y="52766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8913330" y="53033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10829724" y="10091"/>
            <a:ext cx="1328685" cy="625264"/>
          </a:xfrm>
          <a:prstGeom prst="rect">
            <a:avLst/>
          </a:prstGeom>
        </p:spPr>
      </p:pic>
      <p:pic>
        <p:nvPicPr>
          <p:cNvPr id="22" name="Picture 21"/>
          <p:cNvPicPr>
            <a:picLocks noChangeAspect="1"/>
          </p:cNvPicPr>
          <p:nvPr/>
        </p:nvPicPr>
        <p:blipFill>
          <a:blip r:embed="rId5"/>
          <a:stretch>
            <a:fillRect/>
          </a:stretch>
        </p:blipFill>
        <p:spPr>
          <a:xfrm>
            <a:off x="10619036" y="6499829"/>
            <a:ext cx="1539373" cy="358171"/>
          </a:xfrm>
          <a:prstGeom prst="rect">
            <a:avLst/>
          </a:prstGeom>
        </p:spPr>
      </p:pic>
      <p:pic>
        <p:nvPicPr>
          <p:cNvPr id="23" name="Picture 22"/>
          <p:cNvPicPr>
            <a:picLocks noChangeAspect="1"/>
          </p:cNvPicPr>
          <p:nvPr/>
        </p:nvPicPr>
        <p:blipFill>
          <a:blip r:embed="rId6"/>
          <a:stretch>
            <a:fillRect/>
          </a:stretch>
        </p:blipFill>
        <p:spPr>
          <a:xfrm>
            <a:off x="45720" y="6602707"/>
            <a:ext cx="853440" cy="255293"/>
          </a:xfrm>
          <a:prstGeom prst="rect">
            <a:avLst/>
          </a:prstGeom>
        </p:spPr>
      </p:pic>
      <p:pic>
        <p:nvPicPr>
          <p:cNvPr id="24" name="Picture 23"/>
          <p:cNvPicPr>
            <a:picLocks noChangeAspect="1"/>
          </p:cNvPicPr>
          <p:nvPr/>
        </p:nvPicPr>
        <p:blipFill>
          <a:blip r:embed="rId7"/>
          <a:stretch>
            <a:fillRect/>
          </a:stretch>
        </p:blipFill>
        <p:spPr>
          <a:xfrm>
            <a:off x="-2147352" y="-198120"/>
            <a:ext cx="1936093" cy="2942939"/>
          </a:xfrm>
          <a:prstGeom prst="rect">
            <a:avLst/>
          </a:prstGeom>
        </p:spPr>
      </p:pic>
      <p:pic>
        <p:nvPicPr>
          <p:cNvPr id="25" name="Picture 2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2195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544</Words>
  <Application>Microsoft Office PowerPoint</Application>
  <PresentationFormat>Màn hình rộng</PresentationFormat>
  <Paragraphs>38</Paragraphs>
  <Slides>13</Slides>
  <Notes>6</Notes>
  <HiddenSlides>0</HiddenSlides>
  <MMClips>0</MMClips>
  <ScaleCrop>false</ScaleCrop>
  <HeadingPairs>
    <vt:vector size="6" baseType="variant">
      <vt:variant>
        <vt:lpstr>Phông được Dùng</vt:lpstr>
      </vt:variant>
      <vt:variant>
        <vt:i4>17</vt:i4>
      </vt:variant>
      <vt:variant>
        <vt:lpstr>Chủ đề</vt:lpstr>
      </vt:variant>
      <vt:variant>
        <vt:i4>1</vt:i4>
      </vt:variant>
      <vt:variant>
        <vt:lpstr>Tiêu đề Bản chiếu</vt:lpstr>
      </vt:variant>
      <vt:variant>
        <vt:i4>13</vt:i4>
      </vt:variant>
    </vt:vector>
  </HeadingPairs>
  <TitlesOfParts>
    <vt:vector size="31" baseType="lpstr">
      <vt:lpstr>Calibri Light</vt:lpstr>
      <vt:lpstr>SVN-Newton</vt:lpstr>
      <vt:lpstr>等线</vt:lpstr>
      <vt:lpstr>方正粗谭黑简体</vt:lpstr>
      <vt:lpstr>Arial Rounded MT Bold</vt:lpstr>
      <vt:lpstr>UVN Binh Duong</vt:lpstr>
      <vt:lpstr>#9Slide05 Bodega Script</vt:lpstr>
      <vt:lpstr>Calibri</vt:lpstr>
      <vt:lpstr>#9Slide05 Aphrodite Pro</vt:lpstr>
      <vt:lpstr>Times New Roman</vt:lpstr>
      <vt:lpstr>#9Slide07 HoneyCream</vt:lpstr>
      <vt:lpstr>UVN Bach Tuyet Nang</vt:lpstr>
      <vt:lpstr>UVF Salome</vt:lpstr>
      <vt:lpstr>Cambria</vt:lpstr>
      <vt:lpstr>UVF Kewl Script</vt:lpstr>
      <vt:lpstr>SVN-Nickel</vt:lpstr>
      <vt:lpstr>Arial</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lan anh</cp:lastModifiedBy>
  <cp:revision>20</cp:revision>
  <dcterms:created xsi:type="dcterms:W3CDTF">2023-07-16T09:59:28Z</dcterms:created>
  <dcterms:modified xsi:type="dcterms:W3CDTF">2023-09-02T10:57:55Z</dcterms:modified>
  <cp:version>MNT37</cp:version>
</cp:coreProperties>
</file>